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2" r:id="rId1"/>
    <p:sldMasterId id="2147483675" r:id="rId2"/>
  </p:sldMasterIdLst>
  <p:notesMasterIdLst>
    <p:notesMasterId r:id="rId47"/>
  </p:notesMasterIdLst>
  <p:handoutMasterIdLst>
    <p:handoutMasterId r:id="rId48"/>
  </p:handoutMasterIdLst>
  <p:sldIdLst>
    <p:sldId id="1223" r:id="rId3"/>
    <p:sldId id="1677" r:id="rId4"/>
    <p:sldId id="1684" r:id="rId5"/>
    <p:sldId id="1777" r:id="rId6"/>
    <p:sldId id="1778" r:id="rId7"/>
    <p:sldId id="1685" r:id="rId8"/>
    <p:sldId id="1763" r:id="rId9"/>
    <p:sldId id="1825" r:id="rId10"/>
    <p:sldId id="1630" r:id="rId11"/>
    <p:sldId id="1826" r:id="rId12"/>
    <p:sldId id="1645" r:id="rId13"/>
    <p:sldId id="1634" r:id="rId14"/>
    <p:sldId id="1635" r:id="rId15"/>
    <p:sldId id="1832" r:id="rId16"/>
    <p:sldId id="1676" r:id="rId17"/>
    <p:sldId id="1656" r:id="rId18"/>
    <p:sldId id="1647" r:id="rId19"/>
    <p:sldId id="1651" r:id="rId20"/>
    <p:sldId id="1646" r:id="rId21"/>
    <p:sldId id="1654" r:id="rId22"/>
    <p:sldId id="1638" r:id="rId23"/>
    <p:sldId id="1670" r:id="rId24"/>
    <p:sldId id="1671" r:id="rId25"/>
    <p:sldId id="1672" r:id="rId26"/>
    <p:sldId id="1673" r:id="rId27"/>
    <p:sldId id="1675" r:id="rId28"/>
    <p:sldId id="1759" r:id="rId29"/>
    <p:sldId id="1760" r:id="rId30"/>
    <p:sldId id="1772" r:id="rId31"/>
    <p:sldId id="1773" r:id="rId32"/>
    <p:sldId id="1774" r:id="rId33"/>
    <p:sldId id="1787" r:id="rId34"/>
    <p:sldId id="1785" r:id="rId35"/>
    <p:sldId id="1786" r:id="rId36"/>
    <p:sldId id="1788" r:id="rId37"/>
    <p:sldId id="1789" r:id="rId38"/>
    <p:sldId id="1790" r:id="rId39"/>
    <p:sldId id="1827" r:id="rId40"/>
    <p:sldId id="1831" r:id="rId41"/>
    <p:sldId id="1828" r:id="rId42"/>
    <p:sldId id="1829" r:id="rId43"/>
    <p:sldId id="1648" r:id="rId44"/>
    <p:sldId id="1650" r:id="rId45"/>
    <p:sldId id="1649" r:id="rId46"/>
  </p:sldIdLst>
  <p:sldSz cx="9904413" cy="6858000"/>
  <p:notesSz cx="6797675" cy="9926638"/>
  <p:defaultTextStyle>
    <a:defPPr>
      <a:defRPr lang="ko-KR"/>
    </a:defPPr>
    <a:lvl1pPr algn="just" rtl="0" fontAlgn="base" latinLnBrk="1">
      <a:spcBef>
        <a:spcPct val="0"/>
      </a:spcBef>
      <a:spcAft>
        <a:spcPct val="0"/>
      </a:spcAft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1pPr>
    <a:lvl2pPr marL="457200" algn="just" rtl="0" fontAlgn="base" latinLnBrk="1">
      <a:spcBef>
        <a:spcPct val="0"/>
      </a:spcBef>
      <a:spcAft>
        <a:spcPct val="0"/>
      </a:spcAft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2pPr>
    <a:lvl3pPr marL="914400" algn="just" rtl="0" fontAlgn="base" latinLnBrk="1">
      <a:spcBef>
        <a:spcPct val="0"/>
      </a:spcBef>
      <a:spcAft>
        <a:spcPct val="0"/>
      </a:spcAft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3pPr>
    <a:lvl4pPr marL="1371600" algn="just" rtl="0" fontAlgn="base" latinLnBrk="1">
      <a:spcBef>
        <a:spcPct val="0"/>
      </a:spcBef>
      <a:spcAft>
        <a:spcPct val="0"/>
      </a:spcAft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4pPr>
    <a:lvl5pPr marL="1828800" algn="just" rtl="0" fontAlgn="base" latinLnBrk="1">
      <a:spcBef>
        <a:spcPct val="0"/>
      </a:spcBef>
      <a:spcAft>
        <a:spcPct val="0"/>
      </a:spcAft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rgbClr val="000000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>
          <p15:clr>
            <a:srgbClr val="A4A3A4"/>
          </p15:clr>
        </p15:guide>
        <p15:guide id="2" orient="horz" pos="4020">
          <p15:clr>
            <a:srgbClr val="A4A3A4"/>
          </p15:clr>
        </p15:guide>
        <p15:guide id="3" orient="horz" pos="1706">
          <p15:clr>
            <a:srgbClr val="A4A3A4"/>
          </p15:clr>
        </p15:guide>
        <p15:guide id="4" orient="horz" pos="1162">
          <p15:clr>
            <a:srgbClr val="A4A3A4"/>
          </p15:clr>
        </p15:guide>
        <p15:guide id="5" orient="horz" pos="2432">
          <p15:clr>
            <a:srgbClr val="A4A3A4"/>
          </p15:clr>
        </p15:guide>
        <p15:guide id="6" pos="3935">
          <p15:clr>
            <a:srgbClr val="A4A3A4"/>
          </p15:clr>
        </p15:guide>
        <p15:guide id="7" pos="3074">
          <p15:clr>
            <a:srgbClr val="A4A3A4"/>
          </p15:clr>
        </p15:guide>
        <p15:guide id="8" pos="5206">
          <p15:clr>
            <a:srgbClr val="A4A3A4"/>
          </p15:clr>
        </p15:guide>
        <p15:guide id="9" pos="1849">
          <p15:clr>
            <a:srgbClr val="A4A3A4"/>
          </p15:clr>
        </p15:guide>
        <p15:guide id="10" pos="6067">
          <p15:clr>
            <a:srgbClr val="A4A3A4"/>
          </p15:clr>
        </p15:guide>
        <p15:guide id="11" pos="987">
          <p15:clr>
            <a:srgbClr val="A4A3A4"/>
          </p15:clr>
        </p15:guide>
        <p15:guide id="12" pos="307">
          <p15:clr>
            <a:srgbClr val="A4A3A4"/>
          </p15:clr>
        </p15:guide>
        <p15:guide id="13" pos="80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8C8"/>
    <a:srgbClr val="1AA5DE"/>
    <a:srgbClr val="70C8F0"/>
    <a:srgbClr val="558ED5"/>
    <a:srgbClr val="A80808"/>
    <a:srgbClr val="7EC8EC"/>
    <a:srgbClr val="90A1C6"/>
    <a:srgbClr val="189DDB"/>
    <a:srgbClr val="40404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91" autoAdjust="0"/>
    <p:restoredTop sz="94280" autoAdjust="0"/>
  </p:normalViewPr>
  <p:slideViewPr>
    <p:cSldViewPr>
      <p:cViewPr varScale="1">
        <p:scale>
          <a:sx n="85" d="100"/>
          <a:sy n="85" d="100"/>
        </p:scale>
        <p:origin x="2142" y="90"/>
      </p:cViewPr>
      <p:guideLst>
        <p:guide orient="horz" pos="935"/>
        <p:guide orient="horz" pos="4020"/>
        <p:guide orient="horz" pos="1706"/>
        <p:guide orient="horz" pos="1162"/>
        <p:guide orient="horz" pos="2432"/>
        <p:guide pos="3935"/>
        <p:guide pos="3074"/>
        <p:guide pos="5206"/>
        <p:guide pos="1849"/>
        <p:guide pos="6067"/>
        <p:guide pos="987"/>
        <p:guide pos="307"/>
        <p:guide pos="8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76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01.&#50629;&#47924;\1.&#50629;&#47924;\0.&#51648;&#50648;&#54000;\117.&#54856;&#54589;\0.3.&#50644;&#51652;&#49548;&#44060;\%5bLoadResult%5d_%5bSP1_SAT%5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45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explosion val="10"/>
            <c:spPr>
              <a:gradFill flip="none" rotWithShape="1">
                <a:gsLst>
                  <a:gs pos="0">
                    <a:schemeClr val="accent1"/>
                  </a:gs>
                  <a:gs pos="50000">
                    <a:srgbClr val="4F81BD">
                      <a:lumMod val="60000"/>
                      <a:lumOff val="40000"/>
                    </a:srgbClr>
                  </a:gs>
                  <a:gs pos="100000">
                    <a:srgbClr val="4F81BD">
                      <a:lumMod val="20000"/>
                      <a:lumOff val="80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254000" h="254000"/>
                <a:bevelB w="254000" h="254000"/>
              </a:sp3d>
            </c:spPr>
            <c:extLst>
              <c:ext xmlns:c16="http://schemas.microsoft.com/office/drawing/2014/chart" uri="{C3380CC4-5D6E-409C-BE32-E72D297353CC}">
                <c16:uniqueId val="{00000001-06B5-46CE-9517-113904BFF4D5}"/>
              </c:ext>
            </c:extLst>
          </c:dPt>
          <c:dPt>
            <c:idx val="1"/>
            <c:bubble3D val="0"/>
            <c:explosion val="10"/>
            <c:spPr>
              <a:gradFill flip="none" rotWithShape="1">
                <a:gsLst>
                  <a:gs pos="0">
                    <a:srgbClr val="4BACC6">
                      <a:lumMod val="20000"/>
                      <a:lumOff val="80000"/>
                    </a:srgbClr>
                  </a:gs>
                  <a:gs pos="50000">
                    <a:srgbClr val="4BACC6">
                      <a:lumMod val="60000"/>
                      <a:lumOff val="40000"/>
                    </a:srgbClr>
                  </a:gs>
                  <a:gs pos="100000">
                    <a:srgbClr val="4BACC6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254000" h="254000"/>
                <a:bevelB w="254000" h="254000"/>
              </a:sp3d>
            </c:spPr>
            <c:extLst>
              <c:ext xmlns:c16="http://schemas.microsoft.com/office/drawing/2014/chart" uri="{C3380CC4-5D6E-409C-BE32-E72D297353CC}">
                <c16:uniqueId val="{00000003-06B5-46CE-9517-113904BFF4D5}"/>
              </c:ext>
            </c:extLst>
          </c:dPt>
          <c:dPt>
            <c:idx val="2"/>
            <c:bubble3D val="0"/>
            <c:explosion val="10"/>
            <c:spPr>
              <a:gradFill flip="none" rotWithShape="1">
                <a:gsLst>
                  <a:gs pos="0">
                    <a:srgbClr val="4F81BD">
                      <a:lumMod val="20000"/>
                      <a:lumOff val="80000"/>
                    </a:srgbClr>
                  </a:gs>
                  <a:gs pos="50000">
                    <a:srgbClr val="4F81BD">
                      <a:lumMod val="60000"/>
                      <a:lumOff val="40000"/>
                    </a:srgb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254000" h="254000"/>
                <a:bevelB w="254000" h="254000"/>
              </a:sp3d>
            </c:spPr>
            <c:extLst>
              <c:ext xmlns:c16="http://schemas.microsoft.com/office/drawing/2014/chart" uri="{C3380CC4-5D6E-409C-BE32-E72D297353CC}">
                <c16:uniqueId val="{00000005-06B5-46CE-9517-113904BFF4D5}"/>
              </c:ext>
            </c:extLst>
          </c:dPt>
          <c:dPt>
            <c:idx val="3"/>
            <c:bubble3D val="0"/>
            <c:explosion val="10"/>
            <c:spPr>
              <a:gradFill flip="none" rotWithShape="1">
                <a:gsLst>
                  <a:gs pos="0">
                    <a:srgbClr val="4BACC6">
                      <a:lumMod val="20000"/>
                      <a:lumOff val="80000"/>
                    </a:srgbClr>
                  </a:gs>
                  <a:gs pos="50000">
                    <a:srgbClr val="4BACC6">
                      <a:lumMod val="60000"/>
                      <a:lumOff val="40000"/>
                    </a:srgbClr>
                  </a:gs>
                  <a:gs pos="100000">
                    <a:schemeClr val="accent5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254000" h="254000"/>
                <a:bevelB w="254000" h="254000"/>
              </a:sp3d>
            </c:spPr>
            <c:extLst>
              <c:ext xmlns:c16="http://schemas.microsoft.com/office/drawing/2014/chart" uri="{C3380CC4-5D6E-409C-BE32-E72D297353CC}">
                <c16:uniqueId val="{00000007-06B5-46CE-9517-113904BFF4D5}"/>
              </c:ext>
            </c:extLst>
          </c:dPt>
          <c:cat>
            <c:strRef>
              <c:f>Sheet1!$A$2:$A$5</c:f>
              <c:strCache>
                <c:ptCount val="4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B5-46CE-9517-113904BFF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Sheet3!$H$11</c:f>
              <c:strCache>
                <c:ptCount val="1"/>
                <c:pt idx="0">
                  <c:v>주문량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Pt>
            <c:idx val="0"/>
            <c:marker>
              <c:symbol val="circle"/>
              <c:size val="6"/>
              <c:spPr>
                <a:solidFill>
                  <a:srgbClr val="FF0000"/>
                </a:solidFill>
                <a:ln w="9525" cap="rnd">
                  <a:solidFill>
                    <a:schemeClr val="accent1"/>
                  </a:solidFill>
                  <a:rou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3F6-4225-91BB-4FBFC5EBFA51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rgbClr val="FFC000"/>
                </a:solidFill>
                <a:ln w="9525" cap="rnd">
                  <a:solidFill>
                    <a:schemeClr val="accent1"/>
                  </a:solidFill>
                  <a:rou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3F6-4225-91BB-4FBFC5EBFA51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rgbClr val="00B050"/>
                </a:solidFill>
                <a:ln w="9525" cap="rnd">
                  <a:solidFill>
                    <a:schemeClr val="accent1"/>
                  </a:solidFill>
                  <a:rou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3F6-4225-91BB-4FBFC5EBFA51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rgbClr val="7030A0"/>
                </a:solidFill>
                <a:ln w="9525" cap="rnd">
                  <a:solidFill>
                    <a:schemeClr val="accent1"/>
                  </a:solidFill>
                  <a:rou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D3F6-4225-91BB-4FBFC5EBFA51}"/>
              </c:ext>
            </c:extLst>
          </c:dPt>
          <c:dPt>
            <c:idx val="5"/>
            <c:marker>
              <c:symbol val="circle"/>
              <c:size val="6"/>
              <c:spPr>
                <a:solidFill>
                  <a:schemeClr val="accent6">
                    <a:lumMod val="75000"/>
                  </a:schemeClr>
                </a:solidFill>
                <a:ln w="9525" cap="rnd">
                  <a:solidFill>
                    <a:schemeClr val="accent1"/>
                  </a:solidFill>
                  <a:rou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3F6-4225-91BB-4FBFC5EBFA51}"/>
              </c:ext>
            </c:extLst>
          </c:dPt>
          <c:dPt>
            <c:idx val="6"/>
            <c:marker>
              <c:symbol val="circle"/>
              <c:size val="6"/>
              <c:spPr>
                <a:solidFill>
                  <a:schemeClr val="bg1">
                    <a:lumMod val="50000"/>
                  </a:schemeClr>
                </a:solidFill>
                <a:ln w="9525" cap="rnd">
                  <a:solidFill>
                    <a:schemeClr val="bg1">
                      <a:lumMod val="50000"/>
                    </a:schemeClr>
                  </a:solidFill>
                  <a:round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</c:marker>
            <c:bubble3D val="0"/>
            <c:spPr>
              <a:ln w="9525" cap="rnd">
                <a:solidFill>
                  <a:schemeClr val="bg1">
                    <a:lumMod val="50000"/>
                  </a:schemeClr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D3F6-4225-91BB-4FBFC5EBFA51}"/>
              </c:ext>
            </c:extLst>
          </c:dPt>
          <c:xVal>
            <c:strRef>
              <c:f>Sheet3!$I$10:$O$10</c:f>
              <c:strCache>
                <c:ptCount val="7"/>
                <c:pt idx="0">
                  <c:v>09:00</c:v>
                </c:pt>
                <c:pt idx="1">
                  <c:v>10:00</c:v>
                </c:pt>
                <c:pt idx="2">
                  <c:v>11:00</c:v>
                </c:pt>
                <c:pt idx="3">
                  <c:v>14:00</c:v>
                </c:pt>
                <c:pt idx="4">
                  <c:v>15:00</c:v>
                </c:pt>
                <c:pt idx="5">
                  <c:v>16:00</c:v>
                </c:pt>
                <c:pt idx="6">
                  <c:v>17:00</c:v>
                </c:pt>
              </c:strCache>
            </c:strRef>
          </c:xVal>
          <c:yVal>
            <c:numRef>
              <c:f>Sheet3!$I$11:$O$11</c:f>
              <c:numCache>
                <c:formatCode>General</c:formatCode>
                <c:ptCount val="7"/>
                <c:pt idx="0">
                  <c:v>40</c:v>
                </c:pt>
                <c:pt idx="1">
                  <c:v>15</c:v>
                </c:pt>
                <c:pt idx="2">
                  <c:v>23</c:v>
                </c:pt>
                <c:pt idx="3">
                  <c:v>39</c:v>
                </c:pt>
                <c:pt idx="4">
                  <c:v>21</c:v>
                </c:pt>
                <c:pt idx="5">
                  <c:v>17</c:v>
                </c:pt>
                <c:pt idx="6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D3F6-4225-91BB-4FBFC5EBF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15693056"/>
        <c:axId val="-615692512"/>
      </c:scatterChart>
      <c:valAx>
        <c:axId val="-61569305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crossAx val="-615692512"/>
        <c:crosses val="autoZero"/>
        <c:crossBetween val="midCat"/>
      </c:valAx>
      <c:valAx>
        <c:axId val="-61569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-6156930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39037-3690-4588-BF65-6582C9FA6C4E}" type="datetimeFigureOut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2025-10-29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DF17D-C574-4340-A8C4-6A8B0FD94F6D}" type="slidenum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4510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341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760" y="1"/>
            <a:ext cx="2946341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5" y="4714302"/>
            <a:ext cx="5437825" cy="446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/>
              <a:t>마스터 텍스트 스타일을 편집합니다</a:t>
            </a:r>
          </a:p>
          <a:p>
            <a:pPr lvl="1"/>
            <a:r>
              <a:rPr lang="ko-KR" altLang="en-US" noProof="0" dirty="0"/>
              <a:t>둘째 수준</a:t>
            </a:r>
          </a:p>
          <a:p>
            <a:pPr lvl="2"/>
            <a:r>
              <a:rPr lang="ko-KR" altLang="en-US" noProof="0" dirty="0"/>
              <a:t>셋째 수준</a:t>
            </a:r>
          </a:p>
          <a:p>
            <a:pPr lvl="3"/>
            <a:r>
              <a:rPr lang="ko-KR" altLang="en-US" noProof="0" dirty="0"/>
              <a:t>넷째 수준</a:t>
            </a:r>
          </a:p>
          <a:p>
            <a:pPr lvl="4"/>
            <a:r>
              <a:rPr lang="ko-KR" altLang="en-US" noProof="0" dirty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603"/>
            <a:ext cx="2946341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760" y="9428603"/>
            <a:ext cx="2946341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itchFamily="18" charset="0"/>
              </a:defRPr>
            </a:lvl1pPr>
          </a:lstStyle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983870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40485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7481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7481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7481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06323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09673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03E8A-0E6D-E8B5-E044-14509ABB7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32CFFB8-CA28-FC89-92E4-15597017B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0CD2B98-1B80-311B-FEDC-9355BEC54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22D4BF8-7D0C-5082-391B-AE694D220F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7736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29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395182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899152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081843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145236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681255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577620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654932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625732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39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32389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40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668762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41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42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62898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3688" cy="3722687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B0038-BFA6-452C-AF95-E12D66DDBF1A}" type="slidenum">
              <a:rPr lang="en-US" altLang="ko-KR" smtClean="0"/>
              <a:pPr>
                <a:defRPr/>
              </a:pPr>
              <a:t>43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40485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476103" y="3124200"/>
            <a:ext cx="6685479" cy="1894362"/>
          </a:xfrm>
          <a:prstGeom prst="rect">
            <a:avLst/>
          </a:prstGeom>
        </p:spPr>
        <p:txBody>
          <a:bodyPr/>
          <a:lstStyle>
            <a:lvl1pPr>
              <a:defRPr b="1"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476103" y="5003322"/>
            <a:ext cx="6685479" cy="1371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  <a:ea typeface="맑은 고딕" panose="020B0503020000020004" pitchFamily="50" charset="-127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dirty="0"/>
              <a:t>마스터 부제목 스타일 편집</a:t>
            </a:r>
            <a:endParaRPr kumimoji="0" lang="en-US" dirty="0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05377" y="1158255"/>
            <a:ext cx="2286000" cy="412684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17896" y="4165701"/>
            <a:ext cx="3657600" cy="41598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0" name="직사각형 9"/>
          <p:cNvSpPr/>
          <p:nvPr/>
        </p:nvSpPr>
        <p:spPr bwMode="auto">
          <a:xfrm>
            <a:off x="412684" y="0"/>
            <a:ext cx="660294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299316" y="0"/>
            <a:ext cx="113368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직사각형 13"/>
          <p:cNvSpPr/>
          <p:nvPr/>
        </p:nvSpPr>
        <p:spPr bwMode="auto">
          <a:xfrm>
            <a:off x="1072978" y="0"/>
            <a:ext cx="1969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 bwMode="auto">
          <a:xfrm>
            <a:off x="1236232" y="0"/>
            <a:ext cx="24943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1151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선 연결선 17"/>
          <p:cNvSpPr>
            <a:spLocks noChangeShapeType="1"/>
          </p:cNvSpPr>
          <p:nvPr/>
        </p:nvSpPr>
        <p:spPr bwMode="auto">
          <a:xfrm>
            <a:off x="990441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92514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87022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15551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직선 연결선 21"/>
          <p:cNvSpPr>
            <a:spLocks noChangeShapeType="1"/>
          </p:cNvSpPr>
          <p:nvPr/>
        </p:nvSpPr>
        <p:spPr bwMode="auto">
          <a:xfrm>
            <a:off x="987176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1320588" y="0"/>
            <a:ext cx="82537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660294" y="3429000"/>
            <a:ext cx="1403125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1418541" y="4866752"/>
            <a:ext cx="694765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타원 23"/>
          <p:cNvSpPr/>
          <p:nvPr/>
        </p:nvSpPr>
        <p:spPr bwMode="auto">
          <a:xfrm>
            <a:off x="1181814" y="5500632"/>
            <a:ext cx="148566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타원 25"/>
          <p:cNvSpPr/>
          <p:nvPr/>
        </p:nvSpPr>
        <p:spPr bwMode="auto">
          <a:xfrm>
            <a:off x="1802603" y="5788152"/>
            <a:ext cx="297132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타원 24"/>
          <p:cNvSpPr/>
          <p:nvPr/>
        </p:nvSpPr>
        <p:spPr>
          <a:xfrm>
            <a:off x="2063419" y="4495800"/>
            <a:ext cx="396177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 bwMode="auto">
          <a:xfrm>
            <a:off x="1435776" y="4928702"/>
            <a:ext cx="660294" cy="517524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0ED4AB2A-05B8-41CB-AF0F-8A4B446EEA6C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flipV="1">
            <a:off x="106668" y="519228"/>
            <a:ext cx="8401434" cy="3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날짜 개체 틀 6"/>
          <p:cNvSpPr>
            <a:spLocks noGrp="1"/>
          </p:cNvSpPr>
          <p:nvPr>
            <p:ph type="dt" sz="half" idx="14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5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E7A43A32-D17B-48C7-9CEF-C54F8493C0D2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6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75" y="97156"/>
            <a:ext cx="1135755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76103" y="2895600"/>
            <a:ext cx="6685479" cy="2053590"/>
          </a:xfrm>
          <a:prstGeom prst="rect">
            <a:avLst/>
          </a:prstGeom>
        </p:spPr>
        <p:txBody>
          <a:bodyPr/>
          <a:lstStyle>
            <a:lvl1pPr algn="l">
              <a:buNone/>
              <a:defRPr sz="3000" b="1" cap="small" baseline="0"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476103" y="5010150"/>
            <a:ext cx="6685479" cy="13716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  <a:ea typeface="맑은 고딕" panose="020B0503020000020004" pitchFamily="50" charset="-127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03898" y="1154590"/>
            <a:ext cx="2286000" cy="412684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18098" y="4162840"/>
            <a:ext cx="3657600" cy="41598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직사각형 8"/>
          <p:cNvSpPr/>
          <p:nvPr/>
        </p:nvSpPr>
        <p:spPr bwMode="auto">
          <a:xfrm>
            <a:off x="412684" y="0"/>
            <a:ext cx="660294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 bwMode="auto">
          <a:xfrm>
            <a:off x="299316" y="0"/>
            <a:ext cx="113368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 bwMode="auto">
          <a:xfrm>
            <a:off x="1072978" y="0"/>
            <a:ext cx="1969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auto">
          <a:xfrm>
            <a:off x="1236232" y="0"/>
            <a:ext cx="24943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1151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선 연결선 13"/>
          <p:cNvSpPr>
            <a:spLocks noChangeShapeType="1"/>
          </p:cNvSpPr>
          <p:nvPr/>
        </p:nvSpPr>
        <p:spPr bwMode="auto">
          <a:xfrm>
            <a:off x="990441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92514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선 연결선 15"/>
          <p:cNvSpPr>
            <a:spLocks noChangeShapeType="1"/>
          </p:cNvSpPr>
          <p:nvPr/>
        </p:nvSpPr>
        <p:spPr bwMode="auto">
          <a:xfrm>
            <a:off x="187022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선 연결선 16"/>
          <p:cNvSpPr>
            <a:spLocks noChangeShapeType="1"/>
          </p:cNvSpPr>
          <p:nvPr/>
        </p:nvSpPr>
        <p:spPr bwMode="auto">
          <a:xfrm>
            <a:off x="115551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/>
          <p:cNvSpPr/>
          <p:nvPr/>
        </p:nvSpPr>
        <p:spPr bwMode="auto">
          <a:xfrm>
            <a:off x="1320588" y="0"/>
            <a:ext cx="82537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타원 18"/>
          <p:cNvSpPr/>
          <p:nvPr/>
        </p:nvSpPr>
        <p:spPr bwMode="auto">
          <a:xfrm>
            <a:off x="660294" y="3429000"/>
            <a:ext cx="1403125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타원 19"/>
          <p:cNvSpPr/>
          <p:nvPr/>
        </p:nvSpPr>
        <p:spPr bwMode="auto">
          <a:xfrm>
            <a:off x="1434866" y="4866752"/>
            <a:ext cx="694765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타원 20"/>
          <p:cNvSpPr/>
          <p:nvPr/>
        </p:nvSpPr>
        <p:spPr bwMode="auto">
          <a:xfrm>
            <a:off x="1181814" y="5500632"/>
            <a:ext cx="148566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타원 21"/>
          <p:cNvSpPr/>
          <p:nvPr/>
        </p:nvSpPr>
        <p:spPr bwMode="auto">
          <a:xfrm>
            <a:off x="1802603" y="5791200"/>
            <a:ext cx="297132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타원 22"/>
          <p:cNvSpPr/>
          <p:nvPr/>
        </p:nvSpPr>
        <p:spPr bwMode="auto">
          <a:xfrm>
            <a:off x="2035300" y="4479888"/>
            <a:ext cx="396177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직선 연결선 25"/>
          <p:cNvSpPr>
            <a:spLocks noChangeShapeType="1"/>
          </p:cNvSpPr>
          <p:nvPr/>
        </p:nvSpPr>
        <p:spPr bwMode="auto">
          <a:xfrm>
            <a:off x="9854527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xfrm>
            <a:off x="1452101" y="4928702"/>
            <a:ext cx="660294" cy="517524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8CCDC95-AEB1-47BF-9497-F25F764B5341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638"/>
            <a:ext cx="8088604" cy="1143000"/>
          </a:xfrm>
          <a:prstGeom prst="rect">
            <a:avLst/>
          </a:prstGeom>
        </p:spPr>
        <p:txBody>
          <a:bodyPr/>
          <a:lstStyle>
            <a:lvl1pPr>
              <a:defRPr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D59D3399-0B1E-4267-81CA-3CA18BE49EA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95221" y="1600200"/>
            <a:ext cx="3961765" cy="4572000"/>
          </a:xfrm>
          <a:prstGeom prst="rect">
            <a:avLst/>
          </a:prstGeom>
        </p:spPr>
        <p:txBody>
          <a:bodyPr/>
          <a:lstStyle>
            <a:lvl1pPr>
              <a:defRPr>
                <a:ea typeface="맑은 고딕" panose="020B0503020000020004" pitchFamily="50" charset="-127"/>
              </a:defRPr>
            </a:lvl1pPr>
            <a:lvl2pPr>
              <a:defRPr>
                <a:ea typeface="맑은 고딕" panose="020B0503020000020004" pitchFamily="50" charset="-127"/>
              </a:defRPr>
            </a:lvl2pPr>
            <a:lvl3pPr>
              <a:defRPr>
                <a:ea typeface="맑은 고딕" panose="020B0503020000020004" pitchFamily="50" charset="-127"/>
              </a:defRPr>
            </a:lvl3pPr>
            <a:lvl4pPr>
              <a:defRPr>
                <a:ea typeface="맑은 고딕" panose="020B0503020000020004" pitchFamily="50" charset="-127"/>
              </a:defRPr>
            </a:lvl4pPr>
            <a:lvl5pPr>
              <a:defRPr>
                <a:ea typeface="맑은 고딕" panose="020B0503020000020004" pitchFamily="50" charset="-127"/>
              </a:defRPr>
            </a:lvl5pPr>
          </a:lstStyle>
          <a:p>
            <a:pPr lvl="0" eaLnBrk="1" latinLnBrk="0" hangingPunct="1"/>
            <a:r>
              <a:rPr lang="ko-KR" altLang="en-US" dirty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/>
              <a:t>둘째 수준</a:t>
            </a:r>
          </a:p>
          <a:p>
            <a:pPr lvl="2" eaLnBrk="1" latinLnBrk="0" hangingPunct="1"/>
            <a:r>
              <a:rPr lang="ko-KR" altLang="en-US" dirty="0"/>
              <a:t>셋째 수준</a:t>
            </a:r>
          </a:p>
          <a:p>
            <a:pPr lvl="3" eaLnBrk="1" latinLnBrk="0" hangingPunct="1"/>
            <a:r>
              <a:rPr lang="ko-KR" altLang="en-US" dirty="0"/>
              <a:t>넷째 수준</a:t>
            </a:r>
          </a:p>
          <a:p>
            <a:pPr lvl="4" eaLnBrk="1" latinLnBrk="0" hangingPunct="1"/>
            <a:r>
              <a:rPr lang="ko-KR" altLang="en-US" dirty="0"/>
              <a:t>다섯째 수준</a:t>
            </a:r>
            <a:endParaRPr kumimoji="0" lang="en-US" dirty="0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25361" y="1600200"/>
            <a:ext cx="3961765" cy="4572000"/>
          </a:xfrm>
          <a:prstGeom prst="rect">
            <a:avLst/>
          </a:prstGeom>
        </p:spPr>
        <p:txBody>
          <a:bodyPr/>
          <a:lstStyle>
            <a:lvl1pPr>
              <a:defRPr>
                <a:ea typeface="맑은 고딕" panose="020B0503020000020004" pitchFamily="50" charset="-127"/>
              </a:defRPr>
            </a:lvl1pPr>
            <a:lvl2pPr>
              <a:defRPr>
                <a:ea typeface="맑은 고딕" panose="020B0503020000020004" pitchFamily="50" charset="-127"/>
              </a:defRPr>
            </a:lvl2pPr>
            <a:lvl3pPr>
              <a:defRPr>
                <a:ea typeface="맑은 고딕" panose="020B0503020000020004" pitchFamily="50" charset="-127"/>
              </a:defRPr>
            </a:lvl3pPr>
            <a:lvl4pPr>
              <a:defRPr>
                <a:ea typeface="맑은 고딕" panose="020B0503020000020004" pitchFamily="50" charset="-127"/>
              </a:defRPr>
            </a:lvl4pPr>
            <a:lvl5pPr>
              <a:defRPr>
                <a:ea typeface="맑은 고딕" panose="020B0503020000020004" pitchFamily="50" charset="-127"/>
              </a:defRPr>
            </a:lvl5pPr>
          </a:lstStyle>
          <a:p>
            <a:pPr lvl="0" eaLnBrk="1" latinLnBrk="0" hangingPunct="1"/>
            <a:r>
              <a:rPr lang="ko-KR" altLang="en-US" dirty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/>
              <a:t>둘째 수준</a:t>
            </a:r>
          </a:p>
          <a:p>
            <a:pPr lvl="2" eaLnBrk="1" latinLnBrk="0" hangingPunct="1"/>
            <a:r>
              <a:rPr lang="ko-KR" altLang="en-US" dirty="0"/>
              <a:t>셋째 수준</a:t>
            </a:r>
          </a:p>
          <a:p>
            <a:pPr lvl="3" eaLnBrk="1" latinLnBrk="0" hangingPunct="1"/>
            <a:r>
              <a:rPr lang="ko-KR" altLang="en-US" dirty="0"/>
              <a:t>넷째 수준</a:t>
            </a:r>
          </a:p>
          <a:p>
            <a:pPr lvl="4" eaLnBrk="1" latinLnBrk="0" hangingPunct="1"/>
            <a:r>
              <a:rPr lang="ko-KR" altLang="en-US" dirty="0"/>
              <a:t>다섯째 수준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3050"/>
            <a:ext cx="8171141" cy="1143000"/>
          </a:xfrm>
          <a:prstGeom prst="rect">
            <a:avLst/>
          </a:prstGeom>
        </p:spPr>
        <p:txBody>
          <a:bodyPr anchor="b"/>
          <a:lstStyle>
            <a:lvl1pPr>
              <a:defRPr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95C8F1FA-3C6E-4F3A-965F-6632356734AB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5221" y="2362200"/>
            <a:ext cx="3961765" cy="3886200"/>
          </a:xfrm>
          <a:prstGeom prst="rect">
            <a:avLst/>
          </a:prstGeom>
        </p:spPr>
        <p:txBody>
          <a:bodyPr/>
          <a:lstStyle>
            <a:lvl1pPr>
              <a:defRPr>
                <a:ea typeface="맑은 고딕" panose="020B0503020000020004" pitchFamily="50" charset="-127"/>
              </a:defRPr>
            </a:lvl1pPr>
            <a:lvl2pPr>
              <a:defRPr>
                <a:ea typeface="맑은 고딕" panose="020B0503020000020004" pitchFamily="50" charset="-127"/>
              </a:defRPr>
            </a:lvl2pPr>
            <a:lvl3pPr>
              <a:defRPr>
                <a:ea typeface="맑은 고딕" panose="020B0503020000020004" pitchFamily="50" charset="-127"/>
              </a:defRPr>
            </a:lvl3pPr>
            <a:lvl4pPr>
              <a:defRPr>
                <a:ea typeface="맑은 고딕" panose="020B0503020000020004" pitchFamily="50" charset="-127"/>
              </a:defRPr>
            </a:lvl4pPr>
            <a:lvl5pPr>
              <a:defRPr>
                <a:ea typeface="맑은 고딕" panose="020B0503020000020004" pitchFamily="50" charset="-127"/>
              </a:defRPr>
            </a:lvl5pPr>
          </a:lstStyle>
          <a:p>
            <a:pPr lvl="0" eaLnBrk="1" latinLnBrk="0" hangingPunct="1"/>
            <a:r>
              <a:rPr lang="ko-KR" altLang="en-US" dirty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/>
              <a:t>둘째 수준</a:t>
            </a:r>
          </a:p>
          <a:p>
            <a:pPr lvl="2" eaLnBrk="1" latinLnBrk="0" hangingPunct="1"/>
            <a:r>
              <a:rPr lang="ko-KR" altLang="en-US" dirty="0"/>
              <a:t>셋째 수준</a:t>
            </a:r>
          </a:p>
          <a:p>
            <a:pPr lvl="3" eaLnBrk="1" latinLnBrk="0" hangingPunct="1"/>
            <a:r>
              <a:rPr lang="ko-KR" altLang="en-US" dirty="0"/>
              <a:t>넷째 수준</a:t>
            </a:r>
          </a:p>
          <a:p>
            <a:pPr lvl="4" eaLnBrk="1" latinLnBrk="0" hangingPunct="1"/>
            <a:r>
              <a:rPr lang="ko-KR" altLang="en-US" dirty="0"/>
              <a:t>다섯째 수준</a:t>
            </a:r>
            <a:endParaRPr kumimoji="0" lang="en-US" dirty="0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735548" y="2362200"/>
            <a:ext cx="3961765" cy="3886200"/>
          </a:xfrm>
          <a:prstGeom prst="rect">
            <a:avLst/>
          </a:prstGeom>
        </p:spPr>
        <p:txBody>
          <a:bodyPr/>
          <a:lstStyle>
            <a:lvl1pPr>
              <a:defRPr>
                <a:ea typeface="맑은 고딕" panose="020B0503020000020004" pitchFamily="50" charset="-127"/>
              </a:defRPr>
            </a:lvl1pPr>
            <a:lvl2pPr>
              <a:defRPr>
                <a:ea typeface="맑은 고딕" panose="020B0503020000020004" pitchFamily="50" charset="-127"/>
              </a:defRPr>
            </a:lvl2pPr>
            <a:lvl3pPr>
              <a:defRPr>
                <a:ea typeface="맑은 고딕" panose="020B0503020000020004" pitchFamily="50" charset="-127"/>
              </a:defRPr>
            </a:lvl3pPr>
            <a:lvl4pPr>
              <a:defRPr>
                <a:ea typeface="맑은 고딕" panose="020B0503020000020004" pitchFamily="50" charset="-127"/>
              </a:defRPr>
            </a:lvl4pPr>
            <a:lvl5pPr>
              <a:defRPr>
                <a:ea typeface="맑은 고딕" panose="020B0503020000020004" pitchFamily="50" charset="-127"/>
              </a:defRPr>
            </a:lvl5pPr>
          </a:lstStyle>
          <a:p>
            <a:pPr lvl="0" eaLnBrk="1" latinLnBrk="0" hangingPunct="1"/>
            <a:r>
              <a:rPr lang="ko-KR" altLang="en-US" dirty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/>
              <a:t>둘째 수준</a:t>
            </a:r>
          </a:p>
          <a:p>
            <a:pPr lvl="2" eaLnBrk="1" latinLnBrk="0" hangingPunct="1"/>
            <a:r>
              <a:rPr lang="ko-KR" altLang="en-US" dirty="0"/>
              <a:t>셋째 수준</a:t>
            </a:r>
          </a:p>
          <a:p>
            <a:pPr lvl="3" eaLnBrk="1" latinLnBrk="0" hangingPunct="1"/>
            <a:r>
              <a:rPr lang="ko-KR" altLang="en-US" dirty="0"/>
              <a:t>넷째 수준</a:t>
            </a:r>
          </a:p>
          <a:p>
            <a:pPr lvl="4" eaLnBrk="1" latinLnBrk="0" hangingPunct="1"/>
            <a:r>
              <a:rPr lang="ko-KR" altLang="en-US" dirty="0"/>
              <a:t>다섯째 수준</a:t>
            </a:r>
            <a:endParaRPr kumimoji="0" lang="en-US" dirty="0"/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1"/>
          </p:nvPr>
        </p:nvSpPr>
        <p:spPr>
          <a:xfrm>
            <a:off x="495221" y="1569720"/>
            <a:ext cx="3961765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  <a:ea typeface="맑은 고딕" panose="020B0503020000020004" pitchFamily="50" charset="-127"/>
              </a:defRPr>
            </a:lvl1pPr>
          </a:lstStyle>
          <a:p>
            <a:pPr lvl="0" eaLnBrk="1" latinLnBrk="0" hangingPunct="1"/>
            <a:r>
              <a:rPr kumimoji="0" lang="ko-KR" altLang="en-US" dirty="0"/>
              <a:t>마스터 텍스트 스타일을 편집합니다</a:t>
            </a:r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3"/>
          </p:nvPr>
        </p:nvSpPr>
        <p:spPr>
          <a:xfrm>
            <a:off x="4704596" y="1569720"/>
            <a:ext cx="3961765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  <a:ea typeface="맑은 고딕" panose="020B0503020000020004" pitchFamily="50" charset="-127"/>
              </a:defRPr>
            </a:lvl1pPr>
          </a:lstStyle>
          <a:p>
            <a:pPr lvl="0" eaLnBrk="1" latinLnBrk="0" hangingPunct="1"/>
            <a:r>
              <a:rPr kumimoji="0" lang="ko-KR" altLang="en-US" dirty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638"/>
            <a:ext cx="8088604" cy="1143000"/>
          </a:xfrm>
          <a:prstGeom prst="rect">
            <a:avLst/>
          </a:prstGeom>
        </p:spPr>
        <p:txBody>
          <a:bodyPr/>
          <a:lstStyle>
            <a:lvl1pPr>
              <a:defRPr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1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AE1967DF-8993-4BF3-B07B-2D5FEB450D83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2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870A1E8D-BE8D-43C2-9E40-D346121909C0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9491729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914595" y="3181390"/>
            <a:ext cx="6309360" cy="495221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000" b="1" cap="small" baseline="0"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7378788" y="274320"/>
            <a:ext cx="1654037" cy="49834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>
                <a:ea typeface="맑은 고딕" panose="020B0503020000020004" pitchFamily="50" charset="-127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dirty="0"/>
              <a:t>마스터 텍스트 스타일을 편집합니다</a:t>
            </a:r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6768016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670724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선 연결선 10"/>
          <p:cNvSpPr>
            <a:spLocks noChangeShapeType="1"/>
          </p:cNvSpPr>
          <p:nvPr/>
        </p:nvSpPr>
        <p:spPr bwMode="auto">
          <a:xfrm>
            <a:off x="9739339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 bwMode="auto">
          <a:xfrm>
            <a:off x="9574266" y="0"/>
            <a:ext cx="330147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>
            <a:off x="9656803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8834736" y="5715000"/>
            <a:ext cx="594265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내용 개체 틀 17"/>
          <p:cNvSpPr>
            <a:spLocks noGrp="1"/>
          </p:cNvSpPr>
          <p:nvPr>
            <p:ph sz="quarter" idx="1"/>
          </p:nvPr>
        </p:nvSpPr>
        <p:spPr>
          <a:xfrm>
            <a:off x="330147" y="274320"/>
            <a:ext cx="6107721" cy="6327648"/>
          </a:xfrm>
          <a:prstGeom prst="rect">
            <a:avLst/>
          </a:prstGeom>
        </p:spPr>
        <p:txBody>
          <a:bodyPr/>
          <a:lstStyle>
            <a:lvl1pPr>
              <a:defRPr>
                <a:ea typeface="맑은 고딕" panose="020B0503020000020004" pitchFamily="50" charset="-127"/>
              </a:defRPr>
            </a:lvl1pPr>
            <a:lvl2pPr>
              <a:defRPr>
                <a:ea typeface="맑은 고딕" panose="020B0503020000020004" pitchFamily="50" charset="-127"/>
              </a:defRPr>
            </a:lvl2pPr>
            <a:lvl3pPr>
              <a:defRPr>
                <a:ea typeface="맑은 고딕" panose="020B0503020000020004" pitchFamily="50" charset="-127"/>
              </a:defRPr>
            </a:lvl3pPr>
            <a:lvl4pPr>
              <a:defRPr>
                <a:ea typeface="맑은 고딕" panose="020B0503020000020004" pitchFamily="50" charset="-127"/>
              </a:defRPr>
            </a:lvl4pPr>
            <a:lvl5pPr>
              <a:defRPr>
                <a:ea typeface="맑은 고딕" panose="020B0503020000020004" pitchFamily="50" charset="-127"/>
              </a:defRPr>
            </a:lvl5pPr>
          </a:lstStyle>
          <a:p>
            <a:pPr lvl="0" eaLnBrk="1" latinLnBrk="0" hangingPunct="1"/>
            <a:r>
              <a:rPr lang="ko-KR" altLang="en-US" dirty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/>
              <a:t>둘째 수준</a:t>
            </a:r>
          </a:p>
          <a:p>
            <a:pPr lvl="2" eaLnBrk="1" latinLnBrk="0" hangingPunct="1"/>
            <a:r>
              <a:rPr lang="ko-KR" altLang="en-US" dirty="0"/>
              <a:t>셋째 수준</a:t>
            </a:r>
          </a:p>
          <a:p>
            <a:pPr lvl="3" eaLnBrk="1" latinLnBrk="0" hangingPunct="1"/>
            <a:r>
              <a:rPr lang="ko-KR" altLang="en-US" dirty="0"/>
              <a:t>넷째 수준</a:t>
            </a:r>
          </a:p>
          <a:p>
            <a:pPr lvl="4" eaLnBrk="1" latinLnBrk="0" hangingPunct="1"/>
            <a:r>
              <a:rPr lang="ko-KR" altLang="en-US" dirty="0"/>
              <a:t>다섯째 수준</a:t>
            </a:r>
            <a:endParaRPr kumimoji="0" lang="en-US" dirty="0"/>
          </a:p>
        </p:txBody>
      </p:sp>
      <p:sp>
        <p:nvSpPr>
          <p:cNvPr id="21" name="날짜 개체 틀 20"/>
          <p:cNvSpPr>
            <a:spLocks noGrp="1"/>
          </p:cNvSpPr>
          <p:nvPr>
            <p:ph type="dt" sz="half" idx="14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15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510C5C4-8435-4380-A10E-17202FA38028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23" name="바닥글 개체 틀 22"/>
          <p:cNvSpPr>
            <a:spLocks noGrp="1"/>
          </p:cNvSpPr>
          <p:nvPr>
            <p:ph type="ftr" sz="quarter" idx="16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5" name="직사각형 14"/>
          <p:cNvSpPr/>
          <p:nvPr userDrawn="1"/>
        </p:nvSpPr>
        <p:spPr>
          <a:xfrm>
            <a:off x="-273050" y="6493722"/>
            <a:ext cx="10179050" cy="287338"/>
          </a:xfrm>
          <a:prstGeom prst="rect">
            <a:avLst/>
          </a:prstGeom>
          <a:solidFill>
            <a:schemeClr val="tx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슬라이드 번호 개체 틀 5"/>
          <p:cNvSpPr txBox="1">
            <a:spLocks/>
          </p:cNvSpPr>
          <p:nvPr userDrawn="1"/>
        </p:nvSpPr>
        <p:spPr>
          <a:xfrm>
            <a:off x="9179560" y="6527060"/>
            <a:ext cx="653733" cy="198437"/>
          </a:xfrm>
          <a:prstGeom prst="rect">
            <a:avLst/>
          </a:prstGeom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fld id="{E2CA9389-639B-4AF9-B76E-02F5D8430DE4}" type="slidenum">
              <a:rPr kumimoji="0" lang="ko-KR" altLang="en-US" sz="11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r>
              <a:rPr kumimoji="0" lang="ko-KR" altLang="en-US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endParaRPr kumimoji="0" lang="ko-KR" altLang="en-US" sz="11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Rectangle 14"/>
          <p:cNvSpPr>
            <a:spLocks noChangeArrowheads="1"/>
          </p:cNvSpPr>
          <p:nvPr userDrawn="1"/>
        </p:nvSpPr>
        <p:spPr bwMode="auto">
          <a:xfrm>
            <a:off x="55569" y="6529669"/>
            <a:ext cx="25987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None/>
              <a:defRPr/>
            </a:pPr>
            <a:r>
              <a:rPr kumimoji="0"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Copyright © by</a:t>
            </a:r>
            <a:r>
              <a:rPr kumimoji="0" lang="en-US" altLang="ko-KR" sz="800" b="1" baseline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Vinflux</a:t>
            </a:r>
            <a:r>
              <a:rPr kumimoji="0"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All rights reserved.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9491729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8834736" y="5715000"/>
            <a:ext cx="594265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 rot="5400000">
            <a:off x="3891072" y="3181390"/>
            <a:ext cx="6309360" cy="495221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000" b="1"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0" y="0"/>
            <a:ext cx="6685479" cy="6858000"/>
          </a:xfrm>
          <a:prstGeom prst="rect">
            <a:avLst/>
          </a:prstGeo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>
                <a:ea typeface="맑은 고딕" panose="020B0503020000020004" pitchFamily="50" charset="-127"/>
              </a:defRPr>
            </a:lvl1pPr>
          </a:lstStyle>
          <a:p>
            <a:pPr algn="ctr" eaLnBrk="1" latinLnBrk="0" hangingPunct="1">
              <a:buFontTx/>
              <a:buNone/>
            </a:pPr>
            <a:r>
              <a:rPr kumimoji="0" lang="ko-KR" altLang="en-US" dirty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28440" y="264795"/>
            <a:ext cx="1650736" cy="495604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>
                <a:ea typeface="맑은 고딕" panose="020B0503020000020004" pitchFamily="50" charset="-127"/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dirty="0"/>
              <a:t>마스터 텍스트 스타일을 편집합니다</a:t>
            </a:r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9739339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9574266" y="0"/>
            <a:ext cx="330147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선 연결선 11"/>
          <p:cNvSpPr>
            <a:spLocks noChangeShapeType="1"/>
          </p:cNvSpPr>
          <p:nvPr/>
        </p:nvSpPr>
        <p:spPr bwMode="auto">
          <a:xfrm>
            <a:off x="9656803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직선 연결선 18"/>
          <p:cNvSpPr>
            <a:spLocks noChangeShapeType="1"/>
          </p:cNvSpPr>
          <p:nvPr/>
        </p:nvSpPr>
        <p:spPr bwMode="auto">
          <a:xfrm>
            <a:off x="6768016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선 연결선 19"/>
          <p:cNvSpPr>
            <a:spLocks noChangeShapeType="1"/>
          </p:cNvSpPr>
          <p:nvPr/>
        </p:nvSpPr>
        <p:spPr bwMode="auto">
          <a:xfrm>
            <a:off x="670724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날짜 개체 틀 16"/>
          <p:cNvSpPr>
            <a:spLocks noGrp="1"/>
          </p:cNvSpPr>
          <p:nvPr>
            <p:ph type="dt" sz="half" idx="10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11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6E600E4F-44EA-4593-AAA7-4E93F6FBF285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  <p:sp>
        <p:nvSpPr>
          <p:cNvPr id="21" name="바닥글 개체 틀 20"/>
          <p:cNvSpPr>
            <a:spLocks noGrp="1"/>
          </p:cNvSpPr>
          <p:nvPr>
            <p:ph type="ftr" sz="quarter" idx="12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638"/>
            <a:ext cx="8088604" cy="1143000"/>
          </a:xfrm>
          <a:prstGeom prst="rect">
            <a:avLst/>
          </a:prstGeom>
        </p:spPr>
        <p:txBody>
          <a:bodyPr/>
          <a:lstStyle>
            <a:lvl1pPr>
              <a:defRPr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221" y="1600200"/>
            <a:ext cx="8088604" cy="4873752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맑은 고딕" panose="020B0503020000020004" pitchFamily="50" charset="-127"/>
              </a:defRPr>
            </a:lvl1pPr>
            <a:lvl2pPr>
              <a:defRPr>
                <a:ea typeface="맑은 고딕" panose="020B0503020000020004" pitchFamily="50" charset="-127"/>
              </a:defRPr>
            </a:lvl2pPr>
            <a:lvl3pPr>
              <a:defRPr>
                <a:ea typeface="맑은 고딕" panose="020B0503020000020004" pitchFamily="50" charset="-127"/>
              </a:defRPr>
            </a:lvl3pPr>
            <a:lvl4pPr>
              <a:defRPr>
                <a:ea typeface="맑은 고딕" panose="020B0503020000020004" pitchFamily="50" charset="-127"/>
              </a:defRPr>
            </a:lvl4pPr>
            <a:lvl5pPr>
              <a:defRPr>
                <a:ea typeface="맑은 고딕" panose="020B0503020000020004" pitchFamily="50" charset="-127"/>
              </a:defRPr>
            </a:lvl5pPr>
          </a:lstStyle>
          <a:p>
            <a:pPr lvl="0" eaLnBrk="1" latinLnBrk="0" hangingPunct="1"/>
            <a:r>
              <a:rPr lang="ko-KR" altLang="en-US" dirty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/>
              <a:t>둘째 수준</a:t>
            </a:r>
          </a:p>
          <a:p>
            <a:pPr lvl="2" eaLnBrk="1" latinLnBrk="0" hangingPunct="1"/>
            <a:r>
              <a:rPr lang="ko-KR" altLang="en-US" dirty="0"/>
              <a:t>셋째 수준</a:t>
            </a:r>
          </a:p>
          <a:p>
            <a:pPr lvl="3" eaLnBrk="1" latinLnBrk="0" hangingPunct="1"/>
            <a:r>
              <a:rPr lang="ko-KR" altLang="en-US" dirty="0"/>
              <a:t>넷째 수준</a:t>
            </a:r>
          </a:p>
          <a:p>
            <a:pPr lvl="4" eaLnBrk="1" latinLnBrk="0" hangingPunct="1"/>
            <a:r>
              <a:rPr lang="ko-KR" altLang="en-US" dirty="0"/>
              <a:t>다섯째 수준</a:t>
            </a:r>
            <a:endParaRPr kumimoji="0"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4F661482-C264-4F28-A758-28E0E5A7B37D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0699" y="274640"/>
            <a:ext cx="1815809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맑은 고딕" panose="020B0503020000020004" pitchFamily="50" charset="-127"/>
              </a:defRPr>
            </a:lvl1pPr>
          </a:lstStyle>
          <a:p>
            <a:r>
              <a:rPr kumimoji="0" lang="ko-KR" altLang="en-US" dirty="0"/>
              <a:t>마스터 제목 스타일 편집</a:t>
            </a:r>
            <a:endParaRPr kumimoji="0" 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221" y="274639"/>
            <a:ext cx="6520405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맑은 고딕" panose="020B0503020000020004" pitchFamily="50" charset="-127"/>
              </a:defRPr>
            </a:lvl1pPr>
            <a:lvl2pPr>
              <a:defRPr>
                <a:ea typeface="맑은 고딕" panose="020B0503020000020004" pitchFamily="50" charset="-127"/>
              </a:defRPr>
            </a:lvl2pPr>
            <a:lvl3pPr>
              <a:defRPr>
                <a:ea typeface="맑은 고딕" panose="020B0503020000020004" pitchFamily="50" charset="-127"/>
              </a:defRPr>
            </a:lvl3pPr>
            <a:lvl4pPr>
              <a:defRPr>
                <a:ea typeface="맑은 고딕" panose="020B0503020000020004" pitchFamily="50" charset="-127"/>
              </a:defRPr>
            </a:lvl4pPr>
            <a:lvl5pPr>
              <a:defRPr>
                <a:ea typeface="맑은 고딕" panose="020B0503020000020004" pitchFamily="50" charset="-127"/>
              </a:defRPr>
            </a:lvl5pPr>
          </a:lstStyle>
          <a:p>
            <a:pPr lvl="0" eaLnBrk="1" latinLnBrk="0" hangingPunct="1"/>
            <a:r>
              <a:rPr lang="ko-KR" altLang="en-US" dirty="0"/>
              <a:t>마스터 텍스트 스타일을 편집합니다</a:t>
            </a:r>
          </a:p>
          <a:p>
            <a:pPr lvl="1" eaLnBrk="1" latinLnBrk="0" hangingPunct="1"/>
            <a:r>
              <a:rPr lang="ko-KR" altLang="en-US" dirty="0"/>
              <a:t>둘째 수준</a:t>
            </a:r>
          </a:p>
          <a:p>
            <a:pPr lvl="2" eaLnBrk="1" latinLnBrk="0" hangingPunct="1"/>
            <a:r>
              <a:rPr lang="ko-KR" altLang="en-US" dirty="0"/>
              <a:t>셋째 수준</a:t>
            </a:r>
          </a:p>
          <a:p>
            <a:pPr lvl="3" eaLnBrk="1" latinLnBrk="0" hangingPunct="1"/>
            <a:r>
              <a:rPr lang="ko-KR" altLang="en-US" dirty="0"/>
              <a:t>넷째 수준</a:t>
            </a:r>
          </a:p>
          <a:p>
            <a:pPr lvl="4" eaLnBrk="1" latinLnBrk="0" hangingPunct="1"/>
            <a:r>
              <a:rPr lang="ko-KR" altLang="en-US" dirty="0"/>
              <a:t>다섯째 수준</a:t>
            </a:r>
            <a:endParaRPr kumimoji="0" 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 rot="5400000">
            <a:off x="8304308" y="1065883"/>
            <a:ext cx="2011680" cy="415985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 rot="5400000">
            <a:off x="7704561" y="3722031"/>
            <a:ext cx="3200400" cy="396177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805023" y="5734050"/>
            <a:ext cx="660294" cy="521208"/>
          </a:xfrm>
          <a:prstGeom prst="rect">
            <a:avLst/>
          </a:prstGeom>
        </p:spPr>
        <p:txBody>
          <a:bodyPr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6893118-F173-4437-8C5F-70B4E45E2C51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18513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261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1851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1851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99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7613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1913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201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2012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201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7263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8"/>
          <p:cNvSpPr txBox="1">
            <a:spLocks noChangeArrowheads="1"/>
          </p:cNvSpPr>
          <p:nvPr userDrawn="1"/>
        </p:nvSpPr>
        <p:spPr bwMode="auto">
          <a:xfrm>
            <a:off x="4789488" y="6538738"/>
            <a:ext cx="3810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B6FF8022-EF37-4D4A-AEBC-EAEA79E76E57}" type="slidenum">
              <a:rPr lang="ko-KR" altLang="en-US" sz="12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pPr algn="ctr">
                <a:defRPr/>
              </a:pPr>
              <a:t>‹#›</a:t>
            </a:fld>
            <a:endParaRPr lang="en-US" altLang="ko-KR" sz="1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직사각형 4"/>
          <p:cNvSpPr/>
          <p:nvPr userDrawn="1"/>
        </p:nvSpPr>
        <p:spPr>
          <a:xfrm>
            <a:off x="-273050" y="6493722"/>
            <a:ext cx="10179050" cy="287338"/>
          </a:xfrm>
          <a:prstGeom prst="rect">
            <a:avLst/>
          </a:prstGeom>
          <a:solidFill>
            <a:schemeClr val="tx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9179560" y="6527060"/>
            <a:ext cx="653733" cy="198437"/>
          </a:xfrm>
          <a:prstGeom prst="rect">
            <a:avLst/>
          </a:prstGeom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fld id="{E2CA9389-639B-4AF9-B76E-02F5D8430DE4}" type="slidenum">
              <a:rPr kumimoji="0" lang="ko-KR" altLang="en-US" sz="11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r>
              <a:rPr kumimoji="0" lang="ko-KR" altLang="en-US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endParaRPr kumimoji="0" lang="ko-KR" altLang="en-US" sz="11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Rectangle 14"/>
          <p:cNvSpPr>
            <a:spLocks noChangeArrowheads="1"/>
          </p:cNvSpPr>
          <p:nvPr userDrawn="1"/>
        </p:nvSpPr>
        <p:spPr bwMode="auto">
          <a:xfrm>
            <a:off x="55569" y="6529669"/>
            <a:ext cx="25987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None/>
              <a:defRPr/>
            </a:pPr>
            <a:r>
              <a:rPr kumimoji="0"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Copyright © by</a:t>
            </a:r>
            <a:r>
              <a:rPr kumimoji="0" lang="en-US" altLang="ko-KR" sz="800" b="1" baseline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GLT </a:t>
            </a:r>
            <a:r>
              <a:rPr kumimoji="0"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rtl="0" eaLnBrk="1" latinLnBrk="1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1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1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1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381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993BCCD-AFB7-4543-93B2-B840AB55E4D6}" type="datetimeFigureOut">
              <a:rPr lang="ko-KR" altLang="en-US" smtClean="0"/>
              <a:pPr/>
              <a:t>2025-10-29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53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7713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825C4680-9847-4808-9C70-C581CA7123D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-273050" y="6493722"/>
            <a:ext cx="10179050" cy="287338"/>
          </a:xfrm>
          <a:prstGeom prst="rect">
            <a:avLst/>
          </a:prstGeom>
          <a:solidFill>
            <a:schemeClr val="tx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solidFill>
                <a:prstClr val="whit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슬라이드 번호 개체 틀 5"/>
          <p:cNvSpPr txBox="1">
            <a:spLocks/>
          </p:cNvSpPr>
          <p:nvPr userDrawn="1"/>
        </p:nvSpPr>
        <p:spPr>
          <a:xfrm>
            <a:off x="9179560" y="6527060"/>
            <a:ext cx="653733" cy="198437"/>
          </a:xfrm>
          <a:prstGeom prst="rect">
            <a:avLst/>
          </a:prstGeom>
        </p:spPr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en-US" altLang="ko-KR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fld id="{E2CA9389-639B-4AF9-B76E-02F5D8430DE4}" type="slidenum">
              <a:rPr kumimoji="0" lang="ko-KR" altLang="en-US" sz="1100" b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r>
              <a:rPr kumimoji="0" lang="ko-KR" altLang="en-US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1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endParaRPr kumimoji="0" lang="ko-KR" altLang="en-US" sz="11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14"/>
          <p:cNvSpPr>
            <a:spLocks noChangeArrowheads="1"/>
          </p:cNvSpPr>
          <p:nvPr userDrawn="1"/>
        </p:nvSpPr>
        <p:spPr bwMode="auto">
          <a:xfrm>
            <a:off x="55569" y="6529669"/>
            <a:ext cx="25987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None/>
              <a:defRPr/>
            </a:pPr>
            <a:r>
              <a:rPr kumimoji="0"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Copyright © by</a:t>
            </a:r>
            <a:r>
              <a:rPr kumimoji="0" lang="en-US" altLang="ko-KR" sz="800" b="1" baseline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GLT </a:t>
            </a:r>
            <a:r>
              <a:rPr kumimoji="0" lang="en-US" altLang="ko-KR" sz="8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gif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jpeg"/><Relationship Id="rId3" Type="http://schemas.openxmlformats.org/officeDocument/2006/relationships/image" Target="../media/image43.png"/><Relationship Id="rId7" Type="http://schemas.openxmlformats.org/officeDocument/2006/relationships/image" Target="../media/image47.gif"/><Relationship Id="rId12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41.jpe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jpeg"/><Relationship Id="rId1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8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fekS_lXpwM" TargetMode="External"/><Relationship Id="rId3" Type="http://schemas.openxmlformats.org/officeDocument/2006/relationships/image" Target="../media/image108.jpeg"/><Relationship Id="rId7" Type="http://schemas.openxmlformats.org/officeDocument/2006/relationships/hyperlink" Target="https://www.youtube.com/watch?v=s4QoNZxthio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zR1GY3CEuoQ" TargetMode="External"/><Relationship Id="rId5" Type="http://schemas.openxmlformats.org/officeDocument/2006/relationships/hyperlink" Target="https://www.youtube.com/watch?v=mpDufDYYoJo" TargetMode="External"/><Relationship Id="rId4" Type="http://schemas.openxmlformats.org/officeDocument/2006/relationships/hyperlink" Target="https://www.youtube.com/watch?v=WAr7SMKDrbg" TargetMode="External"/><Relationship Id="rId9" Type="http://schemas.openxmlformats.org/officeDocument/2006/relationships/hyperlink" Target="https://www.youtube.com/watch?v=8TfHQraMlWc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jykim@gltkore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76" y="-30163"/>
            <a:ext cx="99361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직사각형 46"/>
          <p:cNvSpPr/>
          <p:nvPr/>
        </p:nvSpPr>
        <p:spPr>
          <a:xfrm>
            <a:off x="1023116" y="1395316"/>
            <a:ext cx="7920880" cy="2123658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ctr"/>
            <a:endParaRPr lang="en-US" altLang="ko-KR" sz="3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22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210000"/>
              </a:lnSpc>
            </a:pPr>
            <a:r>
              <a:rPr lang="en-US" altLang="ko-KR" sz="4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GLTKOREA</a:t>
            </a:r>
          </a:p>
          <a:p>
            <a:pPr algn="ctr">
              <a:lnSpc>
                <a:spcPct val="210000"/>
              </a:lnSpc>
            </a:pPr>
            <a:r>
              <a:rPr lang="en-US" altLang="ko-KR" sz="4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TMS Solution  </a:t>
            </a:r>
            <a:r>
              <a:rPr lang="ko-KR" altLang="en-US" sz="4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소개자료</a:t>
            </a:r>
          </a:p>
        </p:txBody>
      </p:sp>
      <p:pic>
        <p:nvPicPr>
          <p:cNvPr id="48" name="그림 47" descr="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35982" y="4857760"/>
            <a:ext cx="4320480" cy="1171191"/>
          </a:xfrm>
          <a:prstGeom prst="rect">
            <a:avLst/>
          </a:prstGeom>
        </p:spPr>
      </p:pic>
    </p:spTree>
  </p:cSld>
  <p:clrMapOvr>
    <a:masterClrMapping/>
  </p:clrMapOvr>
  <p:transition advClick="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9487E-6 0.33865 L 1.79487E-6 3.7037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88" y="-14288"/>
            <a:ext cx="99361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직사각형 11"/>
          <p:cNvSpPr/>
          <p:nvPr/>
        </p:nvSpPr>
        <p:spPr>
          <a:xfrm>
            <a:off x="108620" y="1657375"/>
            <a:ext cx="9678864" cy="468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sp>
        <p:nvSpPr>
          <p:cNvPr id="171" name="Text Box 106"/>
          <p:cNvSpPr txBox="1">
            <a:spLocks noChangeArrowheads="1"/>
          </p:cNvSpPr>
          <p:nvPr/>
        </p:nvSpPr>
        <p:spPr bwMode="auto">
          <a:xfrm>
            <a:off x="1594620" y="839753"/>
            <a:ext cx="8192567" cy="791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ko-KR" altLang="en-US" sz="42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목차</a:t>
            </a:r>
            <a:endParaRPr lang="en-US" altLang="ko-KR" sz="4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Rectangle 3"/>
          <p:cNvSpPr>
            <a:spLocks noChangeArrowheads="1"/>
          </p:cNvSpPr>
          <p:nvPr/>
        </p:nvSpPr>
        <p:spPr bwMode="auto">
          <a:xfrm>
            <a:off x="6023776" y="1785063"/>
            <a:ext cx="3561268" cy="4287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수행실적</a:t>
            </a:r>
            <a:b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솔루션소개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12" descr="JS-WH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489" y="1661180"/>
            <a:ext cx="2836980" cy="2304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8" name="Picture 18" descr="2006-06-28T143857Z_01_NOOTR_NISIDSP_2_120060628142507603"/>
          <p:cNvPicPr preferRelativeResize="0">
            <a:picLocks noChangeArrowheads="1"/>
          </p:cNvPicPr>
          <p:nvPr/>
        </p:nvPicPr>
        <p:blipFill>
          <a:blip r:embed="rId5" cstate="print"/>
          <a:srcRect l="12976" r="6425" b="8716"/>
          <a:stretch>
            <a:fillRect/>
          </a:stretch>
        </p:blipFill>
        <p:spPr bwMode="auto">
          <a:xfrm>
            <a:off x="123656" y="3972368"/>
            <a:ext cx="2829600" cy="239965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0" name="Picture 19" descr="air-freight-passeng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7874" y="3943134"/>
            <a:ext cx="285752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0" descr="LCL_00013087"/>
          <p:cNvPicPr preferRelativeResize="0">
            <a:picLocks noChangeArrowheads="1"/>
          </p:cNvPicPr>
          <p:nvPr/>
        </p:nvPicPr>
        <p:blipFill>
          <a:blip r:embed="rId7" cstate="print"/>
          <a:srcRect l="3931" b="2502"/>
          <a:stretch>
            <a:fillRect/>
          </a:stretch>
        </p:blipFill>
        <p:spPr bwMode="auto">
          <a:xfrm>
            <a:off x="2937874" y="1658216"/>
            <a:ext cx="2829600" cy="23040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88" y="-14288"/>
            <a:ext cx="99361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직사각형 11"/>
          <p:cNvSpPr/>
          <p:nvPr/>
        </p:nvSpPr>
        <p:spPr>
          <a:xfrm>
            <a:off x="108620" y="1657375"/>
            <a:ext cx="9678864" cy="468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sp>
        <p:nvSpPr>
          <p:cNvPr id="171" name="Text Box 106"/>
          <p:cNvSpPr txBox="1">
            <a:spLocks noChangeArrowheads="1"/>
          </p:cNvSpPr>
          <p:nvPr/>
        </p:nvSpPr>
        <p:spPr bwMode="auto">
          <a:xfrm>
            <a:off x="1594620" y="839753"/>
            <a:ext cx="8192567" cy="791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ko-KR" altLang="en-US" sz="42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목차</a:t>
            </a:r>
            <a:endParaRPr lang="en-US" altLang="ko-KR" sz="4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Rectangle 3"/>
          <p:cNvSpPr>
            <a:spLocks noChangeArrowheads="1"/>
          </p:cNvSpPr>
          <p:nvPr/>
        </p:nvSpPr>
        <p:spPr bwMode="auto">
          <a:xfrm>
            <a:off x="6023776" y="1785063"/>
            <a:ext cx="3561268" cy="4287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수행실적</a:t>
            </a:r>
            <a:b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3200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솔루션소개</a:t>
            </a:r>
            <a:endParaRPr lang="en-US" altLang="ko-KR" sz="3200" b="1" dirty="0">
              <a:solidFill>
                <a:schemeClr val="bg1">
                  <a:lumMod val="8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12" descr="JS-WH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489" y="1661180"/>
            <a:ext cx="2836980" cy="2304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8" name="Picture 18" descr="2006-06-28T143857Z_01_NOOTR_NISIDSP_2_120060628142507603"/>
          <p:cNvPicPr preferRelativeResize="0">
            <a:picLocks noChangeArrowheads="1"/>
          </p:cNvPicPr>
          <p:nvPr/>
        </p:nvPicPr>
        <p:blipFill>
          <a:blip r:embed="rId5" cstate="print"/>
          <a:srcRect l="12976" r="6425" b="8716"/>
          <a:stretch>
            <a:fillRect/>
          </a:stretch>
        </p:blipFill>
        <p:spPr bwMode="auto">
          <a:xfrm>
            <a:off x="123656" y="3972368"/>
            <a:ext cx="2829600" cy="239965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0" name="Picture 19" descr="air-freight-passeng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7874" y="3943134"/>
            <a:ext cx="285752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0" descr="LCL_00013087"/>
          <p:cNvPicPr preferRelativeResize="0">
            <a:picLocks noChangeArrowheads="1"/>
          </p:cNvPicPr>
          <p:nvPr/>
        </p:nvPicPr>
        <p:blipFill>
          <a:blip r:embed="rId7" cstate="print"/>
          <a:srcRect l="3931" b="2502"/>
          <a:stretch>
            <a:fillRect/>
          </a:stretch>
        </p:blipFill>
        <p:spPr bwMode="auto">
          <a:xfrm>
            <a:off x="2937874" y="1658216"/>
            <a:ext cx="2829600" cy="23040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73" y="-24"/>
            <a:ext cx="9897539" cy="582594"/>
          </a:xfr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회사소개 </a:t>
            </a:r>
            <a:r>
              <a:rPr lang="ko-KR" altLang="en-US" sz="16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수행실적</a:t>
            </a:r>
            <a:br>
              <a:rPr lang="en-US" altLang="ko-KR" sz="16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</a:br>
            <a:br>
              <a:rPr lang="en-US" altLang="ko-KR" sz="54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</a:b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C8F4C20-07B2-4788-8FD1-57E2FE60FC32}"/>
              </a:ext>
            </a:extLst>
          </p:cNvPr>
          <p:cNvSpPr txBox="1"/>
          <p:nvPr/>
        </p:nvSpPr>
        <p:spPr>
          <a:xfrm>
            <a:off x="548886" y="764704"/>
            <a:ext cx="8867815" cy="545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GLT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코리아는 국내 다수 고객에 대한 운송분야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(TMS)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 프로젝트 수행 경험과 산업별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Best Practice, Knowledge DB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를 확보하고 있어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,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사업을 성공적으로 수행할 수 있는 역량을 보유하고 있습니다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57" name="자유형 43">
            <a:extLst>
              <a:ext uri="{FF2B5EF4-FFF2-40B4-BE49-F238E27FC236}">
                <a16:creationId xmlns:a16="http://schemas.microsoft.com/office/drawing/2014/main" id="{545F6EFD-1E5B-40B9-8B58-7EBF9611C19D}"/>
              </a:ext>
            </a:extLst>
          </p:cNvPr>
          <p:cNvSpPr/>
          <p:nvPr/>
        </p:nvSpPr>
        <p:spPr>
          <a:xfrm>
            <a:off x="882177" y="1636351"/>
            <a:ext cx="4364435" cy="718103"/>
          </a:xfrm>
          <a:custGeom>
            <a:avLst/>
            <a:gdLst>
              <a:gd name="connsiteX0" fmla="*/ 0 w 4364435"/>
              <a:gd name="connsiteY0" fmla="*/ 0 h 1181250"/>
              <a:gd name="connsiteX1" fmla="*/ 4364435 w 4364435"/>
              <a:gd name="connsiteY1" fmla="*/ 0 h 1181250"/>
              <a:gd name="connsiteX2" fmla="*/ 4364435 w 4364435"/>
              <a:gd name="connsiteY2" fmla="*/ 1181250 h 1181250"/>
              <a:gd name="connsiteX3" fmla="*/ 0 w 4364435"/>
              <a:gd name="connsiteY3" fmla="*/ 1181250 h 1181250"/>
              <a:gd name="connsiteX4" fmla="*/ 0 w 4364435"/>
              <a:gd name="connsiteY4" fmla="*/ 0 h 118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435" h="1181250">
                <a:moveTo>
                  <a:pt x="0" y="0"/>
                </a:moveTo>
                <a:lnTo>
                  <a:pt x="4364435" y="0"/>
                </a:lnTo>
                <a:lnTo>
                  <a:pt x="4364435" y="1181250"/>
                </a:lnTo>
                <a:lnTo>
                  <a:pt x="0" y="118125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spcFirstLastPara="0" vert="horz" wrap="square" lIns="338729" tIns="312420" rIns="338729" bIns="113792" numCol="1" spcCol="1270" anchor="t" anchorCtr="0">
            <a:noAutofit/>
          </a:bodyPr>
          <a:lstStyle/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자유형 44">
            <a:extLst>
              <a:ext uri="{FF2B5EF4-FFF2-40B4-BE49-F238E27FC236}">
                <a16:creationId xmlns:a16="http://schemas.microsoft.com/office/drawing/2014/main" id="{3C94076B-53A5-40A9-96DF-726E085D5E4D}"/>
              </a:ext>
            </a:extLst>
          </p:cNvPr>
          <p:cNvSpPr/>
          <p:nvPr/>
        </p:nvSpPr>
        <p:spPr>
          <a:xfrm>
            <a:off x="1100398" y="1507362"/>
            <a:ext cx="3240000" cy="257149"/>
          </a:xfrm>
          <a:custGeom>
            <a:avLst/>
            <a:gdLst>
              <a:gd name="connsiteX0" fmla="*/ 0 w 3055104"/>
              <a:gd name="connsiteY0" fmla="*/ 73801 h 442800"/>
              <a:gd name="connsiteX1" fmla="*/ 73801 w 3055104"/>
              <a:gd name="connsiteY1" fmla="*/ 0 h 442800"/>
              <a:gd name="connsiteX2" fmla="*/ 2981303 w 3055104"/>
              <a:gd name="connsiteY2" fmla="*/ 0 h 442800"/>
              <a:gd name="connsiteX3" fmla="*/ 3055104 w 3055104"/>
              <a:gd name="connsiteY3" fmla="*/ 73801 h 442800"/>
              <a:gd name="connsiteX4" fmla="*/ 3055104 w 3055104"/>
              <a:gd name="connsiteY4" fmla="*/ 368999 h 442800"/>
              <a:gd name="connsiteX5" fmla="*/ 2981303 w 3055104"/>
              <a:gd name="connsiteY5" fmla="*/ 442800 h 442800"/>
              <a:gd name="connsiteX6" fmla="*/ 73801 w 3055104"/>
              <a:gd name="connsiteY6" fmla="*/ 442800 h 442800"/>
              <a:gd name="connsiteX7" fmla="*/ 0 w 3055104"/>
              <a:gd name="connsiteY7" fmla="*/ 368999 h 442800"/>
              <a:gd name="connsiteX8" fmla="*/ 0 w 3055104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5104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2981303" y="0"/>
                </a:lnTo>
                <a:cubicBezTo>
                  <a:pt x="3022062" y="0"/>
                  <a:pt x="3055104" y="33042"/>
                  <a:pt x="3055104" y="73801"/>
                </a:cubicBezTo>
                <a:lnTo>
                  <a:pt x="3055104" y="368999"/>
                </a:lnTo>
                <a:cubicBezTo>
                  <a:pt x="3055104" y="409758"/>
                  <a:pt x="3022062" y="442800"/>
                  <a:pt x="2981303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gradFill rotWithShape="1">
            <a:gsLst>
              <a:gs pos="0">
                <a:srgbClr val="5B9BD5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rgbClr>
              </a:gs>
              <a:gs pos="50000">
                <a:srgbClr val="5B9BD5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rgbClr>
              </a:gs>
              <a:gs pos="100000">
                <a:srgbClr val="5B9BD5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spcFirstLastPara="0" vert="horz" wrap="square" lIns="137092" tIns="21616" rIns="137092" bIns="21616" numCol="1" spcCol="1270" anchor="ctr" anchorCtr="0">
            <a:noAutofit/>
          </a:bodyPr>
          <a:lstStyle/>
          <a:p>
            <a:pPr marL="0" marR="0" lvl="0" indent="0" algn="l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3PL / Logistics 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0" name="자유형 51">
            <a:extLst>
              <a:ext uri="{FF2B5EF4-FFF2-40B4-BE49-F238E27FC236}">
                <a16:creationId xmlns:a16="http://schemas.microsoft.com/office/drawing/2014/main" id="{19CC8350-3CA4-42B4-8D8B-0CDA07D591E5}"/>
              </a:ext>
            </a:extLst>
          </p:cNvPr>
          <p:cNvSpPr/>
          <p:nvPr/>
        </p:nvSpPr>
        <p:spPr>
          <a:xfrm>
            <a:off x="5401393" y="1636351"/>
            <a:ext cx="3799285" cy="718103"/>
          </a:xfrm>
          <a:custGeom>
            <a:avLst/>
            <a:gdLst>
              <a:gd name="connsiteX0" fmla="*/ 0 w 4364435"/>
              <a:gd name="connsiteY0" fmla="*/ 0 h 1181250"/>
              <a:gd name="connsiteX1" fmla="*/ 4364435 w 4364435"/>
              <a:gd name="connsiteY1" fmla="*/ 0 h 1181250"/>
              <a:gd name="connsiteX2" fmla="*/ 4364435 w 4364435"/>
              <a:gd name="connsiteY2" fmla="*/ 1181250 h 1181250"/>
              <a:gd name="connsiteX3" fmla="*/ 0 w 4364435"/>
              <a:gd name="connsiteY3" fmla="*/ 1181250 h 1181250"/>
              <a:gd name="connsiteX4" fmla="*/ 0 w 4364435"/>
              <a:gd name="connsiteY4" fmla="*/ 0 h 118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435" h="1181250">
                <a:moveTo>
                  <a:pt x="0" y="0"/>
                </a:moveTo>
                <a:lnTo>
                  <a:pt x="4364435" y="0"/>
                </a:lnTo>
                <a:lnTo>
                  <a:pt x="4364435" y="1181250"/>
                </a:lnTo>
                <a:lnTo>
                  <a:pt x="0" y="118125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spcFirstLastPara="0" vert="horz" wrap="square" lIns="338729" tIns="312420" rIns="338729" bIns="113792" numCol="1" spcCol="1270" anchor="t" anchorCtr="0">
            <a:noAutofit/>
          </a:bodyPr>
          <a:lstStyle/>
          <a:p>
            <a:pPr marL="171450" marR="0" lvl="1" indent="-171450" algn="l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171450" marR="0" lvl="1" indent="-171450" algn="l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171450" marR="0" lvl="1" indent="-171450" algn="l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1" name="자유형 52">
            <a:extLst>
              <a:ext uri="{FF2B5EF4-FFF2-40B4-BE49-F238E27FC236}">
                <a16:creationId xmlns:a16="http://schemas.microsoft.com/office/drawing/2014/main" id="{1091236D-D0D6-41A4-B6EC-D547D305DE4F}"/>
              </a:ext>
            </a:extLst>
          </p:cNvPr>
          <p:cNvSpPr/>
          <p:nvPr/>
        </p:nvSpPr>
        <p:spPr>
          <a:xfrm>
            <a:off x="5591357" y="1507362"/>
            <a:ext cx="2820453" cy="257149"/>
          </a:xfrm>
          <a:custGeom>
            <a:avLst/>
            <a:gdLst>
              <a:gd name="connsiteX0" fmla="*/ 0 w 3055104"/>
              <a:gd name="connsiteY0" fmla="*/ 73801 h 442800"/>
              <a:gd name="connsiteX1" fmla="*/ 73801 w 3055104"/>
              <a:gd name="connsiteY1" fmla="*/ 0 h 442800"/>
              <a:gd name="connsiteX2" fmla="*/ 2981303 w 3055104"/>
              <a:gd name="connsiteY2" fmla="*/ 0 h 442800"/>
              <a:gd name="connsiteX3" fmla="*/ 3055104 w 3055104"/>
              <a:gd name="connsiteY3" fmla="*/ 73801 h 442800"/>
              <a:gd name="connsiteX4" fmla="*/ 3055104 w 3055104"/>
              <a:gd name="connsiteY4" fmla="*/ 368999 h 442800"/>
              <a:gd name="connsiteX5" fmla="*/ 2981303 w 3055104"/>
              <a:gd name="connsiteY5" fmla="*/ 442800 h 442800"/>
              <a:gd name="connsiteX6" fmla="*/ 73801 w 3055104"/>
              <a:gd name="connsiteY6" fmla="*/ 442800 h 442800"/>
              <a:gd name="connsiteX7" fmla="*/ 0 w 3055104"/>
              <a:gd name="connsiteY7" fmla="*/ 368999 h 442800"/>
              <a:gd name="connsiteX8" fmla="*/ 0 w 3055104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5104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2981303" y="0"/>
                </a:lnTo>
                <a:cubicBezTo>
                  <a:pt x="3022062" y="0"/>
                  <a:pt x="3055104" y="33042"/>
                  <a:pt x="3055104" y="73801"/>
                </a:cubicBezTo>
                <a:lnTo>
                  <a:pt x="3055104" y="368999"/>
                </a:lnTo>
                <a:cubicBezTo>
                  <a:pt x="3055104" y="409758"/>
                  <a:pt x="3022062" y="442800"/>
                  <a:pt x="2981303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spcFirstLastPara="0" vert="horz" wrap="square" lIns="137092" tIns="21616" rIns="137092" bIns="21616" numCol="1" spcCol="1270" anchor="ctr" anchorCtr="0">
            <a:noAutofit/>
          </a:bodyPr>
          <a:lstStyle/>
          <a:p>
            <a:pPr marL="0" marR="0" lvl="0" indent="0" algn="l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CVS / e-commerce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275ADD0B-77C0-4AC5-9625-6C9CB4C16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048" y="1939410"/>
            <a:ext cx="1085615" cy="263179"/>
          </a:xfrm>
          <a:prstGeom prst="rect">
            <a:avLst/>
          </a:prstGeom>
        </p:spPr>
      </p:pic>
      <p:grpSp>
        <p:nvGrpSpPr>
          <p:cNvPr id="63" name="그룹 62">
            <a:extLst>
              <a:ext uri="{FF2B5EF4-FFF2-40B4-BE49-F238E27FC236}">
                <a16:creationId xmlns:a16="http://schemas.microsoft.com/office/drawing/2014/main" id="{9A24CF82-5A68-4E3C-88EF-37DE2587A0A8}"/>
              </a:ext>
            </a:extLst>
          </p:cNvPr>
          <p:cNvGrpSpPr/>
          <p:nvPr/>
        </p:nvGrpSpPr>
        <p:grpSpPr>
          <a:xfrm>
            <a:off x="882176" y="2443466"/>
            <a:ext cx="4364435" cy="829173"/>
            <a:chOff x="5439031" y="1823790"/>
            <a:chExt cx="4364435" cy="1361830"/>
          </a:xfrm>
        </p:grpSpPr>
        <p:sp>
          <p:nvSpPr>
            <p:cNvPr id="64" name="자유형 56">
              <a:extLst>
                <a:ext uri="{FF2B5EF4-FFF2-40B4-BE49-F238E27FC236}">
                  <a16:creationId xmlns:a16="http://schemas.microsoft.com/office/drawing/2014/main" id="{A0E79C37-3EAC-4EC1-BCE4-241A7FB396E9}"/>
                </a:ext>
              </a:extLst>
            </p:cNvPr>
            <p:cNvSpPr/>
            <p:nvPr/>
          </p:nvSpPr>
          <p:spPr>
            <a:xfrm>
              <a:off x="5439031" y="2004370"/>
              <a:ext cx="4364435" cy="1181250"/>
            </a:xfrm>
            <a:custGeom>
              <a:avLst/>
              <a:gdLst>
                <a:gd name="connsiteX0" fmla="*/ 0 w 4364435"/>
                <a:gd name="connsiteY0" fmla="*/ 0 h 1181250"/>
                <a:gd name="connsiteX1" fmla="*/ 4364435 w 4364435"/>
                <a:gd name="connsiteY1" fmla="*/ 0 h 1181250"/>
                <a:gd name="connsiteX2" fmla="*/ 4364435 w 4364435"/>
                <a:gd name="connsiteY2" fmla="*/ 1181250 h 1181250"/>
                <a:gd name="connsiteX3" fmla="*/ 0 w 4364435"/>
                <a:gd name="connsiteY3" fmla="*/ 1181250 h 1181250"/>
                <a:gd name="connsiteX4" fmla="*/ 0 w 4364435"/>
                <a:gd name="connsiteY4" fmla="*/ 0 h 118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64435" h="1181250">
                  <a:moveTo>
                    <a:pt x="0" y="0"/>
                  </a:moveTo>
                  <a:lnTo>
                    <a:pt x="4364435" y="0"/>
                  </a:lnTo>
                  <a:lnTo>
                    <a:pt x="4364435" y="1181250"/>
                  </a:lnTo>
                  <a:lnTo>
                    <a:pt x="0" y="11812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  <p:txBody>
            <a:bodyPr spcFirstLastPara="0" vert="horz" wrap="square" lIns="338729" tIns="312420" rIns="338729" bIns="113792" numCol="1" spcCol="1270" anchor="t" anchorCtr="0">
              <a:noAutofit/>
            </a:bodyPr>
            <a:lstStyle/>
            <a:p>
              <a:pPr marL="171450" marR="0" lvl="1" indent="-171450" algn="l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  <a:p>
              <a:pPr marL="171450" marR="0" lvl="1" indent="-171450" algn="l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  <a:p>
              <a:pPr marL="171450" marR="0" lvl="1" indent="-171450" algn="l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5" name="자유형 57">
              <a:extLst>
                <a:ext uri="{FF2B5EF4-FFF2-40B4-BE49-F238E27FC236}">
                  <a16:creationId xmlns:a16="http://schemas.microsoft.com/office/drawing/2014/main" id="{EE82074D-76D6-4C51-9FF7-78457D65A7C9}"/>
                </a:ext>
              </a:extLst>
            </p:cNvPr>
            <p:cNvSpPr/>
            <p:nvPr/>
          </p:nvSpPr>
          <p:spPr>
            <a:xfrm>
              <a:off x="5657252" y="1823790"/>
              <a:ext cx="3240000" cy="360000"/>
            </a:xfrm>
            <a:custGeom>
              <a:avLst/>
              <a:gdLst>
                <a:gd name="connsiteX0" fmla="*/ 0 w 3055104"/>
                <a:gd name="connsiteY0" fmla="*/ 73801 h 442800"/>
                <a:gd name="connsiteX1" fmla="*/ 73801 w 3055104"/>
                <a:gd name="connsiteY1" fmla="*/ 0 h 442800"/>
                <a:gd name="connsiteX2" fmla="*/ 2981303 w 3055104"/>
                <a:gd name="connsiteY2" fmla="*/ 0 h 442800"/>
                <a:gd name="connsiteX3" fmla="*/ 3055104 w 3055104"/>
                <a:gd name="connsiteY3" fmla="*/ 73801 h 442800"/>
                <a:gd name="connsiteX4" fmla="*/ 3055104 w 3055104"/>
                <a:gd name="connsiteY4" fmla="*/ 368999 h 442800"/>
                <a:gd name="connsiteX5" fmla="*/ 2981303 w 3055104"/>
                <a:gd name="connsiteY5" fmla="*/ 442800 h 442800"/>
                <a:gd name="connsiteX6" fmla="*/ 73801 w 3055104"/>
                <a:gd name="connsiteY6" fmla="*/ 442800 h 442800"/>
                <a:gd name="connsiteX7" fmla="*/ 0 w 3055104"/>
                <a:gd name="connsiteY7" fmla="*/ 368999 h 442800"/>
                <a:gd name="connsiteX8" fmla="*/ 0 w 3055104"/>
                <a:gd name="connsiteY8" fmla="*/ 73801 h 44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5104" h="442800">
                  <a:moveTo>
                    <a:pt x="0" y="73801"/>
                  </a:moveTo>
                  <a:cubicBezTo>
                    <a:pt x="0" y="33042"/>
                    <a:pt x="33042" y="0"/>
                    <a:pt x="73801" y="0"/>
                  </a:cubicBezTo>
                  <a:lnTo>
                    <a:pt x="2981303" y="0"/>
                  </a:lnTo>
                  <a:cubicBezTo>
                    <a:pt x="3022062" y="0"/>
                    <a:pt x="3055104" y="33042"/>
                    <a:pt x="3055104" y="73801"/>
                  </a:cubicBezTo>
                  <a:lnTo>
                    <a:pt x="3055104" y="368999"/>
                  </a:lnTo>
                  <a:cubicBezTo>
                    <a:pt x="3055104" y="409758"/>
                    <a:pt x="3022062" y="442800"/>
                    <a:pt x="2981303" y="442800"/>
                  </a:cubicBezTo>
                  <a:lnTo>
                    <a:pt x="73801" y="442800"/>
                  </a:lnTo>
                  <a:cubicBezTo>
                    <a:pt x="33042" y="442800"/>
                    <a:pt x="0" y="409758"/>
                    <a:pt x="0" y="368999"/>
                  </a:cubicBezTo>
                  <a:lnTo>
                    <a:pt x="0" y="73801"/>
                  </a:lnTo>
                  <a:close/>
                </a:path>
              </a:pathLst>
            </a:custGeom>
            <a:gradFill rotWithShape="1">
              <a:gsLst>
                <a:gs pos="0">
                  <a:srgbClr val="70AD47">
                    <a:satMod val="103000"/>
                    <a:lumMod val="102000"/>
                    <a:tint val="94000"/>
                  </a:srgbClr>
                </a:gs>
                <a:gs pos="50000">
                  <a:srgbClr val="70AD47">
                    <a:satMod val="110000"/>
                    <a:lumMod val="100000"/>
                    <a:shade val="100000"/>
                  </a:srgbClr>
                </a:gs>
                <a:gs pos="100000">
                  <a:srgbClr val="70AD47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0" vert="horz" wrap="square" lIns="137092" tIns="21616" rIns="137092" bIns="21616" numCol="1" spcCol="1270" anchor="ctr" anchorCtr="0">
              <a:noAutofit/>
            </a:bodyPr>
            <a:lstStyle/>
            <a:p>
              <a:pPr marL="0" marR="0" lvl="0" indent="0" algn="l" defTabSz="533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2PL / Distribution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67" name="자유형 64">
            <a:extLst>
              <a:ext uri="{FF2B5EF4-FFF2-40B4-BE49-F238E27FC236}">
                <a16:creationId xmlns:a16="http://schemas.microsoft.com/office/drawing/2014/main" id="{105527AB-2A8B-4234-AD5A-7B2D43B7CCD6}"/>
              </a:ext>
            </a:extLst>
          </p:cNvPr>
          <p:cNvSpPr/>
          <p:nvPr/>
        </p:nvSpPr>
        <p:spPr>
          <a:xfrm>
            <a:off x="5409845" y="2549342"/>
            <a:ext cx="3790833" cy="718104"/>
          </a:xfrm>
          <a:custGeom>
            <a:avLst/>
            <a:gdLst>
              <a:gd name="connsiteX0" fmla="*/ 0 w 4364435"/>
              <a:gd name="connsiteY0" fmla="*/ 0 h 1181250"/>
              <a:gd name="connsiteX1" fmla="*/ 4364435 w 4364435"/>
              <a:gd name="connsiteY1" fmla="*/ 0 h 1181250"/>
              <a:gd name="connsiteX2" fmla="*/ 4364435 w 4364435"/>
              <a:gd name="connsiteY2" fmla="*/ 1181250 h 1181250"/>
              <a:gd name="connsiteX3" fmla="*/ 0 w 4364435"/>
              <a:gd name="connsiteY3" fmla="*/ 1181250 h 1181250"/>
              <a:gd name="connsiteX4" fmla="*/ 0 w 4364435"/>
              <a:gd name="connsiteY4" fmla="*/ 0 h 118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435" h="1181250">
                <a:moveTo>
                  <a:pt x="0" y="0"/>
                </a:moveTo>
                <a:lnTo>
                  <a:pt x="4364435" y="0"/>
                </a:lnTo>
                <a:lnTo>
                  <a:pt x="4364435" y="1181250"/>
                </a:lnTo>
                <a:lnTo>
                  <a:pt x="0" y="118125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spcFirstLastPara="0" vert="horz" wrap="square" lIns="338729" tIns="312420" rIns="338729" bIns="113792" numCol="1" spcCol="1270" anchor="t" anchorCtr="0">
            <a:noAutofit/>
          </a:bodyPr>
          <a:lstStyle/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자유형 65">
            <a:extLst>
              <a:ext uri="{FF2B5EF4-FFF2-40B4-BE49-F238E27FC236}">
                <a16:creationId xmlns:a16="http://schemas.microsoft.com/office/drawing/2014/main" id="{9DB0EE03-FE3D-4E63-B92A-7E3A771F5A97}"/>
              </a:ext>
            </a:extLst>
          </p:cNvPr>
          <p:cNvSpPr/>
          <p:nvPr/>
        </p:nvSpPr>
        <p:spPr>
          <a:xfrm>
            <a:off x="5576526" y="2405325"/>
            <a:ext cx="2814178" cy="274171"/>
          </a:xfrm>
          <a:custGeom>
            <a:avLst/>
            <a:gdLst>
              <a:gd name="connsiteX0" fmla="*/ 0 w 3055104"/>
              <a:gd name="connsiteY0" fmla="*/ 73801 h 442800"/>
              <a:gd name="connsiteX1" fmla="*/ 73801 w 3055104"/>
              <a:gd name="connsiteY1" fmla="*/ 0 h 442800"/>
              <a:gd name="connsiteX2" fmla="*/ 2981303 w 3055104"/>
              <a:gd name="connsiteY2" fmla="*/ 0 h 442800"/>
              <a:gd name="connsiteX3" fmla="*/ 3055104 w 3055104"/>
              <a:gd name="connsiteY3" fmla="*/ 73801 h 442800"/>
              <a:gd name="connsiteX4" fmla="*/ 3055104 w 3055104"/>
              <a:gd name="connsiteY4" fmla="*/ 368999 h 442800"/>
              <a:gd name="connsiteX5" fmla="*/ 2981303 w 3055104"/>
              <a:gd name="connsiteY5" fmla="*/ 442800 h 442800"/>
              <a:gd name="connsiteX6" fmla="*/ 73801 w 3055104"/>
              <a:gd name="connsiteY6" fmla="*/ 442800 h 442800"/>
              <a:gd name="connsiteX7" fmla="*/ 0 w 3055104"/>
              <a:gd name="connsiteY7" fmla="*/ 368999 h 442800"/>
              <a:gd name="connsiteX8" fmla="*/ 0 w 3055104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5104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2981303" y="0"/>
                </a:lnTo>
                <a:cubicBezTo>
                  <a:pt x="3022062" y="0"/>
                  <a:pt x="3055104" y="33042"/>
                  <a:pt x="3055104" y="73801"/>
                </a:cubicBezTo>
                <a:lnTo>
                  <a:pt x="3055104" y="368999"/>
                </a:lnTo>
                <a:cubicBezTo>
                  <a:pt x="3055104" y="409758"/>
                  <a:pt x="3022062" y="442800"/>
                  <a:pt x="2981303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gradFill rotWithShape="1">
            <a:gsLst>
              <a:gs pos="0">
                <a:srgbClr val="5B9BD5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rgbClr>
              </a:gs>
              <a:gs pos="50000">
                <a:srgbClr val="5B9BD5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rgbClr>
              </a:gs>
              <a:gs pos="100000">
                <a:srgbClr val="5B9BD5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spcFirstLastPara="0" vert="horz" wrap="square" lIns="137092" tIns="21616" rIns="137092" bIns="21616" numCol="1" spcCol="1270" anchor="ctr" anchorCtr="0">
            <a:noAutofit/>
          </a:bodyPr>
          <a:lstStyle/>
          <a:p>
            <a:pPr marL="0" marR="0" lvl="0" indent="0" algn="l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Food / Cold-Chain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0" name="자유형 67">
            <a:extLst>
              <a:ext uri="{FF2B5EF4-FFF2-40B4-BE49-F238E27FC236}">
                <a16:creationId xmlns:a16="http://schemas.microsoft.com/office/drawing/2014/main" id="{570DBF28-B89B-4E66-BA63-D2EFEEB04430}"/>
              </a:ext>
            </a:extLst>
          </p:cNvPr>
          <p:cNvSpPr/>
          <p:nvPr/>
        </p:nvSpPr>
        <p:spPr>
          <a:xfrm>
            <a:off x="882175" y="3537572"/>
            <a:ext cx="4364435" cy="611508"/>
          </a:xfrm>
          <a:custGeom>
            <a:avLst/>
            <a:gdLst>
              <a:gd name="connsiteX0" fmla="*/ 0 w 4364435"/>
              <a:gd name="connsiteY0" fmla="*/ 0 h 1181250"/>
              <a:gd name="connsiteX1" fmla="*/ 4364435 w 4364435"/>
              <a:gd name="connsiteY1" fmla="*/ 0 h 1181250"/>
              <a:gd name="connsiteX2" fmla="*/ 4364435 w 4364435"/>
              <a:gd name="connsiteY2" fmla="*/ 1181250 h 1181250"/>
              <a:gd name="connsiteX3" fmla="*/ 0 w 4364435"/>
              <a:gd name="connsiteY3" fmla="*/ 1181250 h 1181250"/>
              <a:gd name="connsiteX4" fmla="*/ 0 w 4364435"/>
              <a:gd name="connsiteY4" fmla="*/ 0 h 118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435" h="1181250">
                <a:moveTo>
                  <a:pt x="0" y="0"/>
                </a:moveTo>
                <a:lnTo>
                  <a:pt x="4364435" y="0"/>
                </a:lnTo>
                <a:lnTo>
                  <a:pt x="4364435" y="1181250"/>
                </a:lnTo>
                <a:lnTo>
                  <a:pt x="0" y="118125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spcFirstLastPara="0" vert="horz" wrap="square" lIns="338729" tIns="312420" rIns="338729" bIns="113792" numCol="1" spcCol="1270" anchor="t" anchorCtr="0">
            <a:noAutofit/>
          </a:bodyPr>
          <a:lstStyle/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lvl="1" indent="-171450" algn="l" defTabSz="711200" fontAlgn="auto" latinLnBrk="0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</a:pPr>
            <a:endParaRPr kumimoji="0" lang="ko-KR" altLang="en-US" sz="1600" kern="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자유형 68">
            <a:extLst>
              <a:ext uri="{FF2B5EF4-FFF2-40B4-BE49-F238E27FC236}">
                <a16:creationId xmlns:a16="http://schemas.microsoft.com/office/drawing/2014/main" id="{AB782833-34F5-454E-97A2-F3A4609984E6}"/>
              </a:ext>
            </a:extLst>
          </p:cNvPr>
          <p:cNvSpPr/>
          <p:nvPr/>
        </p:nvSpPr>
        <p:spPr>
          <a:xfrm>
            <a:off x="1100396" y="3356992"/>
            <a:ext cx="3240000" cy="278817"/>
          </a:xfrm>
          <a:custGeom>
            <a:avLst/>
            <a:gdLst>
              <a:gd name="connsiteX0" fmla="*/ 0 w 3055104"/>
              <a:gd name="connsiteY0" fmla="*/ 73801 h 442800"/>
              <a:gd name="connsiteX1" fmla="*/ 73801 w 3055104"/>
              <a:gd name="connsiteY1" fmla="*/ 0 h 442800"/>
              <a:gd name="connsiteX2" fmla="*/ 2981303 w 3055104"/>
              <a:gd name="connsiteY2" fmla="*/ 0 h 442800"/>
              <a:gd name="connsiteX3" fmla="*/ 3055104 w 3055104"/>
              <a:gd name="connsiteY3" fmla="*/ 73801 h 442800"/>
              <a:gd name="connsiteX4" fmla="*/ 3055104 w 3055104"/>
              <a:gd name="connsiteY4" fmla="*/ 368999 h 442800"/>
              <a:gd name="connsiteX5" fmla="*/ 2981303 w 3055104"/>
              <a:gd name="connsiteY5" fmla="*/ 442800 h 442800"/>
              <a:gd name="connsiteX6" fmla="*/ 73801 w 3055104"/>
              <a:gd name="connsiteY6" fmla="*/ 442800 h 442800"/>
              <a:gd name="connsiteX7" fmla="*/ 0 w 3055104"/>
              <a:gd name="connsiteY7" fmla="*/ 368999 h 442800"/>
              <a:gd name="connsiteX8" fmla="*/ 0 w 3055104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5104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2981303" y="0"/>
                </a:lnTo>
                <a:cubicBezTo>
                  <a:pt x="3022062" y="0"/>
                  <a:pt x="3055104" y="33042"/>
                  <a:pt x="3055104" y="73801"/>
                </a:cubicBezTo>
                <a:lnTo>
                  <a:pt x="3055104" y="368999"/>
                </a:lnTo>
                <a:cubicBezTo>
                  <a:pt x="3055104" y="409758"/>
                  <a:pt x="3022062" y="442800"/>
                  <a:pt x="2981303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gradFill rotWithShape="1">
            <a:gsLst>
              <a:gs pos="0">
                <a:srgbClr val="5B9BD5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rgbClr>
              </a:gs>
              <a:gs pos="50000">
                <a:srgbClr val="5B9BD5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rgbClr>
              </a:gs>
              <a:gs pos="100000">
                <a:srgbClr val="5B9BD5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spcFirstLastPara="0" vert="horz" wrap="square" lIns="137092" tIns="21616" rIns="137092" bIns="21616" numCol="1" spcCol="1270" anchor="ctr" anchorCtr="0">
            <a:noAutofit/>
          </a:bodyPr>
          <a:lstStyle/>
          <a:p>
            <a:pPr marL="0" marR="0" lvl="0" indent="0" algn="l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Manufacturing/ Chemistry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3" name="자유형 70">
            <a:extLst>
              <a:ext uri="{FF2B5EF4-FFF2-40B4-BE49-F238E27FC236}">
                <a16:creationId xmlns:a16="http://schemas.microsoft.com/office/drawing/2014/main" id="{66AFCC49-D7BB-4848-B080-233BC06BCCE1}"/>
              </a:ext>
            </a:extLst>
          </p:cNvPr>
          <p:cNvSpPr/>
          <p:nvPr/>
        </p:nvSpPr>
        <p:spPr>
          <a:xfrm>
            <a:off x="5409845" y="3538694"/>
            <a:ext cx="3790833" cy="610386"/>
          </a:xfrm>
          <a:custGeom>
            <a:avLst/>
            <a:gdLst>
              <a:gd name="connsiteX0" fmla="*/ 0 w 4364435"/>
              <a:gd name="connsiteY0" fmla="*/ 0 h 1181250"/>
              <a:gd name="connsiteX1" fmla="*/ 4364435 w 4364435"/>
              <a:gd name="connsiteY1" fmla="*/ 0 h 1181250"/>
              <a:gd name="connsiteX2" fmla="*/ 4364435 w 4364435"/>
              <a:gd name="connsiteY2" fmla="*/ 1181250 h 1181250"/>
              <a:gd name="connsiteX3" fmla="*/ 0 w 4364435"/>
              <a:gd name="connsiteY3" fmla="*/ 1181250 h 1181250"/>
              <a:gd name="connsiteX4" fmla="*/ 0 w 4364435"/>
              <a:gd name="connsiteY4" fmla="*/ 0 h 118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4435" h="1181250">
                <a:moveTo>
                  <a:pt x="0" y="0"/>
                </a:moveTo>
                <a:lnTo>
                  <a:pt x="4364435" y="0"/>
                </a:lnTo>
                <a:lnTo>
                  <a:pt x="4364435" y="1181250"/>
                </a:lnTo>
                <a:lnTo>
                  <a:pt x="0" y="1181250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spcFirstLastPara="0" vert="horz" wrap="square" lIns="338729" tIns="312420" rIns="338729" bIns="113792" numCol="1" spcCol="1270" anchor="t" anchorCtr="0">
            <a:noAutofit/>
          </a:bodyPr>
          <a:lstStyle/>
          <a:p>
            <a:pPr marL="171450" marR="0" lvl="1" indent="-171450" algn="l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171450" marR="0" lvl="1" indent="-171450" algn="l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171450" marR="0" lvl="1" indent="-171450" algn="l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endParaRPr kumimoji="0" lang="ko-KR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4" name="자유형 71">
            <a:extLst>
              <a:ext uri="{FF2B5EF4-FFF2-40B4-BE49-F238E27FC236}">
                <a16:creationId xmlns:a16="http://schemas.microsoft.com/office/drawing/2014/main" id="{50B30CCE-2C8D-488D-AC24-EA2E620EA229}"/>
              </a:ext>
            </a:extLst>
          </p:cNvPr>
          <p:cNvSpPr/>
          <p:nvPr/>
        </p:nvSpPr>
        <p:spPr>
          <a:xfrm>
            <a:off x="5599386" y="3358114"/>
            <a:ext cx="2814178" cy="277695"/>
          </a:xfrm>
          <a:custGeom>
            <a:avLst/>
            <a:gdLst>
              <a:gd name="connsiteX0" fmla="*/ 0 w 3055104"/>
              <a:gd name="connsiteY0" fmla="*/ 73801 h 442800"/>
              <a:gd name="connsiteX1" fmla="*/ 73801 w 3055104"/>
              <a:gd name="connsiteY1" fmla="*/ 0 h 442800"/>
              <a:gd name="connsiteX2" fmla="*/ 2981303 w 3055104"/>
              <a:gd name="connsiteY2" fmla="*/ 0 h 442800"/>
              <a:gd name="connsiteX3" fmla="*/ 3055104 w 3055104"/>
              <a:gd name="connsiteY3" fmla="*/ 73801 h 442800"/>
              <a:gd name="connsiteX4" fmla="*/ 3055104 w 3055104"/>
              <a:gd name="connsiteY4" fmla="*/ 368999 h 442800"/>
              <a:gd name="connsiteX5" fmla="*/ 2981303 w 3055104"/>
              <a:gd name="connsiteY5" fmla="*/ 442800 h 442800"/>
              <a:gd name="connsiteX6" fmla="*/ 73801 w 3055104"/>
              <a:gd name="connsiteY6" fmla="*/ 442800 h 442800"/>
              <a:gd name="connsiteX7" fmla="*/ 0 w 3055104"/>
              <a:gd name="connsiteY7" fmla="*/ 368999 h 442800"/>
              <a:gd name="connsiteX8" fmla="*/ 0 w 3055104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5104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2981303" y="0"/>
                </a:lnTo>
                <a:cubicBezTo>
                  <a:pt x="3022062" y="0"/>
                  <a:pt x="3055104" y="33042"/>
                  <a:pt x="3055104" y="73801"/>
                </a:cubicBezTo>
                <a:lnTo>
                  <a:pt x="3055104" y="368999"/>
                </a:lnTo>
                <a:cubicBezTo>
                  <a:pt x="3055104" y="409758"/>
                  <a:pt x="3022062" y="442800"/>
                  <a:pt x="2981303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spcFirstLastPara="0" vert="horz" wrap="square" lIns="137092" tIns="21616" rIns="137092" bIns="21616" numCol="1" spcCol="1270" anchor="ctr" anchorCtr="0">
            <a:noAutofit/>
          </a:bodyPr>
          <a:lstStyle/>
          <a:p>
            <a:pPr marL="0" marR="0" lvl="0" indent="0" algn="l" defTabSz="533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Security delivery /</a:t>
            </a:r>
            <a:r>
              <a:rPr kumimoji="0" lang="en-US" altLang="ko-KR" sz="120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B2C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7" name="그림 76">
            <a:extLst>
              <a:ext uri="{FF2B5EF4-FFF2-40B4-BE49-F238E27FC236}">
                <a16:creationId xmlns:a16="http://schemas.microsoft.com/office/drawing/2014/main" id="{8037C6D4-0992-4F3A-8216-D601CF799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980" y="1867402"/>
            <a:ext cx="1257708" cy="397171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478F1118-40F7-4974-B0BF-1B8675E08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491" y="1833535"/>
            <a:ext cx="1036108" cy="455260"/>
          </a:xfrm>
          <a:prstGeom prst="rect">
            <a:avLst/>
          </a:prstGeom>
        </p:spPr>
      </p:pic>
      <p:pic>
        <p:nvPicPr>
          <p:cNvPr id="79" name="그림 78">
            <a:extLst>
              <a:ext uri="{FF2B5EF4-FFF2-40B4-BE49-F238E27FC236}">
                <a16:creationId xmlns:a16="http://schemas.microsoft.com/office/drawing/2014/main" id="{5C511E81-0296-4776-AE88-525D7B773E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269" y="3694172"/>
            <a:ext cx="763090" cy="292518"/>
          </a:xfrm>
          <a:prstGeom prst="rect">
            <a:avLst/>
          </a:prstGeom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FE5CAE91-2566-47BC-A9C6-0ED1D5435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4506" y="1810957"/>
            <a:ext cx="1036108" cy="472611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292098A1-015D-4039-99F4-F92746EF3D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3910" y="3740847"/>
            <a:ext cx="413778" cy="224522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150D42A3-DEFE-47F6-BD97-58138C822E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6138" y="3726007"/>
            <a:ext cx="902514" cy="246141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ACEA6BA6-474D-4B9F-AF07-05397EFAD3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2812" y="2763153"/>
            <a:ext cx="968044" cy="353301"/>
          </a:xfrm>
          <a:prstGeom prst="rect">
            <a:avLst/>
          </a:prstGeom>
        </p:spPr>
      </p:pic>
      <p:pic>
        <p:nvPicPr>
          <p:cNvPr id="86" name="Picture 2" descr="http://www.meister.co.kr/meister/images/common/logo_h1.gif">
            <a:extLst>
              <a:ext uri="{FF2B5EF4-FFF2-40B4-BE49-F238E27FC236}">
                <a16:creationId xmlns:a16="http://schemas.microsoft.com/office/drawing/2014/main" id="{034CD60E-502F-4CBB-9BBB-5B84DAA30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243" y="2758082"/>
            <a:ext cx="1623378" cy="25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D438EEAA-6AD5-4888-B432-A3664B29E1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1846" y="1941609"/>
            <a:ext cx="1314903" cy="277016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A61F7902-18C3-4FB5-9030-CDFCDE1905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40521" y="3692525"/>
            <a:ext cx="899693" cy="33870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3229" y="2737764"/>
            <a:ext cx="556529" cy="414486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37DBB786-9E3A-4F98-93F9-72B1274284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67066" y="2957664"/>
            <a:ext cx="1044074" cy="216628"/>
          </a:xfrm>
          <a:prstGeom prst="rect">
            <a:avLst/>
          </a:prstGeom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id="{CA54657F-602A-4C8C-8545-8186C3DDC8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9938" y="2715397"/>
            <a:ext cx="1044074" cy="280862"/>
          </a:xfrm>
          <a:prstGeom prst="rect">
            <a:avLst/>
          </a:prstGeom>
        </p:spPr>
      </p:pic>
      <p:pic>
        <p:nvPicPr>
          <p:cNvPr id="75" name="그림 74">
            <a:extLst>
              <a:ext uri="{FF2B5EF4-FFF2-40B4-BE49-F238E27FC236}">
                <a16:creationId xmlns:a16="http://schemas.microsoft.com/office/drawing/2014/main" id="{A6A8F09E-A311-4399-9AF4-F2E1AAB088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1301" y="2710077"/>
            <a:ext cx="838506" cy="237954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E4F27095-D2A5-4307-B7EF-3BDC2BA0861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8543" y="2954849"/>
            <a:ext cx="838506" cy="21753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66457" y="3717543"/>
            <a:ext cx="373666" cy="316726"/>
          </a:xfrm>
          <a:prstGeom prst="rect">
            <a:avLst/>
          </a:prstGeom>
        </p:spPr>
      </p:pic>
      <p:sp>
        <p:nvSpPr>
          <p:cNvPr id="35" name="오각형 104">
            <a:extLst>
              <a:ext uri="{FF2B5EF4-FFF2-40B4-BE49-F238E27FC236}">
                <a16:creationId xmlns:a16="http://schemas.microsoft.com/office/drawing/2014/main" id="{615091FC-F063-4421-850C-91841CDDCB63}"/>
              </a:ext>
            </a:extLst>
          </p:cNvPr>
          <p:cNvSpPr/>
          <p:nvPr/>
        </p:nvSpPr>
        <p:spPr>
          <a:xfrm rot="5400000">
            <a:off x="1973165" y="3220893"/>
            <a:ext cx="646334" cy="2790739"/>
          </a:xfrm>
          <a:prstGeom prst="homePlate">
            <a:avLst>
              <a:gd name="adj" fmla="val 0"/>
            </a:avLst>
          </a:prstGeom>
          <a:gradFill flip="none" rotWithShape="1">
            <a:gsLst>
              <a:gs pos="50000">
                <a:sysClr val="window" lastClr="FFFFFF"/>
              </a:gs>
              <a:gs pos="100000">
                <a:srgbClr val="4F81BD">
                  <a:lumMod val="40000"/>
                  <a:lumOff val="60000"/>
                </a:srgbClr>
              </a:gs>
            </a:gsLst>
            <a:lin ang="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6" name="오각형 104">
            <a:extLst>
              <a:ext uri="{FF2B5EF4-FFF2-40B4-BE49-F238E27FC236}">
                <a16:creationId xmlns:a16="http://schemas.microsoft.com/office/drawing/2014/main" id="{4633CA9E-6E9B-3DC6-1E59-4532F1818F03}"/>
              </a:ext>
            </a:extLst>
          </p:cNvPr>
          <p:cNvSpPr/>
          <p:nvPr/>
        </p:nvSpPr>
        <p:spPr>
          <a:xfrm rot="5400000">
            <a:off x="6215789" y="1954539"/>
            <a:ext cx="646332" cy="5323445"/>
          </a:xfrm>
          <a:prstGeom prst="homePlate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3C3BF2-3AF5-B7A9-F3A1-F3C7AA9B1E68}"/>
              </a:ext>
            </a:extLst>
          </p:cNvPr>
          <p:cNvSpPr txBox="1"/>
          <p:nvPr/>
        </p:nvSpPr>
        <p:spPr bwMode="auto">
          <a:xfrm>
            <a:off x="896391" y="4653424"/>
            <a:ext cx="277397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정보통신부문 </a:t>
            </a:r>
            <a:r>
              <a:rPr lang="en-US" altLang="ko-KR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TMS</a:t>
            </a:r>
            <a:endParaRPr lang="ko-KR" altLang="en-US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오각형 104">
            <a:extLst>
              <a:ext uri="{FF2B5EF4-FFF2-40B4-BE49-F238E27FC236}">
                <a16:creationId xmlns:a16="http://schemas.microsoft.com/office/drawing/2014/main" id="{26BB2361-3E16-72E3-1FAC-A7FB10314183}"/>
              </a:ext>
            </a:extLst>
          </p:cNvPr>
          <p:cNvSpPr/>
          <p:nvPr/>
        </p:nvSpPr>
        <p:spPr>
          <a:xfrm rot="5400000">
            <a:off x="1978643" y="3940974"/>
            <a:ext cx="646334" cy="2790739"/>
          </a:xfrm>
          <a:prstGeom prst="homePlate">
            <a:avLst>
              <a:gd name="adj" fmla="val 0"/>
            </a:avLst>
          </a:prstGeom>
          <a:gradFill flip="none" rotWithShape="1">
            <a:gsLst>
              <a:gs pos="50000">
                <a:sysClr val="window" lastClr="FFFFFF"/>
              </a:gs>
              <a:gs pos="100000">
                <a:srgbClr val="4F81BD">
                  <a:lumMod val="40000"/>
                  <a:lumOff val="60000"/>
                </a:srgbClr>
              </a:gs>
            </a:gsLst>
            <a:lin ang="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39" name="오각형 104">
            <a:extLst>
              <a:ext uri="{FF2B5EF4-FFF2-40B4-BE49-F238E27FC236}">
                <a16:creationId xmlns:a16="http://schemas.microsoft.com/office/drawing/2014/main" id="{AE2D9484-4328-1D4B-256C-C638ACCD9F3A}"/>
              </a:ext>
            </a:extLst>
          </p:cNvPr>
          <p:cNvSpPr/>
          <p:nvPr/>
        </p:nvSpPr>
        <p:spPr>
          <a:xfrm rot="5400000">
            <a:off x="6194878" y="2670811"/>
            <a:ext cx="653952" cy="5323444"/>
          </a:xfrm>
          <a:prstGeom prst="homePlate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E9C49F-CF3F-2BD5-8F8E-880060E1D868}"/>
              </a:ext>
            </a:extLst>
          </p:cNvPr>
          <p:cNvSpPr txBox="1"/>
          <p:nvPr/>
        </p:nvSpPr>
        <p:spPr bwMode="auto">
          <a:xfrm>
            <a:off x="885101" y="5382512"/>
            <a:ext cx="277397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통합물류</a:t>
            </a:r>
            <a:r>
              <a:rPr lang="en-US" altLang="ko-KR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TMS</a:t>
            </a:r>
            <a:endParaRPr lang="ko-KR" altLang="en-US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오각형 104">
            <a:extLst>
              <a:ext uri="{FF2B5EF4-FFF2-40B4-BE49-F238E27FC236}">
                <a16:creationId xmlns:a16="http://schemas.microsoft.com/office/drawing/2014/main" id="{9B582743-A4BF-324C-96CA-CB4E72651017}"/>
              </a:ext>
            </a:extLst>
          </p:cNvPr>
          <p:cNvSpPr/>
          <p:nvPr/>
        </p:nvSpPr>
        <p:spPr>
          <a:xfrm rot="5400000">
            <a:off x="1988290" y="4662792"/>
            <a:ext cx="646333" cy="2790739"/>
          </a:xfrm>
          <a:prstGeom prst="homePlate">
            <a:avLst>
              <a:gd name="adj" fmla="val 0"/>
            </a:avLst>
          </a:prstGeom>
          <a:gradFill flip="none" rotWithShape="1">
            <a:gsLst>
              <a:gs pos="50000">
                <a:sysClr val="window" lastClr="FFFFFF"/>
              </a:gs>
              <a:gs pos="100000">
                <a:srgbClr val="4F81BD">
                  <a:lumMod val="40000"/>
                  <a:lumOff val="60000"/>
                </a:srgbClr>
              </a:gs>
            </a:gsLst>
            <a:lin ang="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2" name="오각형 104">
            <a:extLst>
              <a:ext uri="{FF2B5EF4-FFF2-40B4-BE49-F238E27FC236}">
                <a16:creationId xmlns:a16="http://schemas.microsoft.com/office/drawing/2014/main" id="{7C1554DD-6101-AED2-EBF4-99A12E66DC29}"/>
              </a:ext>
            </a:extLst>
          </p:cNvPr>
          <p:cNvSpPr/>
          <p:nvPr/>
        </p:nvSpPr>
        <p:spPr>
          <a:xfrm rot="5400000">
            <a:off x="6208194" y="3390891"/>
            <a:ext cx="653952" cy="5323444"/>
          </a:xfrm>
          <a:prstGeom prst="homePlate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417745D-FE69-D513-98CB-BCB03179418E}"/>
              </a:ext>
            </a:extLst>
          </p:cNvPr>
          <p:cNvSpPr txBox="1"/>
          <p:nvPr/>
        </p:nvSpPr>
        <p:spPr bwMode="auto">
          <a:xfrm>
            <a:off x="932853" y="6084470"/>
            <a:ext cx="277397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재난자원관리 통합시스템 </a:t>
            </a:r>
            <a:r>
              <a:rPr lang="en-US" altLang="ko-KR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TMS</a:t>
            </a:r>
            <a:endParaRPr lang="ko-KR" altLang="en-US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E1BA6463-AB21-638B-BD0A-7FBC6D4423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7886" y="4311636"/>
            <a:ext cx="697733" cy="318265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61775B0A-D36E-48DB-A4C5-CFA01A3EAF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7611" y="5103951"/>
            <a:ext cx="830255" cy="174913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42670109-48F0-B05C-ADEF-A913BCC7A51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27951" y="5768903"/>
            <a:ext cx="1022642" cy="24194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2E03BF2A-E21F-EDE9-B068-5BBB4FE91AB8}"/>
              </a:ext>
            </a:extLst>
          </p:cNvPr>
          <p:cNvSpPr txBox="1"/>
          <p:nvPr/>
        </p:nvSpPr>
        <p:spPr bwMode="auto">
          <a:xfrm>
            <a:off x="4053382" y="4293096"/>
            <a:ext cx="320686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권역 </a:t>
            </a:r>
            <a:r>
              <a:rPr lang="ko-KR" altLang="en-US" sz="1200" b="1" dirty="0" err="1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라우트</a:t>
            </a: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기반 </a:t>
            </a:r>
            <a:r>
              <a:rPr lang="ko-KR" altLang="en-US" sz="1200" b="1" dirty="0" err="1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자동배차</a:t>
            </a:r>
            <a:endParaRPr lang="en-US" altLang="ko-KR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관제기능</a:t>
            </a:r>
            <a:endParaRPr lang="en-US" altLang="ko-KR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운송비 정산기능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F65A510-184C-D2A7-65A0-905BFB3D5019}"/>
              </a:ext>
            </a:extLst>
          </p:cNvPr>
          <p:cNvSpPr txBox="1"/>
          <p:nvPr/>
        </p:nvSpPr>
        <p:spPr bwMode="auto">
          <a:xfrm>
            <a:off x="4023682" y="5013176"/>
            <a:ext cx="428281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200" b="1" dirty="0" err="1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고정라우트</a:t>
            </a: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기반 </a:t>
            </a:r>
            <a:r>
              <a:rPr lang="ko-KR" altLang="en-US" sz="1200" b="1" dirty="0" err="1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자동배차</a:t>
            </a:r>
            <a:endParaRPr lang="en-US" altLang="ko-KR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관제기능</a:t>
            </a:r>
            <a:endParaRPr lang="en-US" altLang="ko-KR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RDC</a:t>
            </a: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및 </a:t>
            </a:r>
            <a:r>
              <a:rPr lang="en-US" altLang="ko-KR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CDC </a:t>
            </a: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소요차량 대수 및 </a:t>
            </a:r>
            <a:r>
              <a:rPr lang="ko-KR" altLang="en-US" sz="1200" b="1" dirty="0" err="1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라우트</a:t>
            </a: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최적화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7297F8A-611B-25FB-6872-9EA20E75BC0F}"/>
              </a:ext>
            </a:extLst>
          </p:cNvPr>
          <p:cNvSpPr txBox="1"/>
          <p:nvPr/>
        </p:nvSpPr>
        <p:spPr bwMode="auto">
          <a:xfrm>
            <a:off x="4011895" y="5733256"/>
            <a:ext cx="4438619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운송관제  및 배차관리</a:t>
            </a:r>
            <a:endParaRPr lang="en-US" altLang="ko-KR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운송최적화 시뮬레이션</a:t>
            </a:r>
            <a:endParaRPr lang="en-US" altLang="ko-KR" sz="1200" b="1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네트워크 최적화 시뮬레이션</a:t>
            </a:r>
          </a:p>
        </p:txBody>
      </p:sp>
    </p:spTree>
    <p:extLst>
      <p:ext uri="{BB962C8B-B14F-4D97-AF65-F5344CB8AC3E}">
        <p14:creationId xmlns:p14="http://schemas.microsoft.com/office/powerpoint/2010/main" val="595524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제목 1"/>
          <p:cNvSpPr>
            <a:spLocks noGrp="1"/>
          </p:cNvSpPr>
          <p:nvPr>
            <p:ph type="title"/>
          </p:nvPr>
        </p:nvSpPr>
        <p:spPr>
          <a:xfrm>
            <a:off x="6873" y="-24"/>
            <a:ext cx="9897539" cy="582594"/>
          </a:xfr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회사소개 </a:t>
            </a:r>
            <a:r>
              <a:rPr lang="ko-KR" altLang="en-US" sz="1600" b="1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수행실적</a:t>
            </a:r>
            <a:br>
              <a:rPr lang="en-US" altLang="ko-KR" sz="1600" dirty="0"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</a:br>
            <a:br>
              <a:rPr lang="en-US" altLang="ko-KR" sz="54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</a:b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자유형 53">
            <a:extLst>
              <a:ext uri="{FF2B5EF4-FFF2-40B4-BE49-F238E27FC236}">
                <a16:creationId xmlns:a16="http://schemas.microsoft.com/office/drawing/2014/main" id="{D8FB67A5-7FAB-4EC0-B19B-7E7D013C517C}"/>
              </a:ext>
            </a:extLst>
          </p:cNvPr>
          <p:cNvSpPr/>
          <p:nvPr/>
        </p:nvSpPr>
        <p:spPr>
          <a:xfrm>
            <a:off x="351184" y="1378490"/>
            <a:ext cx="9180513" cy="4968875"/>
          </a:xfrm>
          <a:custGeom>
            <a:avLst/>
            <a:gdLst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4248659 w 9181092"/>
              <a:gd name="connsiteY7" fmla="*/ 4914438 h 4968876"/>
              <a:gd name="connsiteX8" fmla="*/ 4268841 w 9181092"/>
              <a:gd name="connsiteY8" fmla="*/ 4914438 h 4968876"/>
              <a:gd name="connsiteX9" fmla="*/ 5236330 w 9181092"/>
              <a:gd name="connsiteY9" fmla="*/ 4914438 h 4968876"/>
              <a:gd name="connsiteX10" fmla="*/ 5494335 w 9181092"/>
              <a:gd name="connsiteY10" fmla="*/ 4656433 h 4968876"/>
              <a:gd name="connsiteX11" fmla="*/ 5496081 w 9181092"/>
              <a:gd name="connsiteY11" fmla="*/ 276007 h 4968876"/>
              <a:gd name="connsiteX12" fmla="*/ 5772087 w 9181092"/>
              <a:gd name="connsiteY12" fmla="*/ 1 h 4968876"/>
              <a:gd name="connsiteX13" fmla="*/ 6795757 w 9181092"/>
              <a:gd name="connsiteY13" fmla="*/ 1 h 4968876"/>
              <a:gd name="connsiteX14" fmla="*/ 6795757 w 9181092"/>
              <a:gd name="connsiteY14" fmla="*/ 1950 h 4968876"/>
              <a:gd name="connsiteX15" fmla="*/ 9181092 w 9181092"/>
              <a:gd name="connsiteY15" fmla="*/ 1950 h 4968876"/>
              <a:gd name="connsiteX16" fmla="*/ 9181092 w 9181092"/>
              <a:gd name="connsiteY16" fmla="*/ 56388 h 4968876"/>
              <a:gd name="connsiteX17" fmla="*/ 6517092 w 9181092"/>
              <a:gd name="connsiteY17" fmla="*/ 56388 h 4968876"/>
              <a:gd name="connsiteX18" fmla="*/ 6517092 w 9181092"/>
              <a:gd name="connsiteY18" fmla="*/ 54438 h 4968876"/>
              <a:gd name="connsiteX19" fmla="*/ 5808086 w 9181092"/>
              <a:gd name="connsiteY19" fmla="*/ 54438 h 4968876"/>
              <a:gd name="connsiteX20" fmla="*/ 5550081 w 9181092"/>
              <a:gd name="connsiteY20" fmla="*/ 312443 h 4968876"/>
              <a:gd name="connsiteX21" fmla="*/ 5548335 w 9181092"/>
              <a:gd name="connsiteY21" fmla="*/ 4692870 h 4968876"/>
              <a:gd name="connsiteX22" fmla="*/ 5272329 w 9181092"/>
              <a:gd name="connsiteY22" fmla="*/ 4968876 h 4968876"/>
              <a:gd name="connsiteX23" fmla="*/ 4268841 w 9181092"/>
              <a:gd name="connsiteY23" fmla="*/ 4968876 h 4968876"/>
              <a:gd name="connsiteX24" fmla="*/ 4248659 w 9181092"/>
              <a:gd name="connsiteY24" fmla="*/ 4968876 h 4968876"/>
              <a:gd name="connsiteX25" fmla="*/ 2237134 w 9181092"/>
              <a:gd name="connsiteY25" fmla="*/ 4968876 h 4968876"/>
              <a:gd name="connsiteX26" fmla="*/ 1784841 w 9181092"/>
              <a:gd name="connsiteY26" fmla="*/ 4968876 h 4968876"/>
              <a:gd name="connsiteX27" fmla="*/ 1213464 w 9181092"/>
              <a:gd name="connsiteY27" fmla="*/ 4968876 h 4968876"/>
              <a:gd name="connsiteX28" fmla="*/ 937458 w 9181092"/>
              <a:gd name="connsiteY28" fmla="*/ 4692870 h 4968876"/>
              <a:gd name="connsiteX29" fmla="*/ 936924 w 9181092"/>
              <a:gd name="connsiteY29" fmla="*/ 312442 h 4968876"/>
              <a:gd name="connsiteX30" fmla="*/ 678919 w 9181092"/>
              <a:gd name="connsiteY30" fmla="*/ 54437 h 4968876"/>
              <a:gd name="connsiteX31" fmla="*/ 0 w 9181092"/>
              <a:gd name="connsiteY31" fmla="*/ 54437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4248659 w 9181092"/>
              <a:gd name="connsiteY7" fmla="*/ 4914438 h 4968876"/>
              <a:gd name="connsiteX8" fmla="*/ 4268841 w 9181092"/>
              <a:gd name="connsiteY8" fmla="*/ 4914438 h 4968876"/>
              <a:gd name="connsiteX9" fmla="*/ 5236330 w 9181092"/>
              <a:gd name="connsiteY9" fmla="*/ 4914438 h 4968876"/>
              <a:gd name="connsiteX10" fmla="*/ 5494335 w 9181092"/>
              <a:gd name="connsiteY10" fmla="*/ 4656433 h 4968876"/>
              <a:gd name="connsiteX11" fmla="*/ 5496081 w 9181092"/>
              <a:gd name="connsiteY11" fmla="*/ 276007 h 4968876"/>
              <a:gd name="connsiteX12" fmla="*/ 5772087 w 9181092"/>
              <a:gd name="connsiteY12" fmla="*/ 1 h 4968876"/>
              <a:gd name="connsiteX13" fmla="*/ 6795757 w 9181092"/>
              <a:gd name="connsiteY13" fmla="*/ 1 h 4968876"/>
              <a:gd name="connsiteX14" fmla="*/ 6795757 w 9181092"/>
              <a:gd name="connsiteY14" fmla="*/ 1950 h 4968876"/>
              <a:gd name="connsiteX15" fmla="*/ 9181092 w 9181092"/>
              <a:gd name="connsiteY15" fmla="*/ 1950 h 4968876"/>
              <a:gd name="connsiteX16" fmla="*/ 9181092 w 9181092"/>
              <a:gd name="connsiteY16" fmla="*/ 56388 h 4968876"/>
              <a:gd name="connsiteX17" fmla="*/ 6517092 w 9181092"/>
              <a:gd name="connsiteY17" fmla="*/ 56388 h 4968876"/>
              <a:gd name="connsiteX18" fmla="*/ 5808086 w 9181092"/>
              <a:gd name="connsiteY18" fmla="*/ 54438 h 4968876"/>
              <a:gd name="connsiteX19" fmla="*/ 5550081 w 9181092"/>
              <a:gd name="connsiteY19" fmla="*/ 312443 h 4968876"/>
              <a:gd name="connsiteX20" fmla="*/ 5548335 w 9181092"/>
              <a:gd name="connsiteY20" fmla="*/ 4692870 h 4968876"/>
              <a:gd name="connsiteX21" fmla="*/ 5272329 w 9181092"/>
              <a:gd name="connsiteY21" fmla="*/ 4968876 h 4968876"/>
              <a:gd name="connsiteX22" fmla="*/ 4268841 w 9181092"/>
              <a:gd name="connsiteY22" fmla="*/ 4968876 h 4968876"/>
              <a:gd name="connsiteX23" fmla="*/ 4248659 w 9181092"/>
              <a:gd name="connsiteY23" fmla="*/ 4968876 h 4968876"/>
              <a:gd name="connsiteX24" fmla="*/ 2237134 w 9181092"/>
              <a:gd name="connsiteY24" fmla="*/ 4968876 h 4968876"/>
              <a:gd name="connsiteX25" fmla="*/ 1784841 w 9181092"/>
              <a:gd name="connsiteY25" fmla="*/ 4968876 h 4968876"/>
              <a:gd name="connsiteX26" fmla="*/ 1213464 w 9181092"/>
              <a:gd name="connsiteY26" fmla="*/ 4968876 h 4968876"/>
              <a:gd name="connsiteX27" fmla="*/ 937458 w 9181092"/>
              <a:gd name="connsiteY27" fmla="*/ 4692870 h 4968876"/>
              <a:gd name="connsiteX28" fmla="*/ 936924 w 9181092"/>
              <a:gd name="connsiteY28" fmla="*/ 312442 h 4968876"/>
              <a:gd name="connsiteX29" fmla="*/ 678919 w 9181092"/>
              <a:gd name="connsiteY29" fmla="*/ 54437 h 4968876"/>
              <a:gd name="connsiteX30" fmla="*/ 0 w 9181092"/>
              <a:gd name="connsiteY30" fmla="*/ 54437 h 4968876"/>
              <a:gd name="connsiteX31" fmla="*/ 0 w 9181092"/>
              <a:gd name="connsiteY31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4248659 w 9181092"/>
              <a:gd name="connsiteY7" fmla="*/ 4914438 h 4968876"/>
              <a:gd name="connsiteX8" fmla="*/ 4268841 w 9181092"/>
              <a:gd name="connsiteY8" fmla="*/ 4914438 h 4968876"/>
              <a:gd name="connsiteX9" fmla="*/ 5236330 w 9181092"/>
              <a:gd name="connsiteY9" fmla="*/ 4914438 h 4968876"/>
              <a:gd name="connsiteX10" fmla="*/ 5494335 w 9181092"/>
              <a:gd name="connsiteY10" fmla="*/ 4656433 h 4968876"/>
              <a:gd name="connsiteX11" fmla="*/ 5496081 w 9181092"/>
              <a:gd name="connsiteY11" fmla="*/ 276007 h 4968876"/>
              <a:gd name="connsiteX12" fmla="*/ 5772087 w 9181092"/>
              <a:gd name="connsiteY12" fmla="*/ 1 h 4968876"/>
              <a:gd name="connsiteX13" fmla="*/ 6795757 w 9181092"/>
              <a:gd name="connsiteY13" fmla="*/ 1 h 4968876"/>
              <a:gd name="connsiteX14" fmla="*/ 6795757 w 9181092"/>
              <a:gd name="connsiteY14" fmla="*/ 1950 h 4968876"/>
              <a:gd name="connsiteX15" fmla="*/ 9181092 w 9181092"/>
              <a:gd name="connsiteY15" fmla="*/ 1950 h 4968876"/>
              <a:gd name="connsiteX16" fmla="*/ 9181092 w 9181092"/>
              <a:gd name="connsiteY16" fmla="*/ 56388 h 4968876"/>
              <a:gd name="connsiteX17" fmla="*/ 5808086 w 9181092"/>
              <a:gd name="connsiteY17" fmla="*/ 54438 h 4968876"/>
              <a:gd name="connsiteX18" fmla="*/ 5550081 w 9181092"/>
              <a:gd name="connsiteY18" fmla="*/ 312443 h 4968876"/>
              <a:gd name="connsiteX19" fmla="*/ 5548335 w 9181092"/>
              <a:gd name="connsiteY19" fmla="*/ 4692870 h 4968876"/>
              <a:gd name="connsiteX20" fmla="*/ 5272329 w 9181092"/>
              <a:gd name="connsiteY20" fmla="*/ 4968876 h 4968876"/>
              <a:gd name="connsiteX21" fmla="*/ 4268841 w 9181092"/>
              <a:gd name="connsiteY21" fmla="*/ 4968876 h 4968876"/>
              <a:gd name="connsiteX22" fmla="*/ 4248659 w 9181092"/>
              <a:gd name="connsiteY22" fmla="*/ 4968876 h 4968876"/>
              <a:gd name="connsiteX23" fmla="*/ 2237134 w 9181092"/>
              <a:gd name="connsiteY23" fmla="*/ 4968876 h 4968876"/>
              <a:gd name="connsiteX24" fmla="*/ 1784841 w 9181092"/>
              <a:gd name="connsiteY24" fmla="*/ 4968876 h 4968876"/>
              <a:gd name="connsiteX25" fmla="*/ 1213464 w 9181092"/>
              <a:gd name="connsiteY25" fmla="*/ 4968876 h 4968876"/>
              <a:gd name="connsiteX26" fmla="*/ 937458 w 9181092"/>
              <a:gd name="connsiteY26" fmla="*/ 4692870 h 4968876"/>
              <a:gd name="connsiteX27" fmla="*/ 936924 w 9181092"/>
              <a:gd name="connsiteY27" fmla="*/ 312442 h 4968876"/>
              <a:gd name="connsiteX28" fmla="*/ 678919 w 9181092"/>
              <a:gd name="connsiteY28" fmla="*/ 54437 h 4968876"/>
              <a:gd name="connsiteX29" fmla="*/ 0 w 9181092"/>
              <a:gd name="connsiteY29" fmla="*/ 54437 h 4968876"/>
              <a:gd name="connsiteX30" fmla="*/ 0 w 9181092"/>
              <a:gd name="connsiteY30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4248659 w 9181092"/>
              <a:gd name="connsiteY7" fmla="*/ 4914438 h 4968876"/>
              <a:gd name="connsiteX8" fmla="*/ 4268841 w 9181092"/>
              <a:gd name="connsiteY8" fmla="*/ 4914438 h 4968876"/>
              <a:gd name="connsiteX9" fmla="*/ 5236330 w 9181092"/>
              <a:gd name="connsiteY9" fmla="*/ 4914438 h 4968876"/>
              <a:gd name="connsiteX10" fmla="*/ 5494335 w 9181092"/>
              <a:gd name="connsiteY10" fmla="*/ 4656433 h 4968876"/>
              <a:gd name="connsiteX11" fmla="*/ 5496081 w 9181092"/>
              <a:gd name="connsiteY11" fmla="*/ 276007 h 4968876"/>
              <a:gd name="connsiteX12" fmla="*/ 5772087 w 9181092"/>
              <a:gd name="connsiteY12" fmla="*/ 1 h 4968876"/>
              <a:gd name="connsiteX13" fmla="*/ 6795757 w 9181092"/>
              <a:gd name="connsiteY13" fmla="*/ 1 h 4968876"/>
              <a:gd name="connsiteX14" fmla="*/ 9181092 w 9181092"/>
              <a:gd name="connsiteY14" fmla="*/ 1950 h 4968876"/>
              <a:gd name="connsiteX15" fmla="*/ 9181092 w 9181092"/>
              <a:gd name="connsiteY15" fmla="*/ 56388 h 4968876"/>
              <a:gd name="connsiteX16" fmla="*/ 5808086 w 9181092"/>
              <a:gd name="connsiteY16" fmla="*/ 54438 h 4968876"/>
              <a:gd name="connsiteX17" fmla="*/ 5550081 w 9181092"/>
              <a:gd name="connsiteY17" fmla="*/ 312443 h 4968876"/>
              <a:gd name="connsiteX18" fmla="*/ 5548335 w 9181092"/>
              <a:gd name="connsiteY18" fmla="*/ 4692870 h 4968876"/>
              <a:gd name="connsiteX19" fmla="*/ 5272329 w 9181092"/>
              <a:gd name="connsiteY19" fmla="*/ 4968876 h 4968876"/>
              <a:gd name="connsiteX20" fmla="*/ 4268841 w 9181092"/>
              <a:gd name="connsiteY20" fmla="*/ 4968876 h 4968876"/>
              <a:gd name="connsiteX21" fmla="*/ 4248659 w 9181092"/>
              <a:gd name="connsiteY21" fmla="*/ 4968876 h 4968876"/>
              <a:gd name="connsiteX22" fmla="*/ 2237134 w 9181092"/>
              <a:gd name="connsiteY22" fmla="*/ 4968876 h 4968876"/>
              <a:gd name="connsiteX23" fmla="*/ 1784841 w 9181092"/>
              <a:gd name="connsiteY23" fmla="*/ 4968876 h 4968876"/>
              <a:gd name="connsiteX24" fmla="*/ 1213464 w 9181092"/>
              <a:gd name="connsiteY24" fmla="*/ 4968876 h 4968876"/>
              <a:gd name="connsiteX25" fmla="*/ 937458 w 9181092"/>
              <a:gd name="connsiteY25" fmla="*/ 4692870 h 4968876"/>
              <a:gd name="connsiteX26" fmla="*/ 936924 w 9181092"/>
              <a:gd name="connsiteY26" fmla="*/ 312442 h 4968876"/>
              <a:gd name="connsiteX27" fmla="*/ 678919 w 9181092"/>
              <a:gd name="connsiteY27" fmla="*/ 54437 h 4968876"/>
              <a:gd name="connsiteX28" fmla="*/ 0 w 9181092"/>
              <a:gd name="connsiteY28" fmla="*/ 54437 h 4968876"/>
              <a:gd name="connsiteX29" fmla="*/ 0 w 9181092"/>
              <a:gd name="connsiteY29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4248659 w 9181092"/>
              <a:gd name="connsiteY7" fmla="*/ 4914438 h 4968876"/>
              <a:gd name="connsiteX8" fmla="*/ 4268841 w 9181092"/>
              <a:gd name="connsiteY8" fmla="*/ 4914438 h 4968876"/>
              <a:gd name="connsiteX9" fmla="*/ 5236330 w 9181092"/>
              <a:gd name="connsiteY9" fmla="*/ 4914438 h 4968876"/>
              <a:gd name="connsiteX10" fmla="*/ 5494335 w 9181092"/>
              <a:gd name="connsiteY10" fmla="*/ 4656433 h 4968876"/>
              <a:gd name="connsiteX11" fmla="*/ 5496081 w 9181092"/>
              <a:gd name="connsiteY11" fmla="*/ 276007 h 4968876"/>
              <a:gd name="connsiteX12" fmla="*/ 5772087 w 9181092"/>
              <a:gd name="connsiteY12" fmla="*/ 1 h 4968876"/>
              <a:gd name="connsiteX13" fmla="*/ 9181092 w 9181092"/>
              <a:gd name="connsiteY13" fmla="*/ 1950 h 4968876"/>
              <a:gd name="connsiteX14" fmla="*/ 9181092 w 9181092"/>
              <a:gd name="connsiteY14" fmla="*/ 56388 h 4968876"/>
              <a:gd name="connsiteX15" fmla="*/ 5808086 w 9181092"/>
              <a:gd name="connsiteY15" fmla="*/ 54438 h 4968876"/>
              <a:gd name="connsiteX16" fmla="*/ 5550081 w 9181092"/>
              <a:gd name="connsiteY16" fmla="*/ 312443 h 4968876"/>
              <a:gd name="connsiteX17" fmla="*/ 5548335 w 9181092"/>
              <a:gd name="connsiteY17" fmla="*/ 4692870 h 4968876"/>
              <a:gd name="connsiteX18" fmla="*/ 5272329 w 9181092"/>
              <a:gd name="connsiteY18" fmla="*/ 4968876 h 4968876"/>
              <a:gd name="connsiteX19" fmla="*/ 4268841 w 9181092"/>
              <a:gd name="connsiteY19" fmla="*/ 4968876 h 4968876"/>
              <a:gd name="connsiteX20" fmla="*/ 4248659 w 9181092"/>
              <a:gd name="connsiteY20" fmla="*/ 4968876 h 4968876"/>
              <a:gd name="connsiteX21" fmla="*/ 2237134 w 9181092"/>
              <a:gd name="connsiteY21" fmla="*/ 4968876 h 4968876"/>
              <a:gd name="connsiteX22" fmla="*/ 1784841 w 9181092"/>
              <a:gd name="connsiteY22" fmla="*/ 4968876 h 4968876"/>
              <a:gd name="connsiteX23" fmla="*/ 1213464 w 9181092"/>
              <a:gd name="connsiteY23" fmla="*/ 4968876 h 4968876"/>
              <a:gd name="connsiteX24" fmla="*/ 937458 w 9181092"/>
              <a:gd name="connsiteY24" fmla="*/ 4692870 h 4968876"/>
              <a:gd name="connsiteX25" fmla="*/ 936924 w 9181092"/>
              <a:gd name="connsiteY25" fmla="*/ 312442 h 4968876"/>
              <a:gd name="connsiteX26" fmla="*/ 678919 w 9181092"/>
              <a:gd name="connsiteY26" fmla="*/ 54437 h 4968876"/>
              <a:gd name="connsiteX27" fmla="*/ 0 w 9181092"/>
              <a:gd name="connsiteY27" fmla="*/ 54437 h 4968876"/>
              <a:gd name="connsiteX28" fmla="*/ 0 w 9181092"/>
              <a:gd name="connsiteY28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4248659 w 9181092"/>
              <a:gd name="connsiteY7" fmla="*/ 4914438 h 4968876"/>
              <a:gd name="connsiteX8" fmla="*/ 4268841 w 9181092"/>
              <a:gd name="connsiteY8" fmla="*/ 4914438 h 4968876"/>
              <a:gd name="connsiteX9" fmla="*/ 5236330 w 9181092"/>
              <a:gd name="connsiteY9" fmla="*/ 4914438 h 4968876"/>
              <a:gd name="connsiteX10" fmla="*/ 5494335 w 9181092"/>
              <a:gd name="connsiteY10" fmla="*/ 4656433 h 4968876"/>
              <a:gd name="connsiteX11" fmla="*/ 5496081 w 9181092"/>
              <a:gd name="connsiteY11" fmla="*/ 276007 h 4968876"/>
              <a:gd name="connsiteX12" fmla="*/ 5772087 w 9181092"/>
              <a:gd name="connsiteY12" fmla="*/ 1 h 4968876"/>
              <a:gd name="connsiteX13" fmla="*/ 9181092 w 9181092"/>
              <a:gd name="connsiteY13" fmla="*/ 1950 h 4968876"/>
              <a:gd name="connsiteX14" fmla="*/ 9181092 w 9181092"/>
              <a:gd name="connsiteY14" fmla="*/ 56388 h 4968876"/>
              <a:gd name="connsiteX15" fmla="*/ 5808086 w 9181092"/>
              <a:gd name="connsiteY15" fmla="*/ 54438 h 4968876"/>
              <a:gd name="connsiteX16" fmla="*/ 5550081 w 9181092"/>
              <a:gd name="connsiteY16" fmla="*/ 312443 h 4968876"/>
              <a:gd name="connsiteX17" fmla="*/ 5548335 w 9181092"/>
              <a:gd name="connsiteY17" fmla="*/ 4692870 h 4968876"/>
              <a:gd name="connsiteX18" fmla="*/ 5272329 w 9181092"/>
              <a:gd name="connsiteY18" fmla="*/ 4968876 h 4968876"/>
              <a:gd name="connsiteX19" fmla="*/ 4268841 w 9181092"/>
              <a:gd name="connsiteY19" fmla="*/ 4968876 h 4968876"/>
              <a:gd name="connsiteX20" fmla="*/ 2237134 w 9181092"/>
              <a:gd name="connsiteY20" fmla="*/ 4968876 h 4968876"/>
              <a:gd name="connsiteX21" fmla="*/ 1784841 w 9181092"/>
              <a:gd name="connsiteY21" fmla="*/ 4968876 h 4968876"/>
              <a:gd name="connsiteX22" fmla="*/ 1213464 w 9181092"/>
              <a:gd name="connsiteY22" fmla="*/ 4968876 h 4968876"/>
              <a:gd name="connsiteX23" fmla="*/ 937458 w 9181092"/>
              <a:gd name="connsiteY23" fmla="*/ 4692870 h 4968876"/>
              <a:gd name="connsiteX24" fmla="*/ 936924 w 9181092"/>
              <a:gd name="connsiteY24" fmla="*/ 312442 h 4968876"/>
              <a:gd name="connsiteX25" fmla="*/ 678919 w 9181092"/>
              <a:gd name="connsiteY25" fmla="*/ 54437 h 4968876"/>
              <a:gd name="connsiteX26" fmla="*/ 0 w 9181092"/>
              <a:gd name="connsiteY26" fmla="*/ 54437 h 4968876"/>
              <a:gd name="connsiteX27" fmla="*/ 0 w 9181092"/>
              <a:gd name="connsiteY27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4248659 w 9181092"/>
              <a:gd name="connsiteY7" fmla="*/ 4914438 h 4968876"/>
              <a:gd name="connsiteX8" fmla="*/ 4268841 w 9181092"/>
              <a:gd name="connsiteY8" fmla="*/ 4914438 h 4968876"/>
              <a:gd name="connsiteX9" fmla="*/ 5236330 w 9181092"/>
              <a:gd name="connsiteY9" fmla="*/ 4914438 h 4968876"/>
              <a:gd name="connsiteX10" fmla="*/ 5494335 w 9181092"/>
              <a:gd name="connsiteY10" fmla="*/ 4656433 h 4968876"/>
              <a:gd name="connsiteX11" fmla="*/ 5496081 w 9181092"/>
              <a:gd name="connsiteY11" fmla="*/ 276007 h 4968876"/>
              <a:gd name="connsiteX12" fmla="*/ 5772087 w 9181092"/>
              <a:gd name="connsiteY12" fmla="*/ 1 h 4968876"/>
              <a:gd name="connsiteX13" fmla="*/ 9181092 w 9181092"/>
              <a:gd name="connsiteY13" fmla="*/ 1950 h 4968876"/>
              <a:gd name="connsiteX14" fmla="*/ 9181092 w 9181092"/>
              <a:gd name="connsiteY14" fmla="*/ 56388 h 4968876"/>
              <a:gd name="connsiteX15" fmla="*/ 5808086 w 9181092"/>
              <a:gd name="connsiteY15" fmla="*/ 54438 h 4968876"/>
              <a:gd name="connsiteX16" fmla="*/ 5550081 w 9181092"/>
              <a:gd name="connsiteY16" fmla="*/ 312443 h 4968876"/>
              <a:gd name="connsiteX17" fmla="*/ 5548335 w 9181092"/>
              <a:gd name="connsiteY17" fmla="*/ 4692870 h 4968876"/>
              <a:gd name="connsiteX18" fmla="*/ 5272329 w 9181092"/>
              <a:gd name="connsiteY18" fmla="*/ 4968876 h 4968876"/>
              <a:gd name="connsiteX19" fmla="*/ 2237134 w 9181092"/>
              <a:gd name="connsiteY19" fmla="*/ 4968876 h 4968876"/>
              <a:gd name="connsiteX20" fmla="*/ 1784841 w 9181092"/>
              <a:gd name="connsiteY20" fmla="*/ 4968876 h 4968876"/>
              <a:gd name="connsiteX21" fmla="*/ 1213464 w 9181092"/>
              <a:gd name="connsiteY21" fmla="*/ 4968876 h 4968876"/>
              <a:gd name="connsiteX22" fmla="*/ 937458 w 9181092"/>
              <a:gd name="connsiteY22" fmla="*/ 4692870 h 4968876"/>
              <a:gd name="connsiteX23" fmla="*/ 936924 w 9181092"/>
              <a:gd name="connsiteY23" fmla="*/ 312442 h 4968876"/>
              <a:gd name="connsiteX24" fmla="*/ 678919 w 9181092"/>
              <a:gd name="connsiteY24" fmla="*/ 54437 h 4968876"/>
              <a:gd name="connsiteX25" fmla="*/ 0 w 9181092"/>
              <a:gd name="connsiteY25" fmla="*/ 54437 h 4968876"/>
              <a:gd name="connsiteX26" fmla="*/ 0 w 9181092"/>
              <a:gd name="connsiteY26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4248659 w 9181092"/>
              <a:gd name="connsiteY7" fmla="*/ 4914438 h 4968876"/>
              <a:gd name="connsiteX8" fmla="*/ 5236330 w 9181092"/>
              <a:gd name="connsiteY8" fmla="*/ 4914438 h 4968876"/>
              <a:gd name="connsiteX9" fmla="*/ 5494335 w 9181092"/>
              <a:gd name="connsiteY9" fmla="*/ 4656433 h 4968876"/>
              <a:gd name="connsiteX10" fmla="*/ 5496081 w 9181092"/>
              <a:gd name="connsiteY10" fmla="*/ 276007 h 4968876"/>
              <a:gd name="connsiteX11" fmla="*/ 5772087 w 9181092"/>
              <a:gd name="connsiteY11" fmla="*/ 1 h 4968876"/>
              <a:gd name="connsiteX12" fmla="*/ 9181092 w 9181092"/>
              <a:gd name="connsiteY12" fmla="*/ 1950 h 4968876"/>
              <a:gd name="connsiteX13" fmla="*/ 9181092 w 9181092"/>
              <a:gd name="connsiteY13" fmla="*/ 56388 h 4968876"/>
              <a:gd name="connsiteX14" fmla="*/ 5808086 w 9181092"/>
              <a:gd name="connsiteY14" fmla="*/ 54438 h 4968876"/>
              <a:gd name="connsiteX15" fmla="*/ 5550081 w 9181092"/>
              <a:gd name="connsiteY15" fmla="*/ 312443 h 4968876"/>
              <a:gd name="connsiteX16" fmla="*/ 5548335 w 9181092"/>
              <a:gd name="connsiteY16" fmla="*/ 4692870 h 4968876"/>
              <a:gd name="connsiteX17" fmla="*/ 5272329 w 9181092"/>
              <a:gd name="connsiteY17" fmla="*/ 4968876 h 4968876"/>
              <a:gd name="connsiteX18" fmla="*/ 2237134 w 9181092"/>
              <a:gd name="connsiteY18" fmla="*/ 4968876 h 4968876"/>
              <a:gd name="connsiteX19" fmla="*/ 1784841 w 9181092"/>
              <a:gd name="connsiteY19" fmla="*/ 4968876 h 4968876"/>
              <a:gd name="connsiteX20" fmla="*/ 1213464 w 9181092"/>
              <a:gd name="connsiteY20" fmla="*/ 4968876 h 4968876"/>
              <a:gd name="connsiteX21" fmla="*/ 937458 w 9181092"/>
              <a:gd name="connsiteY21" fmla="*/ 4692870 h 4968876"/>
              <a:gd name="connsiteX22" fmla="*/ 936924 w 9181092"/>
              <a:gd name="connsiteY22" fmla="*/ 312442 h 4968876"/>
              <a:gd name="connsiteX23" fmla="*/ 678919 w 9181092"/>
              <a:gd name="connsiteY23" fmla="*/ 54437 h 4968876"/>
              <a:gd name="connsiteX24" fmla="*/ 0 w 9181092"/>
              <a:gd name="connsiteY24" fmla="*/ 54437 h 4968876"/>
              <a:gd name="connsiteX25" fmla="*/ 0 w 9181092"/>
              <a:gd name="connsiteY25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2237134 w 9181092"/>
              <a:gd name="connsiteY6" fmla="*/ 4914438 h 4968876"/>
              <a:gd name="connsiteX7" fmla="*/ 5236330 w 9181092"/>
              <a:gd name="connsiteY7" fmla="*/ 4914438 h 4968876"/>
              <a:gd name="connsiteX8" fmla="*/ 5494335 w 9181092"/>
              <a:gd name="connsiteY8" fmla="*/ 4656433 h 4968876"/>
              <a:gd name="connsiteX9" fmla="*/ 5496081 w 9181092"/>
              <a:gd name="connsiteY9" fmla="*/ 276007 h 4968876"/>
              <a:gd name="connsiteX10" fmla="*/ 5772087 w 9181092"/>
              <a:gd name="connsiteY10" fmla="*/ 1 h 4968876"/>
              <a:gd name="connsiteX11" fmla="*/ 9181092 w 9181092"/>
              <a:gd name="connsiteY11" fmla="*/ 1950 h 4968876"/>
              <a:gd name="connsiteX12" fmla="*/ 9181092 w 9181092"/>
              <a:gd name="connsiteY12" fmla="*/ 56388 h 4968876"/>
              <a:gd name="connsiteX13" fmla="*/ 5808086 w 9181092"/>
              <a:gd name="connsiteY13" fmla="*/ 54438 h 4968876"/>
              <a:gd name="connsiteX14" fmla="*/ 5550081 w 9181092"/>
              <a:gd name="connsiteY14" fmla="*/ 312443 h 4968876"/>
              <a:gd name="connsiteX15" fmla="*/ 5548335 w 9181092"/>
              <a:gd name="connsiteY15" fmla="*/ 4692870 h 4968876"/>
              <a:gd name="connsiteX16" fmla="*/ 5272329 w 9181092"/>
              <a:gd name="connsiteY16" fmla="*/ 4968876 h 4968876"/>
              <a:gd name="connsiteX17" fmla="*/ 2237134 w 9181092"/>
              <a:gd name="connsiteY17" fmla="*/ 4968876 h 4968876"/>
              <a:gd name="connsiteX18" fmla="*/ 1784841 w 9181092"/>
              <a:gd name="connsiteY18" fmla="*/ 4968876 h 4968876"/>
              <a:gd name="connsiteX19" fmla="*/ 1213464 w 9181092"/>
              <a:gd name="connsiteY19" fmla="*/ 4968876 h 4968876"/>
              <a:gd name="connsiteX20" fmla="*/ 937458 w 9181092"/>
              <a:gd name="connsiteY20" fmla="*/ 4692870 h 4968876"/>
              <a:gd name="connsiteX21" fmla="*/ 936924 w 9181092"/>
              <a:gd name="connsiteY21" fmla="*/ 312442 h 4968876"/>
              <a:gd name="connsiteX22" fmla="*/ 678919 w 9181092"/>
              <a:gd name="connsiteY22" fmla="*/ 54437 h 4968876"/>
              <a:gd name="connsiteX23" fmla="*/ 0 w 9181092"/>
              <a:gd name="connsiteY23" fmla="*/ 54437 h 4968876"/>
              <a:gd name="connsiteX24" fmla="*/ 0 w 9181092"/>
              <a:gd name="connsiteY24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5236330 w 9181092"/>
              <a:gd name="connsiteY6" fmla="*/ 4914438 h 4968876"/>
              <a:gd name="connsiteX7" fmla="*/ 5494335 w 9181092"/>
              <a:gd name="connsiteY7" fmla="*/ 4656433 h 4968876"/>
              <a:gd name="connsiteX8" fmla="*/ 5496081 w 9181092"/>
              <a:gd name="connsiteY8" fmla="*/ 276007 h 4968876"/>
              <a:gd name="connsiteX9" fmla="*/ 5772087 w 9181092"/>
              <a:gd name="connsiteY9" fmla="*/ 1 h 4968876"/>
              <a:gd name="connsiteX10" fmla="*/ 9181092 w 9181092"/>
              <a:gd name="connsiteY10" fmla="*/ 1950 h 4968876"/>
              <a:gd name="connsiteX11" fmla="*/ 9181092 w 9181092"/>
              <a:gd name="connsiteY11" fmla="*/ 56388 h 4968876"/>
              <a:gd name="connsiteX12" fmla="*/ 5808086 w 9181092"/>
              <a:gd name="connsiteY12" fmla="*/ 54438 h 4968876"/>
              <a:gd name="connsiteX13" fmla="*/ 5550081 w 9181092"/>
              <a:gd name="connsiteY13" fmla="*/ 312443 h 4968876"/>
              <a:gd name="connsiteX14" fmla="*/ 5548335 w 9181092"/>
              <a:gd name="connsiteY14" fmla="*/ 4692870 h 4968876"/>
              <a:gd name="connsiteX15" fmla="*/ 5272329 w 9181092"/>
              <a:gd name="connsiteY15" fmla="*/ 4968876 h 4968876"/>
              <a:gd name="connsiteX16" fmla="*/ 2237134 w 9181092"/>
              <a:gd name="connsiteY16" fmla="*/ 4968876 h 4968876"/>
              <a:gd name="connsiteX17" fmla="*/ 1784841 w 9181092"/>
              <a:gd name="connsiteY17" fmla="*/ 4968876 h 4968876"/>
              <a:gd name="connsiteX18" fmla="*/ 1213464 w 9181092"/>
              <a:gd name="connsiteY18" fmla="*/ 4968876 h 4968876"/>
              <a:gd name="connsiteX19" fmla="*/ 937458 w 9181092"/>
              <a:gd name="connsiteY19" fmla="*/ 4692870 h 4968876"/>
              <a:gd name="connsiteX20" fmla="*/ 936924 w 9181092"/>
              <a:gd name="connsiteY20" fmla="*/ 312442 h 4968876"/>
              <a:gd name="connsiteX21" fmla="*/ 678919 w 9181092"/>
              <a:gd name="connsiteY21" fmla="*/ 54437 h 4968876"/>
              <a:gd name="connsiteX22" fmla="*/ 0 w 9181092"/>
              <a:gd name="connsiteY22" fmla="*/ 54437 h 4968876"/>
              <a:gd name="connsiteX23" fmla="*/ 0 w 9181092"/>
              <a:gd name="connsiteY23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1784841 w 9181092"/>
              <a:gd name="connsiteY5" fmla="*/ 4914438 h 4968876"/>
              <a:gd name="connsiteX6" fmla="*/ 5236330 w 9181092"/>
              <a:gd name="connsiteY6" fmla="*/ 4914438 h 4968876"/>
              <a:gd name="connsiteX7" fmla="*/ 5494335 w 9181092"/>
              <a:gd name="connsiteY7" fmla="*/ 4656433 h 4968876"/>
              <a:gd name="connsiteX8" fmla="*/ 5496081 w 9181092"/>
              <a:gd name="connsiteY8" fmla="*/ 276007 h 4968876"/>
              <a:gd name="connsiteX9" fmla="*/ 5772087 w 9181092"/>
              <a:gd name="connsiteY9" fmla="*/ 1 h 4968876"/>
              <a:gd name="connsiteX10" fmla="*/ 9181092 w 9181092"/>
              <a:gd name="connsiteY10" fmla="*/ 1950 h 4968876"/>
              <a:gd name="connsiteX11" fmla="*/ 9181092 w 9181092"/>
              <a:gd name="connsiteY11" fmla="*/ 56388 h 4968876"/>
              <a:gd name="connsiteX12" fmla="*/ 5808086 w 9181092"/>
              <a:gd name="connsiteY12" fmla="*/ 54438 h 4968876"/>
              <a:gd name="connsiteX13" fmla="*/ 5550081 w 9181092"/>
              <a:gd name="connsiteY13" fmla="*/ 312443 h 4968876"/>
              <a:gd name="connsiteX14" fmla="*/ 5548335 w 9181092"/>
              <a:gd name="connsiteY14" fmla="*/ 4692870 h 4968876"/>
              <a:gd name="connsiteX15" fmla="*/ 5272329 w 9181092"/>
              <a:gd name="connsiteY15" fmla="*/ 4968876 h 4968876"/>
              <a:gd name="connsiteX16" fmla="*/ 1784841 w 9181092"/>
              <a:gd name="connsiteY16" fmla="*/ 4968876 h 4968876"/>
              <a:gd name="connsiteX17" fmla="*/ 1213464 w 9181092"/>
              <a:gd name="connsiteY17" fmla="*/ 4968876 h 4968876"/>
              <a:gd name="connsiteX18" fmla="*/ 937458 w 9181092"/>
              <a:gd name="connsiteY18" fmla="*/ 4692870 h 4968876"/>
              <a:gd name="connsiteX19" fmla="*/ 936924 w 9181092"/>
              <a:gd name="connsiteY19" fmla="*/ 312442 h 4968876"/>
              <a:gd name="connsiteX20" fmla="*/ 678919 w 9181092"/>
              <a:gd name="connsiteY20" fmla="*/ 54437 h 4968876"/>
              <a:gd name="connsiteX21" fmla="*/ 0 w 9181092"/>
              <a:gd name="connsiteY21" fmla="*/ 54437 h 4968876"/>
              <a:gd name="connsiteX22" fmla="*/ 0 w 9181092"/>
              <a:gd name="connsiteY22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5236330 w 9181092"/>
              <a:gd name="connsiteY5" fmla="*/ 4914438 h 4968876"/>
              <a:gd name="connsiteX6" fmla="*/ 5494335 w 9181092"/>
              <a:gd name="connsiteY6" fmla="*/ 4656433 h 4968876"/>
              <a:gd name="connsiteX7" fmla="*/ 5496081 w 9181092"/>
              <a:gd name="connsiteY7" fmla="*/ 276007 h 4968876"/>
              <a:gd name="connsiteX8" fmla="*/ 5772087 w 9181092"/>
              <a:gd name="connsiteY8" fmla="*/ 1 h 4968876"/>
              <a:gd name="connsiteX9" fmla="*/ 9181092 w 9181092"/>
              <a:gd name="connsiteY9" fmla="*/ 1950 h 4968876"/>
              <a:gd name="connsiteX10" fmla="*/ 9181092 w 9181092"/>
              <a:gd name="connsiteY10" fmla="*/ 56388 h 4968876"/>
              <a:gd name="connsiteX11" fmla="*/ 5808086 w 9181092"/>
              <a:gd name="connsiteY11" fmla="*/ 54438 h 4968876"/>
              <a:gd name="connsiteX12" fmla="*/ 5550081 w 9181092"/>
              <a:gd name="connsiteY12" fmla="*/ 312443 h 4968876"/>
              <a:gd name="connsiteX13" fmla="*/ 5548335 w 9181092"/>
              <a:gd name="connsiteY13" fmla="*/ 4692870 h 4968876"/>
              <a:gd name="connsiteX14" fmla="*/ 5272329 w 9181092"/>
              <a:gd name="connsiteY14" fmla="*/ 4968876 h 4968876"/>
              <a:gd name="connsiteX15" fmla="*/ 1784841 w 9181092"/>
              <a:gd name="connsiteY15" fmla="*/ 4968876 h 4968876"/>
              <a:gd name="connsiteX16" fmla="*/ 1213464 w 9181092"/>
              <a:gd name="connsiteY16" fmla="*/ 4968876 h 4968876"/>
              <a:gd name="connsiteX17" fmla="*/ 937458 w 9181092"/>
              <a:gd name="connsiteY17" fmla="*/ 4692870 h 4968876"/>
              <a:gd name="connsiteX18" fmla="*/ 936924 w 9181092"/>
              <a:gd name="connsiteY18" fmla="*/ 312442 h 4968876"/>
              <a:gd name="connsiteX19" fmla="*/ 678919 w 9181092"/>
              <a:gd name="connsiteY19" fmla="*/ 54437 h 4968876"/>
              <a:gd name="connsiteX20" fmla="*/ 0 w 9181092"/>
              <a:gd name="connsiteY20" fmla="*/ 54437 h 4968876"/>
              <a:gd name="connsiteX21" fmla="*/ 0 w 9181092"/>
              <a:gd name="connsiteY21" fmla="*/ 0 h 4968876"/>
              <a:gd name="connsiteX0" fmla="*/ 0 w 9181092"/>
              <a:gd name="connsiteY0" fmla="*/ 0 h 4968876"/>
              <a:gd name="connsiteX1" fmla="*/ 714918 w 9181092"/>
              <a:gd name="connsiteY1" fmla="*/ 0 h 4968876"/>
              <a:gd name="connsiteX2" fmla="*/ 990924 w 9181092"/>
              <a:gd name="connsiteY2" fmla="*/ 276006 h 4968876"/>
              <a:gd name="connsiteX3" fmla="*/ 991458 w 9181092"/>
              <a:gd name="connsiteY3" fmla="*/ 4656433 h 4968876"/>
              <a:gd name="connsiteX4" fmla="*/ 1249463 w 9181092"/>
              <a:gd name="connsiteY4" fmla="*/ 4914438 h 4968876"/>
              <a:gd name="connsiteX5" fmla="*/ 5236330 w 9181092"/>
              <a:gd name="connsiteY5" fmla="*/ 4914438 h 4968876"/>
              <a:gd name="connsiteX6" fmla="*/ 5494335 w 9181092"/>
              <a:gd name="connsiteY6" fmla="*/ 4656433 h 4968876"/>
              <a:gd name="connsiteX7" fmla="*/ 5496081 w 9181092"/>
              <a:gd name="connsiteY7" fmla="*/ 276007 h 4968876"/>
              <a:gd name="connsiteX8" fmla="*/ 5772087 w 9181092"/>
              <a:gd name="connsiteY8" fmla="*/ 1 h 4968876"/>
              <a:gd name="connsiteX9" fmla="*/ 9181092 w 9181092"/>
              <a:gd name="connsiteY9" fmla="*/ 1950 h 4968876"/>
              <a:gd name="connsiteX10" fmla="*/ 9181092 w 9181092"/>
              <a:gd name="connsiteY10" fmla="*/ 56388 h 4968876"/>
              <a:gd name="connsiteX11" fmla="*/ 5808086 w 9181092"/>
              <a:gd name="connsiteY11" fmla="*/ 54438 h 4968876"/>
              <a:gd name="connsiteX12" fmla="*/ 5550081 w 9181092"/>
              <a:gd name="connsiteY12" fmla="*/ 312443 h 4968876"/>
              <a:gd name="connsiteX13" fmla="*/ 5548335 w 9181092"/>
              <a:gd name="connsiteY13" fmla="*/ 4692870 h 4968876"/>
              <a:gd name="connsiteX14" fmla="*/ 5272329 w 9181092"/>
              <a:gd name="connsiteY14" fmla="*/ 4968876 h 4968876"/>
              <a:gd name="connsiteX15" fmla="*/ 1213464 w 9181092"/>
              <a:gd name="connsiteY15" fmla="*/ 4968876 h 4968876"/>
              <a:gd name="connsiteX16" fmla="*/ 937458 w 9181092"/>
              <a:gd name="connsiteY16" fmla="*/ 4692870 h 4968876"/>
              <a:gd name="connsiteX17" fmla="*/ 936924 w 9181092"/>
              <a:gd name="connsiteY17" fmla="*/ 312442 h 4968876"/>
              <a:gd name="connsiteX18" fmla="*/ 678919 w 9181092"/>
              <a:gd name="connsiteY18" fmla="*/ 54437 h 4968876"/>
              <a:gd name="connsiteX19" fmla="*/ 0 w 9181092"/>
              <a:gd name="connsiteY19" fmla="*/ 54437 h 4968876"/>
              <a:gd name="connsiteX20" fmla="*/ 0 w 9181092"/>
              <a:gd name="connsiteY20" fmla="*/ 0 h 4968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181092" h="4968876">
                <a:moveTo>
                  <a:pt x="0" y="0"/>
                </a:moveTo>
                <a:lnTo>
                  <a:pt x="714918" y="0"/>
                </a:lnTo>
                <a:cubicBezTo>
                  <a:pt x="867352" y="0"/>
                  <a:pt x="990924" y="123572"/>
                  <a:pt x="990924" y="276006"/>
                </a:cubicBezTo>
                <a:lnTo>
                  <a:pt x="991458" y="4656433"/>
                </a:lnTo>
                <a:cubicBezTo>
                  <a:pt x="991458" y="4798925"/>
                  <a:pt x="1106971" y="4914438"/>
                  <a:pt x="1249463" y="4914438"/>
                </a:cubicBezTo>
                <a:lnTo>
                  <a:pt x="5236330" y="4914438"/>
                </a:lnTo>
                <a:cubicBezTo>
                  <a:pt x="5378822" y="4914438"/>
                  <a:pt x="5494335" y="4798925"/>
                  <a:pt x="5494335" y="4656433"/>
                </a:cubicBezTo>
                <a:lnTo>
                  <a:pt x="5496081" y="276007"/>
                </a:lnTo>
                <a:cubicBezTo>
                  <a:pt x="5496081" y="123573"/>
                  <a:pt x="5619653" y="1"/>
                  <a:pt x="5772087" y="1"/>
                </a:cubicBezTo>
                <a:lnTo>
                  <a:pt x="9181092" y="1950"/>
                </a:lnTo>
                <a:lnTo>
                  <a:pt x="9181092" y="56388"/>
                </a:lnTo>
                <a:lnTo>
                  <a:pt x="5808086" y="54438"/>
                </a:lnTo>
                <a:cubicBezTo>
                  <a:pt x="5665594" y="54438"/>
                  <a:pt x="5550081" y="169951"/>
                  <a:pt x="5550081" y="312443"/>
                </a:cubicBezTo>
                <a:lnTo>
                  <a:pt x="5548335" y="4692870"/>
                </a:lnTo>
                <a:cubicBezTo>
                  <a:pt x="5548335" y="4845304"/>
                  <a:pt x="5424763" y="4968876"/>
                  <a:pt x="5272329" y="4968876"/>
                </a:cubicBezTo>
                <a:lnTo>
                  <a:pt x="1213464" y="4968876"/>
                </a:lnTo>
                <a:cubicBezTo>
                  <a:pt x="1061030" y="4968876"/>
                  <a:pt x="937458" y="4845304"/>
                  <a:pt x="937458" y="4692870"/>
                </a:cubicBezTo>
                <a:lnTo>
                  <a:pt x="936924" y="312442"/>
                </a:lnTo>
                <a:cubicBezTo>
                  <a:pt x="936924" y="169950"/>
                  <a:pt x="821411" y="54437"/>
                  <a:pt x="678919" y="54437"/>
                </a:cubicBezTo>
                <a:lnTo>
                  <a:pt x="0" y="54437"/>
                </a:lnTo>
                <a:lnTo>
                  <a:pt x="0" y="0"/>
                </a:lnTo>
                <a:close/>
              </a:path>
            </a:pathLst>
          </a:custGeom>
          <a:solidFill>
            <a:srgbClr val="B4C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1" name="그룹 54">
            <a:extLst>
              <a:ext uri="{FF2B5EF4-FFF2-40B4-BE49-F238E27FC236}">
                <a16:creationId xmlns:a16="http://schemas.microsoft.com/office/drawing/2014/main" id="{2696459C-2597-449C-B017-F09C51AC6ACC}"/>
              </a:ext>
            </a:extLst>
          </p:cNvPr>
          <p:cNvGrpSpPr>
            <a:grpSpLocks/>
          </p:cNvGrpSpPr>
          <p:nvPr/>
        </p:nvGrpSpPr>
        <p:grpSpPr bwMode="auto">
          <a:xfrm>
            <a:off x="517872" y="3717032"/>
            <a:ext cx="917575" cy="250825"/>
            <a:chOff x="164007" y="1492794"/>
            <a:chExt cx="916584" cy="251528"/>
          </a:xfrm>
        </p:grpSpPr>
        <p:sp>
          <p:nvSpPr>
            <p:cNvPr id="42" name="도넛 55">
              <a:extLst>
                <a:ext uri="{FF2B5EF4-FFF2-40B4-BE49-F238E27FC236}">
                  <a16:creationId xmlns:a16="http://schemas.microsoft.com/office/drawing/2014/main" id="{5081299D-2C97-4CF7-A42A-1047E6D1638F}"/>
                </a:ext>
              </a:extLst>
            </p:cNvPr>
            <p:cNvSpPr/>
            <p:nvPr/>
          </p:nvSpPr>
          <p:spPr>
            <a:xfrm>
              <a:off x="828451" y="1492794"/>
              <a:ext cx="252140" cy="251528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8CA9C72-8C4E-40C7-84BA-9723BEF2B83E}"/>
                </a:ext>
              </a:extLst>
            </p:cNvPr>
            <p:cNvSpPr txBox="1"/>
            <p:nvPr/>
          </p:nvSpPr>
          <p:spPr>
            <a:xfrm>
              <a:off x="164007" y="1492794"/>
              <a:ext cx="692988" cy="21604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2018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4" name="그룹 57">
            <a:extLst>
              <a:ext uri="{FF2B5EF4-FFF2-40B4-BE49-F238E27FC236}">
                <a16:creationId xmlns:a16="http://schemas.microsoft.com/office/drawing/2014/main" id="{B4B4AACC-B1FE-427B-9D1C-01315062AEBB}"/>
              </a:ext>
            </a:extLst>
          </p:cNvPr>
          <p:cNvGrpSpPr>
            <a:grpSpLocks/>
          </p:cNvGrpSpPr>
          <p:nvPr/>
        </p:nvGrpSpPr>
        <p:grpSpPr bwMode="auto">
          <a:xfrm>
            <a:off x="524222" y="4581128"/>
            <a:ext cx="917575" cy="265113"/>
            <a:chOff x="164007" y="2099429"/>
            <a:chExt cx="916584" cy="26433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88DA96A-6559-43CF-86D6-A0FB02B89534}"/>
                </a:ext>
              </a:extLst>
            </p:cNvPr>
            <p:cNvSpPr txBox="1"/>
            <p:nvPr/>
          </p:nvSpPr>
          <p:spPr>
            <a:xfrm>
              <a:off x="164007" y="2099429"/>
              <a:ext cx="692988" cy="21481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2017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도넛 60">
              <a:extLst>
                <a:ext uri="{FF2B5EF4-FFF2-40B4-BE49-F238E27FC236}">
                  <a16:creationId xmlns:a16="http://schemas.microsoft.com/office/drawing/2014/main" id="{9CD33761-A5BF-4928-A37F-9C360D658FBE}"/>
                </a:ext>
              </a:extLst>
            </p:cNvPr>
            <p:cNvSpPr/>
            <p:nvPr/>
          </p:nvSpPr>
          <p:spPr>
            <a:xfrm>
              <a:off x="828451" y="2110509"/>
              <a:ext cx="252140" cy="253256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" name="그룹 63">
            <a:extLst>
              <a:ext uri="{FF2B5EF4-FFF2-40B4-BE49-F238E27FC236}">
                <a16:creationId xmlns:a16="http://schemas.microsoft.com/office/drawing/2014/main" id="{9A501092-3EF2-46A2-8DBE-FD07A0D3B8A1}"/>
              </a:ext>
            </a:extLst>
          </p:cNvPr>
          <p:cNvGrpSpPr>
            <a:grpSpLocks/>
          </p:cNvGrpSpPr>
          <p:nvPr/>
        </p:nvGrpSpPr>
        <p:grpSpPr bwMode="auto">
          <a:xfrm>
            <a:off x="524222" y="5540151"/>
            <a:ext cx="917575" cy="265113"/>
            <a:chOff x="164007" y="2706064"/>
            <a:chExt cx="916584" cy="26433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C375B45-2005-45FA-9003-E4B5AAD750FB}"/>
                </a:ext>
              </a:extLst>
            </p:cNvPr>
            <p:cNvSpPr txBox="1"/>
            <p:nvPr/>
          </p:nvSpPr>
          <p:spPr>
            <a:xfrm>
              <a:off x="164007" y="2706064"/>
              <a:ext cx="692988" cy="21481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2016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도넛 65">
              <a:extLst>
                <a:ext uri="{FF2B5EF4-FFF2-40B4-BE49-F238E27FC236}">
                  <a16:creationId xmlns:a16="http://schemas.microsoft.com/office/drawing/2014/main" id="{D576D3A4-E862-4EB6-8F69-C63E83FBC471}"/>
                </a:ext>
              </a:extLst>
            </p:cNvPr>
            <p:cNvSpPr/>
            <p:nvPr/>
          </p:nvSpPr>
          <p:spPr>
            <a:xfrm>
              <a:off x="828451" y="2718727"/>
              <a:ext cx="252140" cy="251673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51" name="Group 261">
            <a:extLst>
              <a:ext uri="{FF2B5EF4-FFF2-40B4-BE49-F238E27FC236}">
                <a16:creationId xmlns:a16="http://schemas.microsoft.com/office/drawing/2014/main" id="{294ED241-1C48-4C6B-BCFE-57F41FE2B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82760"/>
              </p:ext>
            </p:extLst>
          </p:nvPr>
        </p:nvGraphicFramePr>
        <p:xfrm>
          <a:off x="6063009" y="1489058"/>
          <a:ext cx="3641725" cy="4851001"/>
        </p:xfrm>
        <a:graphic>
          <a:graphicData uri="http://schemas.openxmlformats.org/drawingml/2006/table">
            <a:tbl>
              <a:tblPr/>
              <a:tblGrid>
                <a:gridCol w="1836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8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4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발렉스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2016.03 ~ 2016.08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391874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오리온 운송관리 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  <a:endParaRPr kumimoji="0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2016.01 ~ 2016. 03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489325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OCI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위험물관제 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  <a:endParaRPr kumimoji="0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2015.09 ~ 2015.12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CJ 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대한통운 화물정보망 시스템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(2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차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구축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House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2015.05 ~ 2015.12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Road Shop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택배 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APP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House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  <a:endParaRPr kumimoji="0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2015.08 ~ 2015.09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영업관리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위험물 운송관리 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House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2015.05 ~ 2015.06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CJ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대한통운 통합곡물관리 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House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2015.04 ~ 2015.08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RM(Risk Management) 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APP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House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2015.02 ~ 2015.04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BGF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차세대 물류시스템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2014.04 ~ 2015.04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GS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홈쇼핑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e-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커머스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물류시스템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House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2014.06 ~ 2014.10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HDM </a:t>
                      </a:r>
                      <a:r>
                        <a:rPr kumimoji="0" lang="ko-KR" altLang="en-US" sz="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택배시스템 구축</a:t>
                      </a:r>
                      <a:endParaRPr kumimoji="0" lang="en-US" altLang="ko-KR" sz="800" b="1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2014.01 ~ 2014.07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35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LG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전자 미주법인 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PO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프로젝트 참여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  <a:endParaRPr kumimoji="0" lang="ko-KR" altLang="en-US" sz="800" b="0" i="0" u="sng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2012.11 ~ 2013.03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35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GS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홈쇼핑 구축사업 및 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SM 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운영인력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2012.08 ~ 2014.05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35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LG</a:t>
                      </a:r>
                      <a:r>
                        <a:rPr kumimoji="1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전자 </a:t>
                      </a:r>
                      <a:r>
                        <a:rPr kumimoji="1" lang="en-US" altLang="ko-K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GTMC Task</a:t>
                      </a:r>
                      <a:r>
                        <a:rPr kumimoji="1" lang="ko-KR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Arial" pitchFamily="34" charset="0"/>
                        </a:rPr>
                        <a:t>참여</a:t>
                      </a:r>
                      <a:endParaRPr kumimoji="0" lang="ko-KR" alt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  <a:endParaRPr kumimoji="0" lang="ko-KR" alt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2012.05 ~ 2012.09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LG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전자 유럽 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TMS 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기능 개선 프로젝트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  <a:endParaRPr kumimoji="0" lang="ko-KR" alt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2012.06 ~ 2012.07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CJ 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대한통운 통합물류 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TMS 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참여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  <a:endParaRPr kumimoji="0" lang="ko-KR" alt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2012.09 ~ 2012.12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353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범한판토스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GSI TMS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 참여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2012.01 ~ 2012.10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52" name="Group 261">
            <a:extLst>
              <a:ext uri="{FF2B5EF4-FFF2-40B4-BE49-F238E27FC236}">
                <a16:creationId xmlns:a16="http://schemas.microsoft.com/office/drawing/2014/main" id="{018326AF-0237-4070-8B0B-5DDD4D45F0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091472"/>
              </p:ext>
            </p:extLst>
          </p:nvPr>
        </p:nvGraphicFramePr>
        <p:xfrm>
          <a:off x="1503710" y="1407443"/>
          <a:ext cx="3540124" cy="4700336"/>
        </p:xfrm>
        <a:graphic>
          <a:graphicData uri="http://schemas.openxmlformats.org/drawingml/2006/table">
            <a:tbl>
              <a:tblPr/>
              <a:tblGrid>
                <a:gridCol w="1788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행안부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재난자원관리통합시스템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2022.03~2023.09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홈픽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2020.03~2020.09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이디야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2020.01~2020.06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판토스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 fulfillment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2019.10~2020.03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4787417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SKN POLCA TMS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고도화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2019.10~2020.01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519337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롯데글로벌로지스틱스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BPO 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플렛폼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2019.03~2019.09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인터지스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통합물류시스템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  <a:endParaRPr kumimoji="0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2019.01 ~ 2019.07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롯데정보통신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최적화 엔진 판매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  <a:endParaRPr kumimoji="0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2018.06 ~ 2018.07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유진초저온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통합물류시스템 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부문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2018.03 ~ 2018.12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BGF 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리테일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(CU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편의점</a:t>
                      </a: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CDC 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2018.03 ~ 2019.01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롯데칠성음료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POC 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  <a:endParaRPr kumimoji="0" lang="ko-KR" alt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2018.04 ~ 2018.04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036307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롯데슈퍼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POC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수행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TMS</a:t>
                      </a:r>
                      <a:endParaRPr kumimoji="0" lang="ko-KR" alt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  <a:endParaRPr kumimoji="0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2018.04 ~ </a:t>
                      </a: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2018.06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롯데슈퍼 </a:t>
                      </a:r>
                      <a:r>
                        <a:rPr kumimoji="0" lang="en-US" altLang="ko-KR" sz="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AutoStore</a:t>
                      </a: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WMS </a:t>
                      </a:r>
                      <a:r>
                        <a:rPr kumimoji="0" lang="ko-KR" alt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구축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WMS</a:t>
                      </a:r>
                      <a:endParaRPr kumimoji="0" lang="ko-KR" alt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2017.10~2018.04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SK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네트웍스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통합 운송관리 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  <a:br>
                        <a:rPr kumimoji="0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kumimoji="0" lang="en-US" altLang="ko-KR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B2C</a:t>
                      </a:r>
                      <a:endParaRPr kumimoji="0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2017.04 ~ 2018.01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신세계 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푸드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 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House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  <a:endParaRPr kumimoji="0" lang="en-US" altLang="ko-KR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2016.11 ~ 2017.01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771">
                <a:tc>
                  <a:txBody>
                    <a:bodyPr/>
                    <a:lstStyle/>
                    <a:p>
                      <a:pPr marL="0" marR="0" lvl="0" indent="0" algn="l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한라홀딩스</a:t>
                      </a:r>
                      <a:r>
                        <a:rPr kumimoji="0" lang="ko-KR" altLang="en-US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유통관리 시스템 구축</a:t>
                      </a:r>
                      <a:endParaRPr kumimoji="0" lang="en-US" altLang="ko-KR" sz="800" b="0" u="none" strike="noStrike" cap="none" normalizeH="0" baseline="0" dirty="0">
                        <a:ln>
                          <a:noFill/>
                        </a:ln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 House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B2B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4388" rtl="0" eaLnBrk="0" fontAlgn="ctr" latinLnBrk="1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2016.05 ~ 2016.12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53" name="그룹 71">
            <a:extLst>
              <a:ext uri="{FF2B5EF4-FFF2-40B4-BE49-F238E27FC236}">
                <a16:creationId xmlns:a16="http://schemas.microsoft.com/office/drawing/2014/main" id="{23F4D0E2-12D4-4579-9B8F-2B793AE6A2CB}"/>
              </a:ext>
            </a:extLst>
          </p:cNvPr>
          <p:cNvGrpSpPr>
            <a:grpSpLocks/>
          </p:cNvGrpSpPr>
          <p:nvPr/>
        </p:nvGrpSpPr>
        <p:grpSpPr bwMode="auto">
          <a:xfrm>
            <a:off x="5088284" y="3430603"/>
            <a:ext cx="915988" cy="269875"/>
            <a:chOff x="4753774" y="4941016"/>
            <a:chExt cx="916584" cy="26908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B77BDAB-A19A-4F29-92F4-AD2A769BF753}"/>
                </a:ext>
              </a:extLst>
            </p:cNvPr>
            <p:cNvSpPr txBox="1"/>
            <p:nvPr/>
          </p:nvSpPr>
          <p:spPr>
            <a:xfrm>
              <a:off x="4753774" y="4941016"/>
              <a:ext cx="692600" cy="21481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2014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도넛 73">
              <a:extLst>
                <a:ext uri="{FF2B5EF4-FFF2-40B4-BE49-F238E27FC236}">
                  <a16:creationId xmlns:a16="http://schemas.microsoft.com/office/drawing/2014/main" id="{E9E960A0-7D8A-4AA2-81CE-217C908D63CE}"/>
                </a:ext>
              </a:extLst>
            </p:cNvPr>
            <p:cNvSpPr/>
            <p:nvPr/>
          </p:nvSpPr>
          <p:spPr>
            <a:xfrm>
              <a:off x="5417781" y="4958427"/>
              <a:ext cx="252577" cy="251674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6" name="그룹 74">
            <a:extLst>
              <a:ext uri="{FF2B5EF4-FFF2-40B4-BE49-F238E27FC236}">
                <a16:creationId xmlns:a16="http://schemas.microsoft.com/office/drawing/2014/main" id="{1C1365AB-C3E2-4530-9BB8-4877D2AA604F}"/>
              </a:ext>
            </a:extLst>
          </p:cNvPr>
          <p:cNvGrpSpPr>
            <a:grpSpLocks/>
          </p:cNvGrpSpPr>
          <p:nvPr/>
        </p:nvGrpSpPr>
        <p:grpSpPr bwMode="auto">
          <a:xfrm>
            <a:off x="5088284" y="5478468"/>
            <a:ext cx="915988" cy="260350"/>
            <a:chOff x="4753774" y="3121111"/>
            <a:chExt cx="916584" cy="26108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502BF9-6A92-48A6-BA1D-846A0E69FD0A}"/>
                </a:ext>
              </a:extLst>
            </p:cNvPr>
            <p:cNvSpPr txBox="1"/>
            <p:nvPr/>
          </p:nvSpPr>
          <p:spPr>
            <a:xfrm>
              <a:off x="4753774" y="3121111"/>
              <a:ext cx="692600" cy="21604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2012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도넛 76">
              <a:extLst>
                <a:ext uri="{FF2B5EF4-FFF2-40B4-BE49-F238E27FC236}">
                  <a16:creationId xmlns:a16="http://schemas.microsoft.com/office/drawing/2014/main" id="{13ACD9FA-6FD9-48E0-A8CB-63750F7AA4C9}"/>
                </a:ext>
              </a:extLst>
            </p:cNvPr>
            <p:cNvSpPr/>
            <p:nvPr/>
          </p:nvSpPr>
          <p:spPr>
            <a:xfrm>
              <a:off x="5417781" y="3130663"/>
              <a:ext cx="252577" cy="251528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9" name="그룹 77">
            <a:extLst>
              <a:ext uri="{FF2B5EF4-FFF2-40B4-BE49-F238E27FC236}">
                <a16:creationId xmlns:a16="http://schemas.microsoft.com/office/drawing/2014/main" id="{516300A6-C910-4ABC-9AD8-3D5972314F18}"/>
              </a:ext>
            </a:extLst>
          </p:cNvPr>
          <p:cNvGrpSpPr>
            <a:grpSpLocks/>
          </p:cNvGrpSpPr>
          <p:nvPr/>
        </p:nvGrpSpPr>
        <p:grpSpPr bwMode="auto">
          <a:xfrm>
            <a:off x="5088284" y="4456857"/>
            <a:ext cx="915988" cy="268287"/>
            <a:chOff x="4753774" y="4334381"/>
            <a:chExt cx="916584" cy="26750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BE6759-EDF9-4C52-A6CF-1F6010150484}"/>
                </a:ext>
              </a:extLst>
            </p:cNvPr>
            <p:cNvSpPr txBox="1"/>
            <p:nvPr/>
          </p:nvSpPr>
          <p:spPr>
            <a:xfrm>
              <a:off x="4753774" y="4334381"/>
              <a:ext cx="692600" cy="21481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2013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도넛 79">
              <a:extLst>
                <a:ext uri="{FF2B5EF4-FFF2-40B4-BE49-F238E27FC236}">
                  <a16:creationId xmlns:a16="http://schemas.microsoft.com/office/drawing/2014/main" id="{F32983E8-81F0-484F-9A6A-E4FFDA6AD841}"/>
                </a:ext>
              </a:extLst>
            </p:cNvPr>
            <p:cNvSpPr/>
            <p:nvPr/>
          </p:nvSpPr>
          <p:spPr>
            <a:xfrm>
              <a:off x="5417781" y="4348626"/>
              <a:ext cx="252577" cy="253257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2" name="그룹 33">
            <a:extLst>
              <a:ext uri="{FF2B5EF4-FFF2-40B4-BE49-F238E27FC236}">
                <a16:creationId xmlns:a16="http://schemas.microsoft.com/office/drawing/2014/main" id="{30E436B1-06B5-485C-9AB2-BC69C2E21DB5}"/>
              </a:ext>
            </a:extLst>
          </p:cNvPr>
          <p:cNvGrpSpPr>
            <a:grpSpLocks/>
          </p:cNvGrpSpPr>
          <p:nvPr/>
        </p:nvGrpSpPr>
        <p:grpSpPr bwMode="auto">
          <a:xfrm>
            <a:off x="5097809" y="2564708"/>
            <a:ext cx="915988" cy="265113"/>
            <a:chOff x="164007" y="2706064"/>
            <a:chExt cx="916584" cy="26433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D66F809-2CA1-4070-A597-DFCA8A3427B1}"/>
                </a:ext>
              </a:extLst>
            </p:cNvPr>
            <p:cNvSpPr txBox="1"/>
            <p:nvPr/>
          </p:nvSpPr>
          <p:spPr>
            <a:xfrm>
              <a:off x="164007" y="2706064"/>
              <a:ext cx="692600" cy="21481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2015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도넛 35">
              <a:extLst>
                <a:ext uri="{FF2B5EF4-FFF2-40B4-BE49-F238E27FC236}">
                  <a16:creationId xmlns:a16="http://schemas.microsoft.com/office/drawing/2014/main" id="{26607FF6-3F7B-424D-88CE-382667DBB8AB}"/>
                </a:ext>
              </a:extLst>
            </p:cNvPr>
            <p:cNvSpPr/>
            <p:nvPr/>
          </p:nvSpPr>
          <p:spPr>
            <a:xfrm>
              <a:off x="828014" y="2718727"/>
              <a:ext cx="252577" cy="251673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5" name="그룹 54">
            <a:extLst>
              <a:ext uri="{FF2B5EF4-FFF2-40B4-BE49-F238E27FC236}">
                <a16:creationId xmlns:a16="http://schemas.microsoft.com/office/drawing/2014/main" id="{FD6F7520-5A6B-40BB-AA12-806C4346EBC4}"/>
              </a:ext>
            </a:extLst>
          </p:cNvPr>
          <p:cNvGrpSpPr>
            <a:grpSpLocks/>
          </p:cNvGrpSpPr>
          <p:nvPr/>
        </p:nvGrpSpPr>
        <p:grpSpPr bwMode="auto">
          <a:xfrm>
            <a:off x="526603" y="2026047"/>
            <a:ext cx="917575" cy="250825"/>
            <a:chOff x="164007" y="1492794"/>
            <a:chExt cx="916584" cy="251528"/>
          </a:xfrm>
        </p:grpSpPr>
        <p:sp>
          <p:nvSpPr>
            <p:cNvPr id="66" name="도넛 55">
              <a:extLst>
                <a:ext uri="{FF2B5EF4-FFF2-40B4-BE49-F238E27FC236}">
                  <a16:creationId xmlns:a16="http://schemas.microsoft.com/office/drawing/2014/main" id="{67C52D8B-5201-4D79-AAFE-A156FBFE5B91}"/>
                </a:ext>
              </a:extLst>
            </p:cNvPr>
            <p:cNvSpPr/>
            <p:nvPr/>
          </p:nvSpPr>
          <p:spPr>
            <a:xfrm>
              <a:off x="828451" y="1492794"/>
              <a:ext cx="252140" cy="251528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A786F67-39BC-4A7D-AD7F-69FE9C91384A}"/>
                </a:ext>
              </a:extLst>
            </p:cNvPr>
            <p:cNvSpPr txBox="1"/>
            <p:nvPr/>
          </p:nvSpPr>
          <p:spPr>
            <a:xfrm>
              <a:off x="164007" y="1492794"/>
              <a:ext cx="692988" cy="21604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2020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91C374B4-1B1F-4B49-9E95-1A899B0DCB2E}"/>
              </a:ext>
            </a:extLst>
          </p:cNvPr>
          <p:cNvSpPr txBox="1"/>
          <p:nvPr/>
        </p:nvSpPr>
        <p:spPr>
          <a:xfrm>
            <a:off x="589428" y="692696"/>
            <a:ext cx="8867815" cy="545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GLT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코리아는 국내 다수 고객에 대한 운송분야 프로젝트 수행 경험과 산업별 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Best Practice, Knowledge DB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를 확보하고 있어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, 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사업을 성공적으로 수행할 수 있는 역량을 보유하고 있습니다</a:t>
            </a:r>
            <a:r>
              <a:rPr lang="en-US" altLang="ko-KR" sz="1200" b="1" dirty="0">
                <a:latin typeface="맑은 고딕" panose="020B0503020000020004" pitchFamily="50" charset="-127"/>
                <a:ea typeface="맑은 고딕" panose="020B0503020000020004" pitchFamily="50" charset="-127"/>
                <a:cs typeface="Arial" charset="0"/>
              </a:rPr>
              <a:t>.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grpSp>
        <p:nvGrpSpPr>
          <p:cNvPr id="69" name="그룹 54">
            <a:extLst>
              <a:ext uri="{FF2B5EF4-FFF2-40B4-BE49-F238E27FC236}">
                <a16:creationId xmlns:a16="http://schemas.microsoft.com/office/drawing/2014/main" id="{FD6F7520-5A6B-40BB-AA12-806C4346EBC4}"/>
              </a:ext>
            </a:extLst>
          </p:cNvPr>
          <p:cNvGrpSpPr>
            <a:grpSpLocks/>
          </p:cNvGrpSpPr>
          <p:nvPr/>
        </p:nvGrpSpPr>
        <p:grpSpPr bwMode="auto">
          <a:xfrm>
            <a:off x="517872" y="2674119"/>
            <a:ext cx="917575" cy="250825"/>
            <a:chOff x="164007" y="1492794"/>
            <a:chExt cx="916584" cy="251528"/>
          </a:xfrm>
        </p:grpSpPr>
        <p:sp>
          <p:nvSpPr>
            <p:cNvPr id="70" name="도넛 55">
              <a:extLst>
                <a:ext uri="{FF2B5EF4-FFF2-40B4-BE49-F238E27FC236}">
                  <a16:creationId xmlns:a16="http://schemas.microsoft.com/office/drawing/2014/main" id="{67C52D8B-5201-4D79-AAFE-A156FBFE5B91}"/>
                </a:ext>
              </a:extLst>
            </p:cNvPr>
            <p:cNvSpPr/>
            <p:nvPr/>
          </p:nvSpPr>
          <p:spPr>
            <a:xfrm>
              <a:off x="828451" y="1492794"/>
              <a:ext cx="252140" cy="251528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A786F67-39BC-4A7D-AD7F-69FE9C91384A}"/>
                </a:ext>
              </a:extLst>
            </p:cNvPr>
            <p:cNvSpPr txBox="1"/>
            <p:nvPr/>
          </p:nvSpPr>
          <p:spPr>
            <a:xfrm>
              <a:off x="164007" y="1492794"/>
              <a:ext cx="692988" cy="21604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2019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2" name="그룹 63">
            <a:extLst>
              <a:ext uri="{FF2B5EF4-FFF2-40B4-BE49-F238E27FC236}">
                <a16:creationId xmlns:a16="http://schemas.microsoft.com/office/drawing/2014/main" id="{2BD788EE-2FCB-408D-FF6F-7A8CDD04D1B4}"/>
              </a:ext>
            </a:extLst>
          </p:cNvPr>
          <p:cNvGrpSpPr>
            <a:grpSpLocks/>
          </p:cNvGrpSpPr>
          <p:nvPr/>
        </p:nvGrpSpPr>
        <p:grpSpPr bwMode="auto">
          <a:xfrm>
            <a:off x="5086697" y="1735750"/>
            <a:ext cx="917575" cy="265113"/>
            <a:chOff x="164007" y="2706064"/>
            <a:chExt cx="916584" cy="26433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ACDF052-888A-5309-35AE-4B4B1E8B7A0C}"/>
                </a:ext>
              </a:extLst>
            </p:cNvPr>
            <p:cNvSpPr txBox="1"/>
            <p:nvPr/>
          </p:nvSpPr>
          <p:spPr>
            <a:xfrm>
              <a:off x="164007" y="2706064"/>
              <a:ext cx="692988" cy="21481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2016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" name="도넛 65">
              <a:extLst>
                <a:ext uri="{FF2B5EF4-FFF2-40B4-BE49-F238E27FC236}">
                  <a16:creationId xmlns:a16="http://schemas.microsoft.com/office/drawing/2014/main" id="{12668E86-6414-006C-951C-3936A02881BF}"/>
                </a:ext>
              </a:extLst>
            </p:cNvPr>
            <p:cNvSpPr/>
            <p:nvPr/>
          </p:nvSpPr>
          <p:spPr>
            <a:xfrm>
              <a:off x="828451" y="2718727"/>
              <a:ext cx="252140" cy="251673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그룹 54">
            <a:extLst>
              <a:ext uri="{FF2B5EF4-FFF2-40B4-BE49-F238E27FC236}">
                <a16:creationId xmlns:a16="http://schemas.microsoft.com/office/drawing/2014/main" id="{DD581049-86F9-F1C2-85D0-3391A773C204}"/>
              </a:ext>
            </a:extLst>
          </p:cNvPr>
          <p:cNvGrpSpPr>
            <a:grpSpLocks/>
          </p:cNvGrpSpPr>
          <p:nvPr/>
        </p:nvGrpSpPr>
        <p:grpSpPr bwMode="auto">
          <a:xfrm>
            <a:off x="504461" y="1527001"/>
            <a:ext cx="917575" cy="250825"/>
            <a:chOff x="164007" y="1492794"/>
            <a:chExt cx="916584" cy="251528"/>
          </a:xfrm>
        </p:grpSpPr>
        <p:sp>
          <p:nvSpPr>
            <p:cNvPr id="6" name="도넛 55">
              <a:extLst>
                <a:ext uri="{FF2B5EF4-FFF2-40B4-BE49-F238E27FC236}">
                  <a16:creationId xmlns:a16="http://schemas.microsoft.com/office/drawing/2014/main" id="{A7E0B4C1-F9E4-08DA-E3F8-F27996CE8697}"/>
                </a:ext>
              </a:extLst>
            </p:cNvPr>
            <p:cNvSpPr/>
            <p:nvPr/>
          </p:nvSpPr>
          <p:spPr>
            <a:xfrm>
              <a:off x="828451" y="1492794"/>
              <a:ext cx="252140" cy="251528"/>
            </a:xfrm>
            <a:prstGeom prst="donut">
              <a:avLst>
                <a:gd name="adj" fmla="val 21485"/>
              </a:avLst>
            </a:prstGeom>
            <a:solidFill>
              <a:srgbClr val="D26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466EEC-E5A7-08F4-6A0F-6276612DCD5A}"/>
                </a:ext>
              </a:extLst>
            </p:cNvPr>
            <p:cNvSpPr txBox="1"/>
            <p:nvPr/>
          </p:nvSpPr>
          <p:spPr>
            <a:xfrm>
              <a:off x="164007" y="1492794"/>
              <a:ext cx="692988" cy="21604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2023</a:t>
              </a:r>
              <a:endParaRPr kumimoji="0" lang="ko-KR" altLang="en-US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247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88" y="-14288"/>
            <a:ext cx="99361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직사각형 11"/>
          <p:cNvSpPr/>
          <p:nvPr/>
        </p:nvSpPr>
        <p:spPr>
          <a:xfrm>
            <a:off x="108620" y="1657375"/>
            <a:ext cx="9678864" cy="468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sp>
        <p:nvSpPr>
          <p:cNvPr id="171" name="Text Box 106"/>
          <p:cNvSpPr txBox="1">
            <a:spLocks noChangeArrowheads="1"/>
          </p:cNvSpPr>
          <p:nvPr/>
        </p:nvSpPr>
        <p:spPr bwMode="auto">
          <a:xfrm>
            <a:off x="1594620" y="839753"/>
            <a:ext cx="8192567" cy="791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ct val="10000"/>
              </a:spcBef>
            </a:pPr>
            <a:r>
              <a:rPr lang="ko-KR" altLang="en-US" sz="42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목차</a:t>
            </a:r>
            <a:endParaRPr lang="en-US" altLang="ko-KR" sz="42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Rectangle 3"/>
          <p:cNvSpPr>
            <a:spLocks noChangeArrowheads="1"/>
          </p:cNvSpPr>
          <p:nvPr/>
        </p:nvSpPr>
        <p:spPr bwMode="auto">
          <a:xfrm>
            <a:off x="6023776" y="1785063"/>
            <a:ext cx="3561268" cy="4287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3200" b="1" dirty="0">
                <a:solidFill>
                  <a:schemeClr val="bg1">
                    <a:lumMod val="8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회사소개</a:t>
            </a:r>
            <a:b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endParaRPr lang="en-US" altLang="ko-KR" sz="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ko-KR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솔루션소개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12" descr="JS-WH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489" y="1661180"/>
            <a:ext cx="2836980" cy="23040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8" name="Picture 18" descr="2006-06-28T143857Z_01_NOOTR_NISIDSP_2_120060628142507603"/>
          <p:cNvPicPr preferRelativeResize="0">
            <a:picLocks noChangeArrowheads="1"/>
          </p:cNvPicPr>
          <p:nvPr/>
        </p:nvPicPr>
        <p:blipFill>
          <a:blip r:embed="rId5" cstate="print"/>
          <a:srcRect l="12976" r="6425" b="8716"/>
          <a:stretch>
            <a:fillRect/>
          </a:stretch>
        </p:blipFill>
        <p:spPr bwMode="auto">
          <a:xfrm>
            <a:off x="123656" y="3972368"/>
            <a:ext cx="2829600" cy="239965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0" name="Picture 19" descr="air-freight-passeng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7874" y="3943134"/>
            <a:ext cx="285752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0" descr="LCL_00013087"/>
          <p:cNvPicPr preferRelativeResize="0">
            <a:picLocks noChangeArrowheads="1"/>
          </p:cNvPicPr>
          <p:nvPr/>
        </p:nvPicPr>
        <p:blipFill>
          <a:blip r:embed="rId7" cstate="print"/>
          <a:srcRect l="3931" b="2502"/>
          <a:stretch>
            <a:fillRect/>
          </a:stretch>
        </p:blipFill>
        <p:spPr bwMode="auto">
          <a:xfrm>
            <a:off x="2937874" y="1658216"/>
            <a:ext cx="2829600" cy="23040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1967DF-8993-4BF3-B07B-2D5FEB450D83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-14288"/>
            <a:ext cx="99361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그룹 5"/>
          <p:cNvGrpSpPr/>
          <p:nvPr/>
        </p:nvGrpSpPr>
        <p:grpSpPr>
          <a:xfrm>
            <a:off x="1182649" y="2752992"/>
            <a:ext cx="2769425" cy="707886"/>
            <a:chOff x="1880372" y="1857364"/>
            <a:chExt cx="2251212" cy="707886"/>
          </a:xfrm>
        </p:grpSpPr>
        <p:sp>
          <p:nvSpPr>
            <p:cNvPr id="15" name="TextBox 14"/>
            <p:cNvSpPr txBox="1"/>
            <p:nvPr/>
          </p:nvSpPr>
          <p:spPr bwMode="auto">
            <a:xfrm>
              <a:off x="1880372" y="1857364"/>
              <a:ext cx="1857388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solidFill>
                    <a:srgbClr val="FF0000"/>
                  </a:solidFill>
                  <a:latin typeface="HY견고딕" pitchFamily="18" charset="-127"/>
                  <a:ea typeface="HY견고딕" pitchFamily="18" charset="-127"/>
                </a:rPr>
                <a:t>G</a:t>
              </a:r>
              <a:r>
                <a:rPr lang="en-US" altLang="ko-KR" sz="3200" b="1" dirty="0">
                  <a:solidFill>
                    <a:srgbClr val="404040"/>
                  </a:solidFill>
                  <a:latin typeface="HY견고딕" pitchFamily="18" charset="-127"/>
                  <a:ea typeface="HY견고딕" pitchFamily="18" charset="-127"/>
                </a:rPr>
                <a:t>-</a:t>
              </a:r>
              <a:r>
                <a:rPr lang="en-US" altLang="ko-KR" sz="4000" b="1" dirty="0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rPr>
                <a:t>TO</a:t>
              </a:r>
              <a:endParaRPr lang="ko-KR" altLang="en-US" sz="4000" b="1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3417203" y="1969908"/>
              <a:ext cx="714381" cy="2616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TM</a:t>
              </a:r>
              <a:endPara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2309000" y="1857364"/>
              <a:ext cx="1198911" cy="214314"/>
            </a:xfrm>
            <a:custGeom>
              <a:avLst/>
              <a:gdLst>
                <a:gd name="connsiteX0" fmla="*/ 100818 w 5849815"/>
                <a:gd name="connsiteY0" fmla="*/ 754965 h 1045697"/>
                <a:gd name="connsiteX1" fmla="*/ 1001150 w 5849815"/>
                <a:gd name="connsiteY1" fmla="*/ 304799 h 1045697"/>
                <a:gd name="connsiteX2" fmla="*/ 1774873 w 5849815"/>
                <a:gd name="connsiteY2" fmla="*/ 107851 h 1045697"/>
                <a:gd name="connsiteX3" fmla="*/ 2590799 w 5849815"/>
                <a:gd name="connsiteY3" fmla="*/ 9378 h 1045697"/>
                <a:gd name="connsiteX4" fmla="*/ 3631809 w 5849815"/>
                <a:gd name="connsiteY4" fmla="*/ 51581 h 1045697"/>
                <a:gd name="connsiteX5" fmla="*/ 4588412 w 5849815"/>
                <a:gd name="connsiteY5" fmla="*/ 276664 h 1045697"/>
                <a:gd name="connsiteX6" fmla="*/ 5559082 w 5849815"/>
                <a:gd name="connsiteY6" fmla="*/ 712762 h 1045697"/>
                <a:gd name="connsiteX7" fmla="*/ 5826369 w 5849815"/>
                <a:gd name="connsiteY7" fmla="*/ 909710 h 1045697"/>
                <a:gd name="connsiteX8" fmla="*/ 5418405 w 5849815"/>
                <a:gd name="connsiteY8" fmla="*/ 712762 h 1045697"/>
                <a:gd name="connsiteX9" fmla="*/ 4940104 w 5849815"/>
                <a:gd name="connsiteY9" fmla="*/ 501747 h 1045697"/>
                <a:gd name="connsiteX10" fmla="*/ 4166381 w 5849815"/>
                <a:gd name="connsiteY10" fmla="*/ 276664 h 1045697"/>
                <a:gd name="connsiteX11" fmla="*/ 3040965 w 5849815"/>
                <a:gd name="connsiteY11" fmla="*/ 192258 h 1045697"/>
                <a:gd name="connsiteX12" fmla="*/ 2084362 w 5849815"/>
                <a:gd name="connsiteY12" fmla="*/ 304799 h 1045697"/>
                <a:gd name="connsiteX13" fmla="*/ 1085556 w 5849815"/>
                <a:gd name="connsiteY13" fmla="*/ 614288 h 1045697"/>
                <a:gd name="connsiteX14" fmla="*/ 396239 w 5849815"/>
                <a:gd name="connsiteY14" fmla="*/ 1022251 h 1045697"/>
                <a:gd name="connsiteX15" fmla="*/ 100818 w 5849815"/>
                <a:gd name="connsiteY15" fmla="*/ 754965 h 104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49815" h="1045697">
                  <a:moveTo>
                    <a:pt x="100818" y="754965"/>
                  </a:moveTo>
                  <a:cubicBezTo>
                    <a:pt x="201636" y="635390"/>
                    <a:pt x="722141" y="412651"/>
                    <a:pt x="1001150" y="304799"/>
                  </a:cubicBezTo>
                  <a:cubicBezTo>
                    <a:pt x="1280159" y="196947"/>
                    <a:pt x="1509932" y="157088"/>
                    <a:pt x="1774873" y="107851"/>
                  </a:cubicBezTo>
                  <a:cubicBezTo>
                    <a:pt x="2039815" y="58614"/>
                    <a:pt x="2281310" y="18756"/>
                    <a:pt x="2590799" y="9378"/>
                  </a:cubicBezTo>
                  <a:cubicBezTo>
                    <a:pt x="2900288" y="0"/>
                    <a:pt x="3298874" y="7033"/>
                    <a:pt x="3631809" y="51581"/>
                  </a:cubicBezTo>
                  <a:cubicBezTo>
                    <a:pt x="3964745" y="96129"/>
                    <a:pt x="4267200" y="166467"/>
                    <a:pt x="4588412" y="276664"/>
                  </a:cubicBezTo>
                  <a:cubicBezTo>
                    <a:pt x="4909624" y="386861"/>
                    <a:pt x="5352756" y="607254"/>
                    <a:pt x="5559082" y="712762"/>
                  </a:cubicBezTo>
                  <a:cubicBezTo>
                    <a:pt x="5765408" y="818270"/>
                    <a:pt x="5849815" y="909710"/>
                    <a:pt x="5826369" y="909710"/>
                  </a:cubicBezTo>
                  <a:cubicBezTo>
                    <a:pt x="5802923" y="909710"/>
                    <a:pt x="5566116" y="780756"/>
                    <a:pt x="5418405" y="712762"/>
                  </a:cubicBezTo>
                  <a:cubicBezTo>
                    <a:pt x="5270694" y="644768"/>
                    <a:pt x="5148775" y="574430"/>
                    <a:pt x="4940104" y="501747"/>
                  </a:cubicBezTo>
                  <a:cubicBezTo>
                    <a:pt x="4731433" y="429064"/>
                    <a:pt x="4482904" y="328245"/>
                    <a:pt x="4166381" y="276664"/>
                  </a:cubicBezTo>
                  <a:cubicBezTo>
                    <a:pt x="3849858" y="225083"/>
                    <a:pt x="3387968" y="187569"/>
                    <a:pt x="3040965" y="192258"/>
                  </a:cubicBezTo>
                  <a:cubicBezTo>
                    <a:pt x="2693962" y="196947"/>
                    <a:pt x="2410264" y="234461"/>
                    <a:pt x="2084362" y="304799"/>
                  </a:cubicBezTo>
                  <a:cubicBezTo>
                    <a:pt x="1758461" y="375137"/>
                    <a:pt x="1366910" y="494713"/>
                    <a:pt x="1085556" y="614288"/>
                  </a:cubicBezTo>
                  <a:cubicBezTo>
                    <a:pt x="804202" y="733863"/>
                    <a:pt x="560362" y="998805"/>
                    <a:pt x="396239" y="1022251"/>
                  </a:cubicBezTo>
                  <a:cubicBezTo>
                    <a:pt x="232116" y="1045697"/>
                    <a:pt x="0" y="874540"/>
                    <a:pt x="100818" y="75496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0082"/>
                </a:gs>
                <a:gs pos="0">
                  <a:srgbClr val="0E48C8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3380570" y="2766055"/>
            <a:ext cx="6180148" cy="7143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/>
            <a:r>
              <a:rPr lang="ko-KR" alt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운송관리 및 최적화 엔진소개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9487E-6 0.33865 L 1.79487E-6 3.7037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60548" y="635870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고객별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Needs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 유형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1855862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cxnSp>
        <p:nvCxnSpPr>
          <p:cNvPr id="30" name="직선 연결선 29"/>
          <p:cNvCxnSpPr>
            <a:stCxn id="31" idx="1"/>
          </p:cNvCxnSpPr>
          <p:nvPr/>
        </p:nvCxnSpPr>
        <p:spPr>
          <a:xfrm rot="10800000" flipH="1" flipV="1">
            <a:off x="2648743" y="2788683"/>
            <a:ext cx="6946932" cy="46721"/>
          </a:xfrm>
          <a:prstGeom prst="line">
            <a:avLst/>
          </a:prstGeom>
          <a:ln w="38100">
            <a:solidFill>
              <a:srgbClr val="BCCFF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2648743" y="2160908"/>
            <a:ext cx="3394233" cy="1255552"/>
          </a:xfrm>
          <a:prstGeom prst="rect">
            <a:avLst/>
          </a:prstGeom>
          <a:solidFill>
            <a:srgbClr val="BCCF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7313" marR="0" lvl="0" indent="-87313" algn="just" defTabSz="914400" rtl="0" eaLnBrk="1" fontAlgn="base" latinLnBrk="0" hangingPunct="1">
              <a:lnSpc>
                <a:spcPct val="12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복잡 다단한 고객의 요구사항</a:t>
            </a:r>
            <a:endParaRPr kumimoji="1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87313" marR="0" lvl="0" indent="-87313" algn="just" defTabSz="914400" rtl="0" eaLnBrk="1" fontAlgn="base" latinLnBrk="0" hangingPunct="1">
              <a:lnSpc>
                <a:spcPct val="12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엑셀 위주의 단순 결과 분석</a:t>
            </a:r>
            <a:endParaRPr kumimoji="1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87313" marR="0" lvl="0" indent="-87313" algn="just" defTabSz="914400" rtl="0" eaLnBrk="1" fontAlgn="base" latinLnBrk="0" hangingPunct="1">
              <a:lnSpc>
                <a:spcPct val="12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복합적인 물류 </a:t>
            </a:r>
            <a:r>
              <a:rPr kumimoji="1" lang="ko-KR" alt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라우트</a:t>
            </a:r>
            <a:r>
              <a:rPr kumimoji="1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r>
              <a:rPr kumimoji="1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및 네트워크 환경</a:t>
            </a:r>
            <a:endParaRPr kumimoji="1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87313" marR="0" lvl="0" indent="-87313" algn="just" defTabSz="914400" rtl="0" eaLnBrk="1" fontAlgn="base" latinLnBrk="0" hangingPunct="1">
              <a:lnSpc>
                <a:spcPct val="12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Vehicle resource plan</a:t>
            </a:r>
          </a:p>
          <a:p>
            <a:pPr marL="87313" marR="0" lvl="0" indent="-87313" algn="just" defTabSz="914400" rtl="0" eaLnBrk="1" fontAlgn="base" latinLnBrk="0" hangingPunct="1">
              <a:lnSpc>
                <a:spcPct val="12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N hour </a:t>
            </a:r>
            <a:r>
              <a:rPr kumimoji="1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배송서비스 이슈</a:t>
            </a:r>
            <a:endParaRPr kumimoji="1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4" name="오각형 33"/>
          <p:cNvSpPr/>
          <p:nvPr/>
        </p:nvSpPr>
        <p:spPr>
          <a:xfrm>
            <a:off x="704528" y="2160908"/>
            <a:ext cx="1800200" cy="1255552"/>
          </a:xfrm>
          <a:prstGeom prst="homePlate">
            <a:avLst>
              <a:gd name="adj" fmla="val 12545"/>
            </a:avLst>
          </a:prstGeom>
          <a:solidFill>
            <a:srgbClr val="528D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400"/>
              </a:spcBef>
            </a:pPr>
            <a:r>
              <a:rPr lang="ko-KR" altLang="en-US" sz="11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컨설턴트</a:t>
            </a:r>
            <a:endParaRPr lang="en-US" altLang="ko-KR" sz="1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8" name="오각형 37"/>
          <p:cNvSpPr/>
          <p:nvPr/>
        </p:nvSpPr>
        <p:spPr>
          <a:xfrm>
            <a:off x="776536" y="2224741"/>
            <a:ext cx="1656184" cy="1136729"/>
          </a:xfrm>
          <a:prstGeom prst="homePlate">
            <a:avLst>
              <a:gd name="adj" fmla="val 12545"/>
            </a:avLst>
          </a:prstGeom>
          <a:noFill/>
          <a:ln w="12700"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prstDash val="solid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endParaRPr lang="ko-KR" altLang="en-US" sz="1400" dirty="0">
              <a:solidFill>
                <a:schemeClr val="bg1"/>
              </a:solidFill>
              <a:latin typeface="Arial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cxnSp>
        <p:nvCxnSpPr>
          <p:cNvPr id="39" name="직선 연결선 38"/>
          <p:cNvCxnSpPr>
            <a:cxnSpLocks/>
            <a:stCxn id="40" idx="1"/>
          </p:cNvCxnSpPr>
          <p:nvPr/>
        </p:nvCxnSpPr>
        <p:spPr>
          <a:xfrm>
            <a:off x="2639375" y="4057054"/>
            <a:ext cx="6946932" cy="135671"/>
          </a:xfrm>
          <a:prstGeom prst="line">
            <a:avLst/>
          </a:prstGeom>
          <a:ln w="38100">
            <a:solidFill>
              <a:srgbClr val="BCCFF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2639375" y="3518230"/>
            <a:ext cx="3394233" cy="1077647"/>
          </a:xfrm>
          <a:prstGeom prst="rect">
            <a:avLst/>
          </a:prstGeom>
          <a:solidFill>
            <a:srgbClr val="BCCF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단가 경쟁 위주의  최저가 수주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수동적인 영업 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Approach</a:t>
            </a: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단기 컨설팅 영업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ROI 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및 수지분석 미비</a:t>
            </a:r>
            <a:endParaRPr lang="ko-KR" altLang="en-US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" name="오각형 42"/>
          <p:cNvSpPr/>
          <p:nvPr/>
        </p:nvSpPr>
        <p:spPr>
          <a:xfrm>
            <a:off x="723296" y="3518230"/>
            <a:ext cx="1800200" cy="1075451"/>
          </a:xfrm>
          <a:prstGeom prst="homePlate">
            <a:avLst>
              <a:gd name="adj" fmla="val 12545"/>
            </a:avLst>
          </a:prstGeom>
          <a:solidFill>
            <a:srgbClr val="528D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400"/>
              </a:spcBef>
            </a:pPr>
            <a:r>
              <a:rPr lang="ko-KR" altLang="en-US" sz="11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 영업</a:t>
            </a:r>
            <a:endParaRPr lang="ko-KR" altLang="en-US" sz="14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47" name="오각형 46"/>
          <p:cNvSpPr/>
          <p:nvPr/>
        </p:nvSpPr>
        <p:spPr>
          <a:xfrm>
            <a:off x="795304" y="3582064"/>
            <a:ext cx="1656184" cy="930776"/>
          </a:xfrm>
          <a:prstGeom prst="homePlate">
            <a:avLst>
              <a:gd name="adj" fmla="val 12545"/>
            </a:avLst>
          </a:prstGeom>
          <a:noFill/>
          <a:ln w="12700"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prstDash val="solid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endParaRPr lang="ko-KR" altLang="en-US" sz="1400" dirty="0">
              <a:solidFill>
                <a:schemeClr val="bg1"/>
              </a:solidFill>
              <a:latin typeface="Arial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cxnSp>
        <p:nvCxnSpPr>
          <p:cNvPr id="48" name="직선 연결선 47"/>
          <p:cNvCxnSpPr>
            <a:cxnSpLocks/>
            <a:stCxn id="49" idx="1"/>
          </p:cNvCxnSpPr>
          <p:nvPr/>
        </p:nvCxnSpPr>
        <p:spPr>
          <a:xfrm>
            <a:off x="2639375" y="5246914"/>
            <a:ext cx="6946932" cy="135671"/>
          </a:xfrm>
          <a:prstGeom prst="line">
            <a:avLst/>
          </a:prstGeom>
          <a:ln w="38100">
            <a:solidFill>
              <a:srgbClr val="BCCFF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2639375" y="4708090"/>
            <a:ext cx="3394233" cy="1077647"/>
          </a:xfrm>
          <a:prstGeom prst="rect">
            <a:avLst/>
          </a:prstGeom>
          <a:solidFill>
            <a:srgbClr val="BCCF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물동량 변화에 따른 수작업 업무증가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담당자 변화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숙련자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에 따른 서비스 품질 이슈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통합 배차</a:t>
            </a:r>
          </a:p>
        </p:txBody>
      </p:sp>
      <p:sp>
        <p:nvSpPr>
          <p:cNvPr id="52" name="오각형 51"/>
          <p:cNvSpPr/>
          <p:nvPr/>
        </p:nvSpPr>
        <p:spPr>
          <a:xfrm>
            <a:off x="723296" y="4708090"/>
            <a:ext cx="1800200" cy="1075451"/>
          </a:xfrm>
          <a:prstGeom prst="homePlate">
            <a:avLst>
              <a:gd name="adj" fmla="val 12545"/>
            </a:avLst>
          </a:prstGeom>
          <a:solidFill>
            <a:srgbClr val="528DB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400"/>
              </a:spcBef>
            </a:pPr>
            <a:r>
              <a:rPr lang="ko-KR" altLang="en-US" sz="11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배차</a:t>
            </a:r>
            <a:br>
              <a:rPr lang="en-US" altLang="ko-KR" sz="11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</a:br>
            <a:r>
              <a:rPr lang="en-US" altLang="ko-KR" sz="11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 </a:t>
            </a:r>
            <a:r>
              <a:rPr lang="ko-KR" altLang="en-US" sz="11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담당자</a:t>
            </a:r>
          </a:p>
        </p:txBody>
      </p:sp>
      <p:sp>
        <p:nvSpPr>
          <p:cNvPr id="56" name="오각형 55"/>
          <p:cNvSpPr/>
          <p:nvPr/>
        </p:nvSpPr>
        <p:spPr>
          <a:xfrm>
            <a:off x="795304" y="4771923"/>
            <a:ext cx="1656184" cy="937887"/>
          </a:xfrm>
          <a:prstGeom prst="homePlate">
            <a:avLst>
              <a:gd name="adj" fmla="val 12545"/>
            </a:avLst>
          </a:prstGeom>
          <a:noFill/>
          <a:ln w="12700"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prstDash val="solid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800"/>
              </a:spcBef>
            </a:pPr>
            <a:endParaRPr lang="ko-KR" altLang="en-US" sz="1400" dirty="0">
              <a:solidFill>
                <a:schemeClr val="bg1"/>
              </a:solidFill>
              <a:latin typeface="Arial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pic>
        <p:nvPicPr>
          <p:cNvPr id="57" name="Picture 44" descr="C:\Users\SHIN\AppData\Local\Microsoft\Windows\Temporary Internet Files\Content.IE5\6K1H6AOG\MC90043395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6910" y="3789040"/>
            <a:ext cx="576144" cy="536236"/>
          </a:xfrm>
          <a:prstGeom prst="rect">
            <a:avLst/>
          </a:prstGeom>
          <a:noFill/>
        </p:spPr>
      </p:pic>
      <p:pic>
        <p:nvPicPr>
          <p:cNvPr id="58" name="Picture 59" descr="C:\Users\SHIN\AppData\Local\Microsoft\Windows\Temporary Internet Files\Content.IE5\3MDM7PEU\MC900433932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3182" y="5106386"/>
            <a:ext cx="521522" cy="485397"/>
          </a:xfrm>
          <a:prstGeom prst="rect">
            <a:avLst/>
          </a:prstGeom>
          <a:noFill/>
        </p:spPr>
      </p:pic>
      <p:pic>
        <p:nvPicPr>
          <p:cNvPr id="59" name="Picture 67" descr="평가자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8016" y="2446661"/>
            <a:ext cx="639288" cy="663414"/>
          </a:xfrm>
          <a:prstGeom prst="rect">
            <a:avLst/>
          </a:prstGeom>
          <a:noFill/>
        </p:spPr>
      </p:pic>
      <p:sp>
        <p:nvSpPr>
          <p:cNvPr id="60" name="TextBox 59"/>
          <p:cNvSpPr txBox="1"/>
          <p:nvPr/>
        </p:nvSpPr>
        <p:spPr bwMode="auto">
          <a:xfrm>
            <a:off x="2023248" y="2589537"/>
            <a:ext cx="50006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4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 bwMode="auto">
          <a:xfrm>
            <a:off x="2003868" y="3789040"/>
            <a:ext cx="50006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4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 bwMode="auto">
          <a:xfrm>
            <a:off x="1936644" y="5106387"/>
            <a:ext cx="50006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lang="ko-KR" altLang="en-US" sz="24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260428" y="2158712"/>
            <a:ext cx="3394233" cy="1255552"/>
          </a:xfrm>
          <a:prstGeom prst="rect">
            <a:avLst/>
          </a:prstGeom>
          <a:solidFill>
            <a:srgbClr val="BCCF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수리적 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&amp; 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정량적 모델의 컨설팅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고객의 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Goal 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양질의 컨설팅 제공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고객 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Value 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251060" y="3516034"/>
            <a:ext cx="3394233" cy="1077647"/>
          </a:xfrm>
          <a:prstGeom prst="rect">
            <a:avLst/>
          </a:prstGeom>
          <a:solidFill>
            <a:srgbClr val="BCCF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고객 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Value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중심의 영업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선 제안중심의 능동적인 영업전략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사전진단 중심의 영업전략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수지타산 분석에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의한 영업지원</a:t>
            </a:r>
          </a:p>
        </p:txBody>
      </p:sp>
      <p:sp>
        <p:nvSpPr>
          <p:cNvPr id="75" name="직사각형 74"/>
          <p:cNvSpPr/>
          <p:nvPr/>
        </p:nvSpPr>
        <p:spPr>
          <a:xfrm>
            <a:off x="6251060" y="4705894"/>
            <a:ext cx="3394233" cy="1077647"/>
          </a:xfrm>
          <a:prstGeom prst="rect">
            <a:avLst/>
          </a:prstGeom>
          <a:solidFill>
            <a:srgbClr val="BCCF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자동화 툴을 이용한 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Lead Time 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단축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시스템 </a:t>
            </a:r>
            <a:r>
              <a:rPr lang="en-US" altLang="ko-KR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Base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의 동일 물류품질 유지</a:t>
            </a:r>
            <a:endParaRPr lang="en-US" altLang="ko-KR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현실적이고 실현 가능한 </a:t>
            </a:r>
            <a:r>
              <a:rPr lang="ko-KR" altLang="en-US" sz="1100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통합배차</a:t>
            </a:r>
            <a:r>
              <a:rPr lang="ko-KR" altLang="en-US" sz="11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 계획</a:t>
            </a:r>
          </a:p>
          <a:p>
            <a:pPr indent="-87313"/>
            <a:endParaRPr lang="ko-KR" altLang="en-US" sz="110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847750" y="1167135"/>
            <a:ext cx="79868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고객사별로 다양한 물류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최적화 및 거점 최적화에 대한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Needs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들이 존재 합니다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최근에는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B2B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뿐만 아니라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B2C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영역에서도 다양한 요구사항이 발생하고 있습니다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742464" y="1844824"/>
            <a:ext cx="643423" cy="279180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all" spc="0" normalizeH="0" baseline="0" noProof="0" dirty="0">
                <a:ln w="0"/>
                <a:solidFill>
                  <a:srgbClr val="0E48C8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rPr>
              <a:t>ISSUE</a:t>
            </a:r>
            <a:endParaRPr kumimoji="0" lang="ko-KR" altLang="en-US" sz="1200" b="1" i="0" u="none" strike="noStrike" kern="0" cap="all" spc="0" normalizeH="0" baseline="0" noProof="0" dirty="0">
              <a:ln w="0"/>
              <a:solidFill>
                <a:srgbClr val="0E48C8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54836" y="1844824"/>
            <a:ext cx="627393" cy="279180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all" spc="0" normalizeH="0" baseline="0" noProof="0" dirty="0">
                <a:ln w="0"/>
                <a:solidFill>
                  <a:srgbClr val="0E48C8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rPr>
              <a:t>GOAL</a:t>
            </a:r>
            <a:endParaRPr kumimoji="0" lang="ko-KR" altLang="en-US" sz="1200" b="1" i="0" u="none" strike="noStrike" kern="0" cap="all" spc="0" normalizeH="0" baseline="0" noProof="0" dirty="0">
              <a:ln w="0"/>
              <a:solidFill>
                <a:srgbClr val="0E48C8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535F6E-D96F-4ACF-BD1B-1A98D8430DC4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2971560569"/>
      </p:ext>
    </p:extLst>
  </p:cSld>
  <p:clrMapOvr>
    <a:masterClrMapping/>
  </p:clrMapOvr>
  <p:transition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5666" y="620688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Tool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에 대한 고민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1855862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rgbClr val="00B0F0"/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grpSp>
        <p:nvGrpSpPr>
          <p:cNvPr id="87" name="그룹 33"/>
          <p:cNvGrpSpPr/>
          <p:nvPr/>
        </p:nvGrpSpPr>
        <p:grpSpPr>
          <a:xfrm>
            <a:off x="1635227" y="1772499"/>
            <a:ext cx="6413920" cy="1140252"/>
            <a:chOff x="1496617" y="1556792"/>
            <a:chExt cx="6912768" cy="720079"/>
          </a:xfrm>
        </p:grpSpPr>
        <p:sp>
          <p:nvSpPr>
            <p:cNvPr id="88" name="오른쪽 대괄호 87"/>
            <p:cNvSpPr/>
            <p:nvPr/>
          </p:nvSpPr>
          <p:spPr>
            <a:xfrm rot="16200000">
              <a:off x="4592961" y="-1539552"/>
              <a:ext cx="720079" cy="6912768"/>
            </a:xfrm>
            <a:prstGeom prst="rightBracket">
              <a:avLst>
                <a:gd name="adj" fmla="val 828574"/>
              </a:avLst>
            </a:prstGeom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lin ang="0" scaled="1"/>
              <a:tileRect/>
            </a:gradFill>
            <a:ln w="12700" cap="flat" cmpd="sng" algn="ctr">
              <a:noFill/>
              <a:prstDash val="sysDash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9" name="오른쪽 대괄호 88"/>
            <p:cNvSpPr/>
            <p:nvPr/>
          </p:nvSpPr>
          <p:spPr>
            <a:xfrm rot="16200000">
              <a:off x="4604902" y="-1445223"/>
              <a:ext cx="696196" cy="6718300"/>
            </a:xfrm>
            <a:prstGeom prst="rightBracket">
              <a:avLst>
                <a:gd name="adj" fmla="val 828574"/>
              </a:avLst>
            </a:prstGeom>
            <a:gradFill>
              <a:gsLst>
                <a:gs pos="0">
                  <a:sysClr val="window" lastClr="FFFFFF"/>
                </a:gs>
                <a:gs pos="100000">
                  <a:srgbClr val="4F81BD">
                    <a:lumMod val="40000"/>
                    <a:lumOff val="60000"/>
                  </a:srgbClr>
                </a:gs>
              </a:gsLst>
              <a:lin ang="0" scaled="1"/>
            </a:gradFill>
            <a:ln w="12700" cap="flat" cmpd="sng" algn="ctr">
              <a:noFill/>
              <a:prstDash val="sysDash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0" name="오른쪽 대괄호 89"/>
            <p:cNvSpPr/>
            <p:nvPr/>
          </p:nvSpPr>
          <p:spPr>
            <a:xfrm rot="16200000">
              <a:off x="4602486" y="-1306771"/>
              <a:ext cx="701029" cy="6451602"/>
            </a:xfrm>
            <a:prstGeom prst="rightBracket">
              <a:avLst>
                <a:gd name="adj" fmla="val 828574"/>
              </a:avLst>
            </a:prstGeom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75000"/>
                  </a:sysClr>
                </a:gs>
              </a:gsLst>
              <a:lin ang="0" scaled="1"/>
              <a:tileRect/>
            </a:gradFill>
            <a:ln w="12700" cap="flat" cmpd="sng" algn="ctr">
              <a:noFill/>
              <a:prstDash val="sysDash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1" name="오른쪽 대괄호 90"/>
            <p:cNvSpPr/>
            <p:nvPr/>
          </p:nvSpPr>
          <p:spPr>
            <a:xfrm rot="16200000">
              <a:off x="4605661" y="-1227395"/>
              <a:ext cx="694679" cy="6299200"/>
            </a:xfrm>
            <a:prstGeom prst="rightBracket">
              <a:avLst>
                <a:gd name="adj" fmla="val 828574"/>
              </a:avLst>
            </a:prstGeom>
            <a:gradFill>
              <a:gsLst>
                <a:gs pos="0">
                  <a:sysClr val="window" lastClr="FFFFFF"/>
                </a:gs>
                <a:gs pos="100000">
                  <a:srgbClr val="4F81BD">
                    <a:lumMod val="20000"/>
                    <a:lumOff val="80000"/>
                  </a:srgbClr>
                </a:gs>
              </a:gsLst>
              <a:lin ang="0" scaled="1"/>
            </a:gradFill>
            <a:ln w="12700" cap="flat" cmpd="sng" algn="ctr">
              <a:noFill/>
              <a:prstDash val="sysDash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3584861" y="2052863"/>
            <a:ext cx="2658397" cy="279180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rtlCol="0" anchor="ctr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1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맑은 고딕" panose="020B0503020000020004" pitchFamily="50" charset="-127"/>
                <a:cs typeface="Arial" pitchFamily="34" charset="0"/>
              </a:rPr>
              <a:t>Global Transportation</a:t>
            </a:r>
            <a:r>
              <a:rPr kumimoji="0" lang="en-US" altLang="ko-KR" sz="1200" b="1" i="1" u="none" strike="noStrike" kern="0" cap="none" spc="0" normalizeH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맑은 고딕" panose="020B0503020000020004" pitchFamily="50" charset="-127"/>
                <a:cs typeface="Arial" pitchFamily="34" charset="0"/>
              </a:rPr>
              <a:t> </a:t>
            </a:r>
            <a:r>
              <a:rPr kumimoji="0" lang="en-US" altLang="ko-KR" sz="1200" b="1" i="1" kern="0" dirty="0">
                <a:solidFill>
                  <a:srgbClr val="1F497D">
                    <a:lumMod val="75000"/>
                  </a:srgbClr>
                </a:solidFill>
                <a:latin typeface="Arial Narrow" pitchFamily="34" charset="0"/>
                <a:ea typeface="맑은 고딕" panose="020B0503020000020004" pitchFamily="50" charset="-127"/>
                <a:cs typeface="Arial" pitchFamily="34" charset="0"/>
              </a:rPr>
              <a:t>Optimizer </a:t>
            </a:r>
            <a:r>
              <a:rPr kumimoji="0" lang="en-US" altLang="ko-KR" sz="1200" b="1" i="1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Arial Narrow" pitchFamily="34" charset="0"/>
                <a:ea typeface="맑은 고딕" panose="020B0503020000020004" pitchFamily="50" charset="-127"/>
                <a:cs typeface="Arial" pitchFamily="34" charset="0"/>
              </a:rPr>
              <a:t>Solution</a:t>
            </a:r>
            <a:endParaRPr kumimoji="0" lang="ko-KR" altLang="en-US" sz="1200" b="1" i="1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Arial Narrow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3561299" y="2506520"/>
            <a:ext cx="2790739" cy="389232"/>
          </a:xfrm>
          <a:prstGeom prst="rect">
            <a:avLst/>
          </a:prstGeom>
          <a:solidFill>
            <a:srgbClr val="4F81BD">
              <a:lumMod val="75000"/>
            </a:srgb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운영적인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측면</a:t>
            </a:r>
          </a:p>
        </p:txBody>
      </p:sp>
      <p:sp>
        <p:nvSpPr>
          <p:cNvPr id="94" name="모서리가 둥근 직사각형 93"/>
          <p:cNvSpPr/>
          <p:nvPr/>
        </p:nvSpPr>
        <p:spPr>
          <a:xfrm>
            <a:off x="3584861" y="5704064"/>
            <a:ext cx="2767177" cy="389232"/>
          </a:xfrm>
          <a:prstGeom prst="roundRect">
            <a:avLst>
              <a:gd name="adj" fmla="val 9984"/>
            </a:avLst>
          </a:prstGeom>
          <a:gradFill flip="none" rotWithShape="1">
            <a:gsLst>
              <a:gs pos="0">
                <a:srgbClr val="152A3F"/>
              </a:gs>
              <a:gs pos="100000">
                <a:srgbClr val="24496E"/>
              </a:gs>
            </a:gsLst>
            <a:lin ang="540000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19050" prstMaterial="matte">
              <a:bevelT w="25400" h="55880" prst="artDeco"/>
              <a:contourClr>
                <a:schemeClr val="bg1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0" cap="none" spc="50" normalizeH="0" baseline="0" noProof="0" dirty="0" err="1">
                <a:ln w="11430"/>
                <a:gradFill>
                  <a:gsLst>
                    <a:gs pos="25000">
                      <a:srgbClr val="1F497D">
                        <a:lumMod val="75000"/>
                      </a:srgbClr>
                    </a:gs>
                    <a:gs pos="100000">
                      <a:srgbClr val="1F497D">
                        <a:lumMod val="50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Config</a:t>
            </a:r>
            <a:r>
              <a:rPr kumimoji="0" lang="en-US" altLang="ko-KR" sz="1500" b="1" i="0" u="none" strike="noStrike" kern="0" cap="none" spc="50" normalizeH="0" baseline="0" noProof="0" dirty="0">
                <a:ln w="11430"/>
                <a:gradFill>
                  <a:gsLst>
                    <a:gs pos="25000">
                      <a:srgbClr val="1F497D">
                        <a:lumMod val="75000"/>
                      </a:srgbClr>
                    </a:gs>
                    <a:gs pos="100000">
                      <a:srgbClr val="1F497D">
                        <a:lumMod val="50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. </a:t>
            </a:r>
            <a:r>
              <a:rPr kumimoji="0" lang="en-US" altLang="ko-KR" sz="1500" b="1" kern="0" spc="50" dirty="0">
                <a:ln w="11430"/>
                <a:gradFill>
                  <a:gsLst>
                    <a:gs pos="25000">
                      <a:srgbClr val="1F497D">
                        <a:lumMod val="75000"/>
                      </a:srgbClr>
                    </a:gs>
                    <a:gs pos="100000">
                      <a:srgbClr val="1F497D">
                        <a:lumMod val="50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Time</a:t>
            </a:r>
            <a:endParaRPr kumimoji="0" lang="ko-KR" altLang="en-US" sz="15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1F497D">
                      <a:lumMod val="75000"/>
                    </a:srgb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95" name="오각형 94"/>
          <p:cNvSpPr/>
          <p:nvPr/>
        </p:nvSpPr>
        <p:spPr>
          <a:xfrm rot="5400000">
            <a:off x="3588515" y="2868534"/>
            <a:ext cx="2736302" cy="2790739"/>
          </a:xfrm>
          <a:prstGeom prst="homePlate">
            <a:avLst>
              <a:gd name="adj" fmla="val 7971"/>
            </a:avLst>
          </a:prstGeom>
          <a:gradFill flip="none" rotWithShape="1">
            <a:gsLst>
              <a:gs pos="50000">
                <a:sysClr val="window" lastClr="FFFFFF"/>
              </a:gs>
              <a:gs pos="100000">
                <a:srgbClr val="4F81BD">
                  <a:lumMod val="40000"/>
                  <a:lumOff val="60000"/>
                </a:srgbClr>
              </a:gs>
            </a:gsLst>
            <a:lin ang="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568322" y="3002425"/>
            <a:ext cx="2790739" cy="2268443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/>
          <a:p>
            <a:pPr marL="182563" indent="-182563" latinLnBrk="0">
              <a:lnSpc>
                <a:spcPct val="12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Set up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시간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ISSUE</a:t>
            </a: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마스터 정보 분석 후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tool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에 적용하는 시간  평균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달 소요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Tool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을 배우고 익히는 시간 필요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endParaRPr lang="en-US" altLang="ko-KR" sz="70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 latinLnBrk="0">
              <a:lnSpc>
                <a:spcPct val="12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ko-KR" altLang="en-US" sz="12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사용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ISSUE</a:t>
            </a: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고객별 </a:t>
            </a:r>
            <a:r>
              <a:rPr lang="en-US" altLang="ko-KR" sz="1100" dirty="0" err="1">
                <a:latin typeface="맑은 고딕" pitchFamily="50" charset="-127"/>
                <a:ea typeface="맑은 고딕" pitchFamily="50" charset="-127"/>
              </a:rPr>
              <a:t>gis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정보 구축에 대한 비용 및 시간에 대한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issue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존재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Multi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화주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, multi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사용자 구조가 필요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결과 도출을 위한 엔진속도 이슈</a:t>
            </a:r>
          </a:p>
        </p:txBody>
      </p:sp>
      <p:sp>
        <p:nvSpPr>
          <p:cNvPr id="98" name="직사각형 97"/>
          <p:cNvSpPr/>
          <p:nvPr/>
        </p:nvSpPr>
        <p:spPr>
          <a:xfrm>
            <a:off x="6465996" y="2506520"/>
            <a:ext cx="2790739" cy="389232"/>
          </a:xfrm>
          <a:prstGeom prst="rect">
            <a:avLst/>
          </a:prstGeom>
          <a:solidFill>
            <a:srgbClr val="4F81BD">
              <a:lumMod val="75000"/>
            </a:srgb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유지보수 측면</a:t>
            </a:r>
          </a:p>
        </p:txBody>
      </p:sp>
      <p:sp>
        <p:nvSpPr>
          <p:cNvPr id="99" name="모서리가 둥근 직사각형 98"/>
          <p:cNvSpPr/>
          <p:nvPr/>
        </p:nvSpPr>
        <p:spPr>
          <a:xfrm>
            <a:off x="6458969" y="5704064"/>
            <a:ext cx="2797766" cy="389232"/>
          </a:xfrm>
          <a:prstGeom prst="roundRect">
            <a:avLst>
              <a:gd name="adj" fmla="val 9984"/>
            </a:avLst>
          </a:prstGeom>
          <a:gradFill flip="none" rotWithShape="1">
            <a:gsLst>
              <a:gs pos="0">
                <a:srgbClr val="152A3F"/>
              </a:gs>
              <a:gs pos="100000">
                <a:srgbClr val="24496E"/>
              </a:gs>
            </a:gsLst>
            <a:lin ang="540000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19050" prstMaterial="matte">
              <a:bevelT w="25400" h="55880" prst="artDeco"/>
              <a:contourClr>
                <a:schemeClr val="bg1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1" i="0" u="none" strike="noStrike" kern="0" cap="none" spc="50" normalizeH="0" baseline="0" noProof="0" dirty="0">
                <a:ln w="11430"/>
                <a:gradFill>
                  <a:gsLst>
                    <a:gs pos="25000">
                      <a:srgbClr val="1F497D">
                        <a:lumMod val="75000"/>
                      </a:srgbClr>
                    </a:gs>
                    <a:gs pos="100000">
                      <a:srgbClr val="1F497D">
                        <a:lumMod val="50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유지보수</a:t>
            </a:r>
          </a:p>
        </p:txBody>
      </p:sp>
      <p:sp>
        <p:nvSpPr>
          <p:cNvPr id="100" name="오각형 99"/>
          <p:cNvSpPr/>
          <p:nvPr/>
        </p:nvSpPr>
        <p:spPr>
          <a:xfrm rot="5400000">
            <a:off x="6493214" y="2868536"/>
            <a:ext cx="2736299" cy="2790739"/>
          </a:xfrm>
          <a:prstGeom prst="homePlate">
            <a:avLst>
              <a:gd name="adj" fmla="val 7971"/>
            </a:avLst>
          </a:prstGeom>
          <a:gradFill flip="none" rotWithShape="1">
            <a:gsLst>
              <a:gs pos="50000">
                <a:sysClr val="window" lastClr="FFFFFF"/>
              </a:gs>
              <a:gs pos="100000">
                <a:srgbClr val="4F81BD">
                  <a:lumMod val="40000"/>
                  <a:lumOff val="60000"/>
                </a:srgbClr>
              </a:gs>
            </a:gsLst>
            <a:lin ang="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458969" y="2988909"/>
            <a:ext cx="2790739" cy="2335127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/>
          <a:p>
            <a:pPr marL="182563" indent="-182563" latinLnBrk="0">
              <a:lnSpc>
                <a:spcPct val="12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기능개선 활동</a:t>
            </a:r>
            <a:endParaRPr lang="en-US" altLang="ko-KR" sz="11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단절 없이 개선된 솔루션 기능 사용 필요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한국 실정에 맞는 다양한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map view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필요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solution customizing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필요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 latinLnBrk="0">
              <a:lnSpc>
                <a:spcPct val="12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지원활동</a:t>
            </a:r>
            <a:endParaRPr lang="en-US" altLang="ko-KR" sz="1100" dirty="0"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마스터 데이터 분석  및 결과 리포트 분석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Distance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구축 서비스 지원</a:t>
            </a:r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643891" y="5704064"/>
            <a:ext cx="2790742" cy="389232"/>
          </a:xfrm>
          <a:prstGeom prst="roundRect">
            <a:avLst>
              <a:gd name="adj" fmla="val 9984"/>
            </a:avLst>
          </a:prstGeom>
          <a:gradFill flip="none" rotWithShape="1">
            <a:gsLst>
              <a:gs pos="0">
                <a:srgbClr val="152A3F"/>
              </a:gs>
              <a:gs pos="100000">
                <a:srgbClr val="24496E"/>
              </a:gs>
            </a:gsLst>
            <a:lin ang="540000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19050" prstMaterial="matte">
              <a:bevelT w="25400" h="55880" prst="artDeco"/>
              <a:contourClr>
                <a:schemeClr val="bg1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1" kern="0" spc="50" dirty="0">
                <a:ln w="11430"/>
                <a:gradFill>
                  <a:gsLst>
                    <a:gs pos="25000">
                      <a:srgbClr val="1F497D">
                        <a:lumMod val="75000"/>
                      </a:srgbClr>
                    </a:gs>
                    <a:gs pos="100000">
                      <a:srgbClr val="1F497D">
                        <a:lumMod val="50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시장가격</a:t>
            </a:r>
            <a:endParaRPr kumimoji="0" lang="ko-KR" altLang="en-US" sz="1500" b="1" i="0" u="none" strike="noStrike" kern="0" cap="none" spc="50" normalizeH="0" baseline="0" noProof="0" dirty="0">
              <a:ln w="11430"/>
              <a:gradFill>
                <a:gsLst>
                  <a:gs pos="25000">
                    <a:srgbClr val="1F497D">
                      <a:lumMod val="75000"/>
                    </a:srgb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643894" y="2506520"/>
            <a:ext cx="2790739" cy="389232"/>
          </a:xfrm>
          <a:prstGeom prst="rect">
            <a:avLst/>
          </a:prstGeom>
          <a:solidFill>
            <a:srgbClr val="4F81BD">
              <a:lumMod val="75000"/>
            </a:srgbClr>
          </a:soli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kern="0" dirty="0">
                <a:solidFill>
                  <a:sysClr val="window" lastClr="FFFFFF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가격적인 </a:t>
            </a: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측면</a:t>
            </a:r>
          </a:p>
        </p:txBody>
      </p:sp>
      <p:sp>
        <p:nvSpPr>
          <p:cNvPr id="105" name="오각형 104"/>
          <p:cNvSpPr/>
          <p:nvPr/>
        </p:nvSpPr>
        <p:spPr>
          <a:xfrm rot="5400000">
            <a:off x="671110" y="2868533"/>
            <a:ext cx="2736302" cy="2790739"/>
          </a:xfrm>
          <a:prstGeom prst="homePlate">
            <a:avLst>
              <a:gd name="adj" fmla="val 7971"/>
            </a:avLst>
          </a:prstGeom>
          <a:gradFill flip="none" rotWithShape="1">
            <a:gsLst>
              <a:gs pos="50000">
                <a:sysClr val="window" lastClr="FFFFFF"/>
              </a:gs>
              <a:gs pos="100000">
                <a:srgbClr val="4F81BD">
                  <a:lumMod val="40000"/>
                  <a:lumOff val="60000"/>
                </a:srgbClr>
              </a:gs>
            </a:gsLst>
            <a:lin ang="0" scaled="1"/>
            <a:tileRect/>
          </a:gradFill>
          <a:ln w="127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31726" y="3021344"/>
            <a:ext cx="2790739" cy="1663149"/>
          </a:xfrm>
          <a:prstGeom prst="rect">
            <a:avLst/>
          </a:prstGeom>
          <a:noFill/>
        </p:spPr>
        <p:txBody>
          <a:bodyPr wrap="square" lIns="90000" tIns="46800" rIns="90000" bIns="46800" rtlCol="0" anchor="t" anchorCtr="0">
            <a:spAutoFit/>
          </a:bodyPr>
          <a:lstStyle/>
          <a:p>
            <a:pPr marL="182563" indent="-182563" latinLnBrk="0">
              <a:lnSpc>
                <a:spcPct val="12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Arial" pitchFamily="34" charset="0"/>
              </a:rPr>
              <a:t>License issue</a:t>
            </a: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Stand Alone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가격정책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타사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사용량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base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가격정책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100" dirty="0" err="1">
                <a:latin typeface="맑은 고딕" pitchFamily="50" charset="-127"/>
                <a:ea typeface="맑은 고딕" pitchFamily="50" charset="-127"/>
              </a:rPr>
              <a:t>saas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없음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단기 사용에 대한 가격정책 없음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Distance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정보구축에 따른 별도 비용 산정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269875" lvl="1" indent="-87313" latinLnBrk="0">
              <a:lnSpc>
                <a:spcPct val="120000"/>
              </a:lnSpc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별도의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h/w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map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구축 비용소요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857375" y="1135777"/>
            <a:ext cx="79868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최적화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Solution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선정 시 가격적인 측면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운영측면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유지보수 측면에서 다양한 고민들이 있습니다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254FF7-2CF8-4B42-A009-87DE3A07A9DF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2" y="640503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G-TO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강점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344972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890883" y="1135777"/>
            <a:ext cx="79868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G-TO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는 현재 존재하는 국산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외산 이 가지고 있는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TO(Transportation Optimization), NO(Network Optimization)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의 문제점에 대한 해결책을 제공해 드립니다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5" name="그룹 22"/>
          <p:cNvGrpSpPr/>
          <p:nvPr/>
        </p:nvGrpSpPr>
        <p:grpSpPr>
          <a:xfrm>
            <a:off x="2739714" y="1442366"/>
            <a:ext cx="4464672" cy="4598290"/>
            <a:chOff x="2221821" y="857233"/>
            <a:chExt cx="5462354" cy="5625831"/>
          </a:xfrm>
          <a:scene3d>
            <a:camera prst="perspectiveRelaxed"/>
            <a:lightRig rig="brightRoom" dir="t"/>
          </a:scene3d>
        </p:grpSpPr>
        <p:sp>
          <p:nvSpPr>
            <p:cNvPr id="56" name="육각형 55"/>
            <p:cNvSpPr/>
            <p:nvPr/>
          </p:nvSpPr>
          <p:spPr>
            <a:xfrm>
              <a:off x="4051756" y="4929199"/>
              <a:ext cx="1802483" cy="1553865"/>
            </a:xfrm>
            <a:prstGeom prst="hexagon">
              <a:avLst/>
            </a:prstGeom>
            <a:gradFill flip="none" rotWithShape="1">
              <a:gsLst>
                <a:gs pos="0">
                  <a:srgbClr val="B2CCEC"/>
                </a:gs>
                <a:gs pos="100000">
                  <a:srgbClr val="6197D9"/>
                </a:gs>
              </a:gsLst>
              <a:lin ang="5400000" scaled="1"/>
              <a:tileRect/>
            </a:gradFill>
            <a:ln>
              <a:solidFill>
                <a:sysClr val="window" lastClr="FFFFFF">
                  <a:lumMod val="65000"/>
                </a:sys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flat">
              <a:bevelT w="38100" h="25400" prst="coolSlant"/>
              <a:bevelB w="63500" h="127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사용자</a:t>
              </a: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kern="0" dirty="0">
                  <a:solidFill>
                    <a:sysClr val="windowText" lastClr="000000"/>
                  </a:solidFill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편의성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57" name="육각형 56"/>
            <p:cNvSpPr/>
            <p:nvPr/>
          </p:nvSpPr>
          <p:spPr>
            <a:xfrm>
              <a:off x="4051756" y="857233"/>
              <a:ext cx="1802483" cy="1553865"/>
            </a:xfrm>
            <a:prstGeom prst="hexagon">
              <a:avLst/>
            </a:prstGeom>
            <a:gradFill flip="none" rotWithShape="1">
              <a:gsLst>
                <a:gs pos="0">
                  <a:srgbClr val="B2CCEC"/>
                </a:gs>
                <a:gs pos="100000">
                  <a:srgbClr val="6197D9"/>
                </a:gs>
              </a:gsLst>
              <a:lin ang="5400000" scaled="1"/>
              <a:tileRect/>
            </a:gradFill>
            <a:ln>
              <a:solidFill>
                <a:sysClr val="window" lastClr="FFFFFF">
                  <a:lumMod val="65000"/>
                </a:sys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flat">
              <a:bevelT w="38100" h="25400" prst="coolSlant"/>
              <a:bevelB w="63500" h="127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비용</a:t>
              </a:r>
            </a:p>
          </p:txBody>
        </p:sp>
        <p:sp>
          <p:nvSpPr>
            <p:cNvPr id="58" name="육각형 57"/>
            <p:cNvSpPr/>
            <p:nvPr/>
          </p:nvSpPr>
          <p:spPr>
            <a:xfrm>
              <a:off x="5881692" y="3929067"/>
              <a:ext cx="1802483" cy="1553865"/>
            </a:xfrm>
            <a:prstGeom prst="hexagon">
              <a:avLst/>
            </a:prstGeom>
            <a:gradFill flip="none" rotWithShape="1">
              <a:gsLst>
                <a:gs pos="0">
                  <a:srgbClr val="B2CCEC"/>
                </a:gs>
                <a:gs pos="100000">
                  <a:srgbClr val="6197D9"/>
                </a:gs>
              </a:gsLst>
              <a:lin ang="5400000" scaled="1"/>
              <a:tileRect/>
            </a:gradFill>
            <a:ln>
              <a:solidFill>
                <a:sysClr val="window" lastClr="FFFFFF">
                  <a:lumMod val="65000"/>
                </a:sys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flat">
              <a:bevelT w="38100" h="25400" prst="coolSlant"/>
              <a:bevelB w="63500" h="127000"/>
            </a:sp3d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다양한</a:t>
              </a:r>
              <a:b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</a:b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기능</a:t>
              </a:r>
            </a:p>
          </p:txBody>
        </p:sp>
        <p:sp>
          <p:nvSpPr>
            <p:cNvPr id="59" name="육각형 58"/>
            <p:cNvSpPr/>
            <p:nvPr/>
          </p:nvSpPr>
          <p:spPr>
            <a:xfrm>
              <a:off x="5881692" y="1911032"/>
              <a:ext cx="1802483" cy="1553865"/>
            </a:xfrm>
            <a:prstGeom prst="hexagon">
              <a:avLst/>
            </a:prstGeom>
            <a:gradFill flip="none" rotWithShape="1">
              <a:gsLst>
                <a:gs pos="0">
                  <a:srgbClr val="B2CCEC"/>
                </a:gs>
                <a:gs pos="100000">
                  <a:srgbClr val="6197D9"/>
                </a:gs>
              </a:gsLst>
              <a:lin ang="5400000" scaled="1"/>
              <a:tileRect/>
            </a:gradFill>
            <a:ln>
              <a:solidFill>
                <a:sysClr val="window" lastClr="FFFFFF">
                  <a:lumMod val="65000"/>
                </a:sys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flat">
              <a:bevelT w="38100" h="25400" prst="coolSlant"/>
              <a:bevelB w="63500" h="127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아키</a:t>
              </a:r>
              <a:b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</a:br>
              <a:r>
                <a:rPr kumimoji="0" lang="ko-KR" alt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텍쳐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60" name="육각형 59"/>
            <p:cNvSpPr/>
            <p:nvPr/>
          </p:nvSpPr>
          <p:spPr>
            <a:xfrm>
              <a:off x="2221821" y="3929067"/>
              <a:ext cx="1802483" cy="1553865"/>
            </a:xfrm>
            <a:prstGeom prst="hexagon">
              <a:avLst/>
            </a:prstGeom>
            <a:gradFill flip="none" rotWithShape="1">
              <a:gsLst>
                <a:gs pos="0">
                  <a:srgbClr val="B2CCEC"/>
                </a:gs>
                <a:gs pos="100000">
                  <a:srgbClr val="6197D9"/>
                </a:gs>
              </a:gsLst>
              <a:lin ang="5400000" scaled="1"/>
              <a:tileRect/>
            </a:gradFill>
            <a:ln>
              <a:solidFill>
                <a:sysClr val="window" lastClr="FFFFFF">
                  <a:lumMod val="65000"/>
                </a:sys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flat">
              <a:bevelT w="38100" h="25400" prst="coolSlant"/>
              <a:bevelB w="63500" h="127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품질</a:t>
              </a:r>
              <a:b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</a:b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개선 지원</a:t>
              </a:r>
            </a:p>
          </p:txBody>
        </p:sp>
        <p:sp>
          <p:nvSpPr>
            <p:cNvPr id="61" name="육각형 60"/>
            <p:cNvSpPr/>
            <p:nvPr/>
          </p:nvSpPr>
          <p:spPr>
            <a:xfrm>
              <a:off x="2238354" y="1839593"/>
              <a:ext cx="1802483" cy="1553863"/>
            </a:xfrm>
            <a:prstGeom prst="hexagon">
              <a:avLst/>
            </a:prstGeom>
            <a:gradFill flip="none" rotWithShape="1">
              <a:gsLst>
                <a:gs pos="0">
                  <a:srgbClr val="B2CCEC"/>
                </a:gs>
                <a:gs pos="100000">
                  <a:srgbClr val="6197D9"/>
                </a:gs>
              </a:gsLst>
              <a:lin ang="5400000" scaled="1"/>
              <a:tileRect/>
            </a:gradFill>
            <a:ln>
              <a:solidFill>
                <a:sysClr val="window" lastClr="FFFFFF">
                  <a:lumMod val="65000"/>
                </a:sys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flat">
              <a:bevelT w="38100" h="25400" prst="coolSlant"/>
              <a:bevelB w="63500" h="127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서비스구조</a:t>
              </a:r>
            </a:p>
          </p:txBody>
        </p:sp>
        <p:cxnSp>
          <p:nvCxnSpPr>
            <p:cNvPr id="62" name="직선 연결선 61"/>
            <p:cNvCxnSpPr/>
            <p:nvPr/>
          </p:nvCxnSpPr>
          <p:spPr>
            <a:xfrm rot="5400000">
              <a:off x="3710481" y="3670149"/>
              <a:ext cx="2518100" cy="1588"/>
            </a:xfrm>
            <a:prstGeom prst="line">
              <a:avLst/>
            </a:prstGeom>
            <a:noFill/>
            <a:ln w="57150" cap="flat" cmpd="sng" algn="ctr">
              <a:solidFill>
                <a:srgbClr val="17375E"/>
              </a:solidFill>
              <a:prstDash val="solid"/>
              <a:headEnd type="none" w="med" len="med"/>
              <a:tailEnd type="none" w="med" len="med"/>
            </a:ln>
            <a:effectLst/>
            <a:sp3d prstMaterial="flat">
              <a:bevelT/>
            </a:sp3d>
          </p:spPr>
        </p:cxnSp>
        <p:cxnSp>
          <p:nvCxnSpPr>
            <p:cNvPr id="63" name="직선 연결선 62"/>
            <p:cNvCxnSpPr/>
            <p:nvPr/>
          </p:nvCxnSpPr>
          <p:spPr>
            <a:xfrm rot="16200000" flipH="1">
              <a:off x="4302084" y="2530863"/>
              <a:ext cx="1311794" cy="2260796"/>
            </a:xfrm>
            <a:prstGeom prst="line">
              <a:avLst/>
            </a:prstGeom>
            <a:noFill/>
            <a:ln w="57150" cap="flat" cmpd="sng" algn="ctr">
              <a:solidFill>
                <a:srgbClr val="17375E"/>
              </a:solidFill>
              <a:prstDash val="solid"/>
              <a:headEnd type="none" w="med" len="med"/>
              <a:tailEnd type="none" w="med" len="med"/>
            </a:ln>
            <a:effectLst/>
            <a:sp3d prstMaterial="flat">
              <a:bevelT/>
            </a:sp3d>
          </p:spPr>
        </p:cxnSp>
        <p:cxnSp>
          <p:nvCxnSpPr>
            <p:cNvPr id="64" name="직선 연결선 63"/>
            <p:cNvCxnSpPr/>
            <p:nvPr/>
          </p:nvCxnSpPr>
          <p:spPr>
            <a:xfrm rot="5400000" flipH="1" flipV="1">
              <a:off x="4324577" y="2555008"/>
              <a:ext cx="1234306" cy="2283945"/>
            </a:xfrm>
            <a:prstGeom prst="line">
              <a:avLst/>
            </a:prstGeom>
            <a:noFill/>
            <a:ln w="57150" cap="flat" cmpd="sng" algn="ctr">
              <a:solidFill>
                <a:srgbClr val="17375E"/>
              </a:solidFill>
              <a:prstDash val="solid"/>
              <a:headEnd type="none" w="med" len="med"/>
              <a:tailEnd type="none" w="med" len="med"/>
            </a:ln>
            <a:effectLst/>
            <a:sp3d prstMaterial="flat">
              <a:bevelT/>
            </a:sp3d>
          </p:spPr>
        </p:cxnSp>
        <p:sp>
          <p:nvSpPr>
            <p:cNvPr id="65" name="육각형 64"/>
            <p:cNvSpPr/>
            <p:nvPr/>
          </p:nvSpPr>
          <p:spPr>
            <a:xfrm>
              <a:off x="3738554" y="2621016"/>
              <a:ext cx="2428890" cy="2093870"/>
            </a:xfrm>
            <a:prstGeom prst="hexagon">
              <a:avLst/>
            </a:prstGeom>
            <a:gradFill rotWithShape="1">
              <a:gsLst>
                <a:gs pos="0">
                  <a:srgbClr val="336699"/>
                </a:gs>
                <a:gs pos="100000">
                  <a:srgbClr val="2F72C3"/>
                </a:gs>
              </a:gsLst>
              <a:lin ang="16200000" scaled="0"/>
            </a:gradFill>
            <a:ln>
              <a:solidFill>
                <a:sysClr val="window" lastClr="FFFFFF">
                  <a:lumMod val="65000"/>
                </a:sys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prstMaterial="flat">
              <a:bevelT w="38100" h="25400" prst="coolSlant"/>
              <a:bevelB w="63500" h="127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실시간</a:t>
              </a: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Rule</a:t>
              </a: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 </a:t>
              </a: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기반</a:t>
              </a: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  <a:cs typeface="Arial" pitchFamily="34" charset="0"/>
                </a:rPr>
                <a:t>운영</a:t>
              </a: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153697" y="1843362"/>
            <a:ext cx="2345951" cy="653641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상대적 저렴한 라이선스 비용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Enterprise license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 err="1">
                <a:latin typeface="맑은 고딕" pitchFamily="50" charset="-127"/>
                <a:ea typeface="맑은 고딕" pitchFamily="50" charset="-127"/>
              </a:rPr>
              <a:t>sAAs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license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제공</a:t>
            </a:r>
          </a:p>
        </p:txBody>
      </p:sp>
      <p:sp>
        <p:nvSpPr>
          <p:cNvPr id="67" name="자유형 66"/>
          <p:cNvSpPr/>
          <p:nvPr/>
        </p:nvSpPr>
        <p:spPr>
          <a:xfrm>
            <a:off x="4976061" y="2014569"/>
            <a:ext cx="1164656" cy="425615"/>
          </a:xfrm>
          <a:custGeom>
            <a:avLst/>
            <a:gdLst>
              <a:gd name="connsiteX0" fmla="*/ 0 w 1164656"/>
              <a:gd name="connsiteY0" fmla="*/ 539014 h 539014"/>
              <a:gd name="connsiteX1" fmla="*/ 192505 w 1164656"/>
              <a:gd name="connsiteY1" fmla="*/ 0 h 539014"/>
              <a:gd name="connsiteX2" fmla="*/ 1164656 w 1164656"/>
              <a:gd name="connsiteY2" fmla="*/ 0 h 53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4656" h="539014">
                <a:moveTo>
                  <a:pt x="0" y="539014"/>
                </a:moveTo>
                <a:lnTo>
                  <a:pt x="192505" y="0"/>
                </a:lnTo>
                <a:lnTo>
                  <a:pt x="1164656" y="0"/>
                </a:lnTo>
              </a:path>
            </a:pathLst>
          </a:custGeom>
          <a:noFill/>
          <a:ln w="9525" cap="flat" cmpd="sng" algn="ctr">
            <a:solidFill>
              <a:srgbClr val="112947"/>
            </a:solidFill>
            <a:prstDash val="solid"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472380" y="2824376"/>
            <a:ext cx="2214578" cy="1576971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Client &amp; server</a:t>
            </a:r>
          </a:p>
          <a:p>
            <a:pPr marL="87313" indent="-87313" algn="l" latinLnBrk="0">
              <a:spcBef>
                <a:spcPts val="200"/>
              </a:spcBef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100" dirty="0" err="1">
                <a:latin typeface="맑은 고딕" pitchFamily="50" charset="-127"/>
                <a:ea typeface="맑은 고딕" pitchFamily="50" charset="-127"/>
              </a:rPr>
              <a:t>아키텍쳐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Multi user &amp; Multi customer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기능 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Multi thread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구조로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Optimizer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속도의 보장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다양한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db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와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was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지원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Web-base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서비스 가능</a:t>
            </a:r>
          </a:p>
        </p:txBody>
      </p:sp>
      <p:sp>
        <p:nvSpPr>
          <p:cNvPr id="69" name="자유형 68"/>
          <p:cNvSpPr/>
          <p:nvPr/>
        </p:nvSpPr>
        <p:spPr>
          <a:xfrm>
            <a:off x="7082790" y="3242772"/>
            <a:ext cx="402139" cy="160203"/>
          </a:xfrm>
          <a:custGeom>
            <a:avLst/>
            <a:gdLst>
              <a:gd name="connsiteX0" fmla="*/ 0 w 167148"/>
              <a:gd name="connsiteY0" fmla="*/ 0 h 0"/>
              <a:gd name="connsiteX1" fmla="*/ 167148 w 16714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148">
                <a:moveTo>
                  <a:pt x="0" y="0"/>
                </a:moveTo>
                <a:lnTo>
                  <a:pt x="167148" y="0"/>
                </a:lnTo>
              </a:path>
            </a:pathLst>
          </a:custGeom>
          <a:noFill/>
          <a:ln w="9525" cap="flat" cmpd="sng" algn="ctr">
            <a:solidFill>
              <a:srgbClr val="112947"/>
            </a:solidFill>
            <a:prstDash val="solid"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342187" y="4697710"/>
            <a:ext cx="2214578" cy="1212769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 err="1">
                <a:latin typeface="맑은 고딕" pitchFamily="50" charset="-127"/>
                <a:ea typeface="맑은 고딕" pitchFamily="50" charset="-127"/>
              </a:rPr>
              <a:t>RoutE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Planning</a:t>
            </a:r>
          </a:p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Load build</a:t>
            </a:r>
          </a:p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History base build</a:t>
            </a:r>
          </a:p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Network design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등 다양한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optimizer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기능 탑재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algn="l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customer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기능 추가</a:t>
            </a:r>
          </a:p>
        </p:txBody>
      </p:sp>
      <p:sp>
        <p:nvSpPr>
          <p:cNvPr id="71" name="자유형 70"/>
          <p:cNvSpPr/>
          <p:nvPr/>
        </p:nvSpPr>
        <p:spPr>
          <a:xfrm flipV="1">
            <a:off x="6593476" y="4822210"/>
            <a:ext cx="894778" cy="428628"/>
          </a:xfrm>
          <a:custGeom>
            <a:avLst/>
            <a:gdLst>
              <a:gd name="connsiteX0" fmla="*/ 0 w 1164656"/>
              <a:gd name="connsiteY0" fmla="*/ 539014 h 539014"/>
              <a:gd name="connsiteX1" fmla="*/ 192505 w 1164656"/>
              <a:gd name="connsiteY1" fmla="*/ 0 h 539014"/>
              <a:gd name="connsiteX2" fmla="*/ 1164656 w 1164656"/>
              <a:gd name="connsiteY2" fmla="*/ 0 h 53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4656" h="539014">
                <a:moveTo>
                  <a:pt x="0" y="539014"/>
                </a:moveTo>
                <a:lnTo>
                  <a:pt x="192505" y="0"/>
                </a:lnTo>
                <a:lnTo>
                  <a:pt x="1164656" y="0"/>
                </a:lnTo>
              </a:path>
            </a:pathLst>
          </a:custGeom>
          <a:noFill/>
          <a:ln w="9525" cap="flat" cmpd="sng" algn="ctr">
            <a:solidFill>
              <a:srgbClr val="112947"/>
            </a:solidFill>
            <a:prstDash val="solid"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90123" y="1853892"/>
            <a:ext cx="2164909" cy="848567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Most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서비스 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데이터 분석 및 </a:t>
            </a:r>
            <a:r>
              <a:rPr lang="ko-KR" altLang="en-US" sz="1100" dirty="0" err="1">
                <a:latin typeface="맑은 고딕" pitchFamily="50" charset="-127"/>
                <a:ea typeface="맑은 고딕" pitchFamily="50" charset="-127"/>
              </a:rPr>
              <a:t>셋업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 서비스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결과 리포트 지원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Distance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정보구축 서비스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78768" y="3540399"/>
            <a:ext cx="2214577" cy="797271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품질결과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feed back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에 따른 단기기능개선 프로세스 지원 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T-Map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등 다양한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map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데이터 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6" name="자유형 75"/>
          <p:cNvSpPr/>
          <p:nvPr/>
        </p:nvSpPr>
        <p:spPr>
          <a:xfrm flipH="1">
            <a:off x="2347894" y="4312618"/>
            <a:ext cx="285751" cy="250324"/>
          </a:xfrm>
          <a:custGeom>
            <a:avLst/>
            <a:gdLst>
              <a:gd name="connsiteX0" fmla="*/ 0 w 167148"/>
              <a:gd name="connsiteY0" fmla="*/ 0 h 0"/>
              <a:gd name="connsiteX1" fmla="*/ 167148 w 16714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7148">
                <a:moveTo>
                  <a:pt x="0" y="0"/>
                </a:moveTo>
                <a:lnTo>
                  <a:pt x="167148" y="0"/>
                </a:lnTo>
              </a:path>
            </a:pathLst>
          </a:custGeom>
          <a:noFill/>
          <a:ln w="9525" cap="flat" cmpd="sng" algn="ctr">
            <a:solidFill>
              <a:srgbClr val="112947"/>
            </a:solidFill>
            <a:prstDash val="solid"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290840" y="5406616"/>
            <a:ext cx="2916802" cy="653641"/>
          </a:xfrm>
          <a:prstGeom prst="rect">
            <a:avLst/>
          </a:prstGeom>
          <a:noFill/>
        </p:spPr>
        <p:txBody>
          <a:bodyPr wrap="none" lIns="90000" tIns="46800" rIns="90000" bIns="46800" rtlCol="0">
            <a:spAutoFit/>
          </a:bodyPr>
          <a:lstStyle/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간편하고 직관적인 </a:t>
            </a:r>
            <a:r>
              <a:rPr lang="ko-KR" altLang="en-US" sz="1100" dirty="0" err="1">
                <a:latin typeface="맑은 고딕" pitchFamily="50" charset="-127"/>
                <a:ea typeface="맑은 고딕" pitchFamily="50" charset="-127"/>
              </a:rPr>
              <a:t>셋업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 편의성 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엑셀 업로드 기능으로 편리한 데이터 </a:t>
            </a:r>
            <a:r>
              <a:rPr lang="ko-KR" altLang="en-US" sz="1100" dirty="0" err="1">
                <a:latin typeface="맑은 고딕" pitchFamily="50" charset="-127"/>
                <a:ea typeface="맑은 고딕" pitchFamily="50" charset="-127"/>
              </a:rPr>
              <a:t>셋업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시나리오 저장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복사기능 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" name="자유형 77"/>
          <p:cNvSpPr/>
          <p:nvPr/>
        </p:nvSpPr>
        <p:spPr>
          <a:xfrm flipH="1" flipV="1">
            <a:off x="4225290" y="5464397"/>
            <a:ext cx="730292" cy="364921"/>
          </a:xfrm>
          <a:custGeom>
            <a:avLst/>
            <a:gdLst>
              <a:gd name="connsiteX0" fmla="*/ 0 w 1164656"/>
              <a:gd name="connsiteY0" fmla="*/ 539014 h 539014"/>
              <a:gd name="connsiteX1" fmla="*/ 192505 w 1164656"/>
              <a:gd name="connsiteY1" fmla="*/ 0 h 539014"/>
              <a:gd name="connsiteX2" fmla="*/ 1164656 w 1164656"/>
              <a:gd name="connsiteY2" fmla="*/ 0 h 53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4656" h="539014">
                <a:moveTo>
                  <a:pt x="0" y="539014"/>
                </a:moveTo>
                <a:lnTo>
                  <a:pt x="192505" y="0"/>
                </a:lnTo>
                <a:lnTo>
                  <a:pt x="1164656" y="0"/>
                </a:lnTo>
              </a:path>
            </a:pathLst>
          </a:custGeom>
          <a:noFill/>
          <a:ln w="9525" cap="flat" cmpd="sng" algn="ctr">
            <a:solidFill>
              <a:srgbClr val="112947"/>
            </a:solidFill>
            <a:prstDash val="solid"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9" name="자유형 78"/>
          <p:cNvSpPr/>
          <p:nvPr/>
        </p:nvSpPr>
        <p:spPr>
          <a:xfrm flipH="1">
            <a:off x="2399488" y="2379862"/>
            <a:ext cx="1165443" cy="465896"/>
          </a:xfrm>
          <a:custGeom>
            <a:avLst/>
            <a:gdLst>
              <a:gd name="connsiteX0" fmla="*/ 0 w 1164656"/>
              <a:gd name="connsiteY0" fmla="*/ 539014 h 539014"/>
              <a:gd name="connsiteX1" fmla="*/ 192505 w 1164656"/>
              <a:gd name="connsiteY1" fmla="*/ 0 h 539014"/>
              <a:gd name="connsiteX2" fmla="*/ 1164656 w 1164656"/>
              <a:gd name="connsiteY2" fmla="*/ 0 h 53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4656" h="539014">
                <a:moveTo>
                  <a:pt x="0" y="539014"/>
                </a:moveTo>
                <a:lnTo>
                  <a:pt x="192505" y="0"/>
                </a:lnTo>
                <a:lnTo>
                  <a:pt x="1164656" y="0"/>
                </a:lnTo>
              </a:path>
            </a:pathLst>
          </a:custGeom>
          <a:noFill/>
          <a:ln w="9525" cap="flat" cmpd="sng" algn="ctr">
            <a:solidFill>
              <a:srgbClr val="112947"/>
            </a:solidFill>
            <a:prstDash val="solid"/>
            <a:headEnd type="oval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BF75B9-854F-4C75-BD17-9D5EC456600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2505166236"/>
      </p:ext>
    </p:extLst>
  </p:cSld>
  <p:clrMapOvr>
    <a:masterClrMapping/>
  </p:clrMapOvr>
  <p:transition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36044" y="640503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고객 지원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344972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910133" y="1167135"/>
            <a:ext cx="79868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고객과 문제를 공유하고 문제에 적합한 솔루션을 찾는 것에 그치지 않고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시장에 공감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만족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+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비용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을 얻는 시장에 적합한 제품을 고객에게 지속적으로 제공하겠습니다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grpSp>
        <p:nvGrpSpPr>
          <p:cNvPr id="131" name="그룹 130"/>
          <p:cNvGrpSpPr/>
          <p:nvPr/>
        </p:nvGrpSpPr>
        <p:grpSpPr>
          <a:xfrm>
            <a:off x="1094554" y="1643050"/>
            <a:ext cx="7572428" cy="4424770"/>
            <a:chOff x="1165992" y="1928802"/>
            <a:chExt cx="7572428" cy="4424770"/>
          </a:xfrm>
        </p:grpSpPr>
        <p:grpSp>
          <p:nvGrpSpPr>
            <p:cNvPr id="8" name="그룹 365"/>
            <p:cNvGrpSpPr/>
            <p:nvPr/>
          </p:nvGrpSpPr>
          <p:grpSpPr>
            <a:xfrm>
              <a:off x="6666718" y="3857628"/>
              <a:ext cx="671126" cy="989073"/>
              <a:chOff x="2330418" y="3592066"/>
              <a:chExt cx="671126" cy="989073"/>
            </a:xfrm>
          </p:grpSpPr>
          <p:grpSp>
            <p:nvGrpSpPr>
              <p:cNvPr id="9" name="그룹 329"/>
              <p:cNvGrpSpPr/>
              <p:nvPr/>
            </p:nvGrpSpPr>
            <p:grpSpPr>
              <a:xfrm>
                <a:off x="2330418" y="3752109"/>
                <a:ext cx="671126" cy="829030"/>
                <a:chOff x="2498733" y="3373603"/>
                <a:chExt cx="850143" cy="1050164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6" name="직사각형 45"/>
                <p:cNvSpPr/>
                <p:nvPr/>
              </p:nvSpPr>
              <p:spPr>
                <a:xfrm>
                  <a:off x="2498733" y="3501011"/>
                  <a:ext cx="850143" cy="922756"/>
                </a:xfrm>
                <a:prstGeom prst="rect">
                  <a:avLst/>
                </a:prstGeom>
                <a:gradFill>
                  <a:gsLst>
                    <a:gs pos="0">
                      <a:srgbClr val="1F497D">
                        <a:lumMod val="60000"/>
                        <a:lumOff val="40000"/>
                      </a:srgbClr>
                    </a:gs>
                    <a:gs pos="50000">
                      <a:srgbClr val="B2CCEC"/>
                    </a:gs>
                    <a:gs pos="100000">
                      <a:sysClr val="window" lastClr="FFFFFF"/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7" name="타원 46"/>
                <p:cNvSpPr/>
                <p:nvPr/>
              </p:nvSpPr>
              <p:spPr>
                <a:xfrm>
                  <a:off x="2498918" y="3374844"/>
                  <a:ext cx="849770" cy="268373"/>
                </a:xfrm>
                <a:prstGeom prst="ellipse">
                  <a:avLst/>
                </a:prstGeom>
                <a:solidFill>
                  <a:srgbClr val="5B92C9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48" name="타원 47"/>
                <p:cNvSpPr/>
                <p:nvPr/>
              </p:nvSpPr>
              <p:spPr>
                <a:xfrm>
                  <a:off x="2556723" y="3373603"/>
                  <a:ext cx="734160" cy="231862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sp>
            <p:nvSpPr>
              <p:cNvPr id="45" name="TextBox 44"/>
              <p:cNvSpPr txBox="1"/>
              <p:nvPr/>
            </p:nvSpPr>
            <p:spPr>
              <a:xfrm>
                <a:off x="2389153" y="3592066"/>
                <a:ext cx="553654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bg1"/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400" b="1" i="0" u="none" strike="noStrike" kern="0" cap="none" spc="50" normalizeH="0" baseline="0" noProof="0" dirty="0">
                    <a:ln w="11430"/>
                    <a:gradFill>
                      <a:gsLst>
                        <a:gs pos="25000">
                          <a:srgbClr val="1F497D">
                            <a:lumMod val="75000"/>
                          </a:srgbClr>
                        </a:gs>
                        <a:gs pos="100000">
                          <a:sysClr val="windowText" lastClr="000000"/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uLnTx/>
                    <a:uFillTx/>
                    <a:latin typeface="Arial" pitchFamily="34" charset="0"/>
                    <a:ea typeface="맑은 고딕" panose="020B0503020000020004" pitchFamily="50" charset="-127"/>
                    <a:cs typeface="Arial" pitchFamily="34" charset="0"/>
                  </a:rPr>
                  <a:t>공감</a:t>
                </a:r>
              </a:p>
            </p:txBody>
          </p:sp>
        </p:grpSp>
        <p:grpSp>
          <p:nvGrpSpPr>
            <p:cNvPr id="4" name="그룹 365"/>
            <p:cNvGrpSpPr/>
            <p:nvPr/>
          </p:nvGrpSpPr>
          <p:grpSpPr>
            <a:xfrm>
              <a:off x="5380834" y="4286256"/>
              <a:ext cx="671126" cy="989069"/>
              <a:chOff x="2330418" y="3592066"/>
              <a:chExt cx="671126" cy="989069"/>
            </a:xfrm>
          </p:grpSpPr>
          <p:grpSp>
            <p:nvGrpSpPr>
              <p:cNvPr id="5" name="그룹 329"/>
              <p:cNvGrpSpPr/>
              <p:nvPr/>
            </p:nvGrpSpPr>
            <p:grpSpPr>
              <a:xfrm>
                <a:off x="2330418" y="3752106"/>
                <a:ext cx="671126" cy="829029"/>
                <a:chOff x="2498733" y="3373603"/>
                <a:chExt cx="850143" cy="1050164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4" name="직사각형 113"/>
                <p:cNvSpPr/>
                <p:nvPr/>
              </p:nvSpPr>
              <p:spPr>
                <a:xfrm>
                  <a:off x="2498733" y="3501011"/>
                  <a:ext cx="850143" cy="922756"/>
                </a:xfrm>
                <a:prstGeom prst="rect">
                  <a:avLst/>
                </a:prstGeom>
                <a:gradFill>
                  <a:gsLst>
                    <a:gs pos="0">
                      <a:srgbClr val="1F497D">
                        <a:lumMod val="60000"/>
                        <a:lumOff val="40000"/>
                      </a:srgbClr>
                    </a:gs>
                    <a:gs pos="50000">
                      <a:srgbClr val="B2CCEC"/>
                    </a:gs>
                    <a:gs pos="100000">
                      <a:sysClr val="window" lastClr="FFFFFF"/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5" name="타원 114"/>
                <p:cNvSpPr/>
                <p:nvPr/>
              </p:nvSpPr>
              <p:spPr>
                <a:xfrm>
                  <a:off x="2498918" y="3374844"/>
                  <a:ext cx="849770" cy="268373"/>
                </a:xfrm>
                <a:prstGeom prst="ellipse">
                  <a:avLst/>
                </a:prstGeom>
                <a:solidFill>
                  <a:srgbClr val="5B92C9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6" name="타원 115"/>
                <p:cNvSpPr/>
                <p:nvPr/>
              </p:nvSpPr>
              <p:spPr>
                <a:xfrm>
                  <a:off x="2556723" y="3373603"/>
                  <a:ext cx="734160" cy="231862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sp>
            <p:nvSpPr>
              <p:cNvPr id="113" name="TextBox 112"/>
              <p:cNvSpPr txBox="1"/>
              <p:nvPr/>
            </p:nvSpPr>
            <p:spPr>
              <a:xfrm>
                <a:off x="2389153" y="3592066"/>
                <a:ext cx="553654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bg1"/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1" kern="0" spc="50" dirty="0">
                    <a:ln w="11430"/>
                    <a:gradFill>
                      <a:gsLst>
                        <a:gs pos="25000">
                          <a:srgbClr val="1F497D">
                            <a:lumMod val="75000"/>
                          </a:srgbClr>
                        </a:gs>
                        <a:gs pos="100000">
                          <a:sysClr val="windowText" lastClr="000000"/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Arial" pitchFamily="34" charset="0"/>
                    <a:ea typeface="맑은 고딕" panose="020B0503020000020004" pitchFamily="50" charset="-127"/>
                    <a:cs typeface="Arial" pitchFamily="34" charset="0"/>
                  </a:rPr>
                  <a:t>제품</a:t>
                </a:r>
                <a:endParaRPr kumimoji="0" lang="ko-KR" altLang="en-US" sz="1400" b="1" i="0" u="none" strike="noStrike" kern="0" cap="none" spc="50" normalizeH="0" baseline="0" noProof="0" dirty="0">
                  <a:ln w="11430"/>
                  <a:gradFill>
                    <a:gsLst>
                      <a:gs pos="25000">
                        <a:srgbClr val="1F497D">
                          <a:lumMod val="75000"/>
                        </a:srgbClr>
                      </a:gs>
                      <a:gs pos="100000">
                        <a:sysClr val="windowText" lastClr="000000"/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endParaRPr>
              </a:p>
            </p:txBody>
          </p:sp>
        </p:grpSp>
        <p:sp>
          <p:nvSpPr>
            <p:cNvPr id="40" name="원형 화살표 39"/>
            <p:cNvSpPr/>
            <p:nvPr/>
          </p:nvSpPr>
          <p:spPr>
            <a:xfrm flipH="1">
              <a:off x="1165992" y="1928802"/>
              <a:ext cx="7572428" cy="4424770"/>
            </a:xfrm>
            <a:prstGeom prst="circularArrow">
              <a:avLst>
                <a:gd name="adj1" fmla="val 11590"/>
                <a:gd name="adj2" fmla="val 752843"/>
                <a:gd name="adj3" fmla="val 10525299"/>
                <a:gd name="adj4" fmla="val 11851217"/>
                <a:gd name="adj5" fmla="val 10885"/>
              </a:avLst>
            </a:prstGeom>
            <a:gradFill flip="none" rotWithShape="1">
              <a:gsLst>
                <a:gs pos="0">
                  <a:srgbClr val="1F497D">
                    <a:lumMod val="75000"/>
                  </a:srgbClr>
                </a:gs>
                <a:gs pos="50000">
                  <a:srgbClr val="ACC8EA"/>
                </a:gs>
                <a:gs pos="100000">
                  <a:sysClr val="window" lastClr="FFFFFF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perspectiveRelaxed" fov="6120000">
                <a:rot lat="18273590" lon="0" rev="0"/>
              </a:camera>
              <a:lightRig rig="balanced" dir="t"/>
            </a:scene3d>
            <a:sp3d prstMaterial="matte">
              <a:bevelT w="50800" h="38100" prst="coolSlant"/>
              <a:bevelB w="50800" h="38100" prst="coolSlan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grpSp>
          <p:nvGrpSpPr>
            <p:cNvPr id="52" name="그룹 51"/>
            <p:cNvGrpSpPr/>
            <p:nvPr/>
          </p:nvGrpSpPr>
          <p:grpSpPr>
            <a:xfrm>
              <a:off x="2523314" y="3571876"/>
              <a:ext cx="818964" cy="928694"/>
              <a:chOff x="1808934" y="2500306"/>
              <a:chExt cx="818964" cy="928694"/>
            </a:xfrm>
          </p:grpSpPr>
          <p:grpSp>
            <p:nvGrpSpPr>
              <p:cNvPr id="3" name="그룹 330"/>
              <p:cNvGrpSpPr/>
              <p:nvPr/>
            </p:nvGrpSpPr>
            <p:grpSpPr>
              <a:xfrm>
                <a:off x="1808934" y="2673893"/>
                <a:ext cx="818964" cy="755107"/>
                <a:chOff x="1615606" y="2636912"/>
                <a:chExt cx="1037415" cy="1330774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9" name="직사각형 118"/>
                <p:cNvSpPr/>
                <p:nvPr/>
              </p:nvSpPr>
              <p:spPr>
                <a:xfrm>
                  <a:off x="1615780" y="2780928"/>
                  <a:ext cx="1037068" cy="1186758"/>
                </a:xfrm>
                <a:prstGeom prst="rect">
                  <a:avLst/>
                </a:prstGeom>
                <a:gradFill>
                  <a:gsLst>
                    <a:gs pos="0">
                      <a:srgbClr val="214365"/>
                    </a:gs>
                    <a:gs pos="50000">
                      <a:srgbClr val="4080C0"/>
                    </a:gs>
                    <a:gs pos="100000">
                      <a:sysClr val="window" lastClr="FFFFFF"/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20" name="타원 119"/>
                <p:cNvSpPr/>
                <p:nvPr/>
              </p:nvSpPr>
              <p:spPr>
                <a:xfrm>
                  <a:off x="1615606" y="2636912"/>
                  <a:ext cx="1037415" cy="286604"/>
                </a:xfrm>
                <a:prstGeom prst="ellipse">
                  <a:avLst/>
                </a:prstGeom>
                <a:solidFill>
                  <a:srgbClr val="356BA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21" name="타원 120"/>
                <p:cNvSpPr/>
                <p:nvPr/>
              </p:nvSpPr>
              <p:spPr>
                <a:xfrm>
                  <a:off x="1686177" y="2636912"/>
                  <a:ext cx="896272" cy="24761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sp>
            <p:nvSpPr>
              <p:cNvPr id="118" name="TextBox 117"/>
              <p:cNvSpPr txBox="1"/>
              <p:nvPr/>
            </p:nvSpPr>
            <p:spPr>
              <a:xfrm>
                <a:off x="1941588" y="2500306"/>
                <a:ext cx="553654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bg1"/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1" kern="0" spc="50" dirty="0">
                    <a:ln w="11430"/>
                    <a:gradFill>
                      <a:gsLst>
                        <a:gs pos="25000">
                          <a:srgbClr val="1F497D">
                            <a:lumMod val="75000"/>
                          </a:srgbClr>
                        </a:gs>
                        <a:gs pos="100000">
                          <a:sysClr val="windowText" lastClr="000000"/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Arial" pitchFamily="34" charset="0"/>
                    <a:ea typeface="맑은 고딕" panose="020B0503020000020004" pitchFamily="50" charset="-127"/>
                    <a:cs typeface="Arial" pitchFamily="34" charset="0"/>
                  </a:rPr>
                  <a:t>고객</a:t>
                </a:r>
                <a:endParaRPr kumimoji="0" lang="ko-KR" altLang="en-US" sz="1400" b="1" i="0" u="none" strike="noStrike" kern="0" cap="none" spc="50" normalizeH="0" baseline="0" noProof="0" dirty="0">
                  <a:ln w="11430"/>
                  <a:gradFill>
                    <a:gsLst>
                      <a:gs pos="25000">
                        <a:srgbClr val="1F497D">
                          <a:lumMod val="75000"/>
                        </a:srgbClr>
                      </a:gs>
                      <a:gs pos="100000">
                        <a:sysClr val="windowText" lastClr="000000"/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3737760" y="4286256"/>
              <a:ext cx="716718" cy="857257"/>
              <a:chOff x="4523578" y="4714884"/>
              <a:chExt cx="716718" cy="857257"/>
            </a:xfrm>
          </p:grpSpPr>
          <p:grpSp>
            <p:nvGrpSpPr>
              <p:cNvPr id="7" name="그룹 328"/>
              <p:cNvGrpSpPr/>
              <p:nvPr/>
            </p:nvGrpSpPr>
            <p:grpSpPr>
              <a:xfrm>
                <a:off x="4523578" y="4888795"/>
                <a:ext cx="716718" cy="683346"/>
                <a:chOff x="1948991" y="4245370"/>
                <a:chExt cx="907896" cy="637746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7" name="직사각형 106"/>
                <p:cNvSpPr/>
                <p:nvPr/>
              </p:nvSpPr>
              <p:spPr>
                <a:xfrm>
                  <a:off x="1950540" y="4365104"/>
                  <a:ext cx="904799" cy="518012"/>
                </a:xfrm>
                <a:prstGeom prst="rect">
                  <a:avLst/>
                </a:prstGeom>
                <a:gradFill>
                  <a:gsLst>
                    <a:gs pos="0">
                      <a:srgbClr val="4F81BD">
                        <a:lumMod val="40000"/>
                        <a:lumOff val="60000"/>
                      </a:srgbClr>
                    </a:gs>
                    <a:gs pos="50000">
                      <a:srgbClr val="4F81BD">
                        <a:lumMod val="20000"/>
                        <a:lumOff val="80000"/>
                      </a:srgbClr>
                    </a:gs>
                    <a:gs pos="100000">
                      <a:sysClr val="window" lastClr="FFFFFF"/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09" name="타원 108"/>
                <p:cNvSpPr/>
                <p:nvPr/>
              </p:nvSpPr>
              <p:spPr>
                <a:xfrm>
                  <a:off x="1948991" y="4249452"/>
                  <a:ext cx="907896" cy="226604"/>
                </a:xfrm>
                <a:prstGeom prst="ellipse">
                  <a:avLst/>
                </a:prstGeom>
                <a:solidFill>
                  <a:srgbClr val="4F81BD">
                    <a:lumMod val="40000"/>
                    <a:lumOff val="6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110" name="타원 109"/>
                <p:cNvSpPr/>
                <p:nvPr/>
              </p:nvSpPr>
              <p:spPr>
                <a:xfrm>
                  <a:off x="2010752" y="4245370"/>
                  <a:ext cx="784374" cy="19577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sp>
            <p:nvSpPr>
              <p:cNvPr id="105" name="TextBox 104"/>
              <p:cNvSpPr txBox="1"/>
              <p:nvPr/>
            </p:nvSpPr>
            <p:spPr>
              <a:xfrm>
                <a:off x="4605110" y="4714884"/>
                <a:ext cx="553654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bg1"/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1" kern="0" spc="50" dirty="0">
                    <a:ln w="11430"/>
                    <a:gradFill>
                      <a:gsLst>
                        <a:gs pos="25000">
                          <a:srgbClr val="1F497D">
                            <a:lumMod val="75000"/>
                          </a:srgbClr>
                        </a:gs>
                        <a:gs pos="100000">
                          <a:sysClr val="windowText" lastClr="000000"/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Arial" pitchFamily="34" charset="0"/>
                    <a:ea typeface="맑은 고딕" panose="020B0503020000020004" pitchFamily="50" charset="-127"/>
                    <a:cs typeface="Arial" pitchFamily="34" charset="0"/>
                  </a:rPr>
                  <a:t>문제</a:t>
                </a:r>
                <a:endParaRPr kumimoji="0" lang="ko-KR" altLang="en-US" sz="1400" b="1" i="0" u="none" strike="noStrike" kern="0" cap="none" spc="50" normalizeH="0" baseline="0" noProof="0" dirty="0">
                  <a:ln w="11430"/>
                  <a:gradFill>
                    <a:gsLst>
                      <a:gs pos="25000">
                        <a:srgbClr val="1F497D">
                          <a:lumMod val="75000"/>
                        </a:srgbClr>
                      </a:gs>
                      <a:gs pos="100000">
                        <a:sysClr val="windowText" lastClr="000000"/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42" name="그룹 367"/>
            <p:cNvGrpSpPr/>
            <p:nvPr/>
          </p:nvGrpSpPr>
          <p:grpSpPr>
            <a:xfrm>
              <a:off x="5023644" y="2857496"/>
              <a:ext cx="818964" cy="1224136"/>
              <a:chOff x="1633254" y="2996952"/>
              <a:chExt cx="818964" cy="1224136"/>
            </a:xfrm>
          </p:grpSpPr>
          <p:grpSp>
            <p:nvGrpSpPr>
              <p:cNvPr id="43" name="그룹 330"/>
              <p:cNvGrpSpPr/>
              <p:nvPr/>
            </p:nvGrpSpPr>
            <p:grpSpPr>
              <a:xfrm>
                <a:off x="1633254" y="3170539"/>
                <a:ext cx="818964" cy="1050549"/>
                <a:chOff x="1615606" y="2636912"/>
                <a:chExt cx="1037415" cy="1330774"/>
              </a:xfr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9" name="직사각형 48"/>
                <p:cNvSpPr/>
                <p:nvPr/>
              </p:nvSpPr>
              <p:spPr>
                <a:xfrm>
                  <a:off x="1615780" y="2780928"/>
                  <a:ext cx="1037068" cy="1186758"/>
                </a:xfrm>
                <a:prstGeom prst="rect">
                  <a:avLst/>
                </a:prstGeom>
                <a:gradFill>
                  <a:gsLst>
                    <a:gs pos="0">
                      <a:srgbClr val="214365"/>
                    </a:gs>
                    <a:gs pos="50000">
                      <a:srgbClr val="4080C0"/>
                    </a:gs>
                    <a:gs pos="100000">
                      <a:sysClr val="window" lastClr="FFFFFF"/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50" name="타원 49"/>
                <p:cNvSpPr/>
                <p:nvPr/>
              </p:nvSpPr>
              <p:spPr>
                <a:xfrm>
                  <a:off x="1615606" y="2636912"/>
                  <a:ext cx="1037415" cy="286604"/>
                </a:xfrm>
                <a:prstGeom prst="ellipse">
                  <a:avLst/>
                </a:prstGeom>
                <a:solidFill>
                  <a:srgbClr val="356BA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sp>
              <p:nvSpPr>
                <p:cNvPr id="51" name="타원 50"/>
                <p:cNvSpPr/>
                <p:nvPr/>
              </p:nvSpPr>
              <p:spPr>
                <a:xfrm>
                  <a:off x="1686177" y="2636912"/>
                  <a:ext cx="896272" cy="24761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</p:grpSp>
          <p:sp>
            <p:nvSpPr>
              <p:cNvPr id="44" name="TextBox 43"/>
              <p:cNvSpPr txBox="1"/>
              <p:nvPr/>
            </p:nvSpPr>
            <p:spPr>
              <a:xfrm>
                <a:off x="1765908" y="2996952"/>
                <a:ext cx="553654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bg1"/>
                  </a:contourClr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b="1" kern="0" spc="50" dirty="0">
                    <a:ln w="11430"/>
                    <a:gradFill>
                      <a:gsLst>
                        <a:gs pos="25000">
                          <a:srgbClr val="1F497D">
                            <a:lumMod val="75000"/>
                          </a:srgbClr>
                        </a:gs>
                        <a:gs pos="100000">
                          <a:sysClr val="windowText" lastClr="000000"/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Arial" pitchFamily="34" charset="0"/>
                    <a:ea typeface="맑은 고딕" panose="020B0503020000020004" pitchFamily="50" charset="-127"/>
                    <a:cs typeface="Arial" pitchFamily="34" charset="0"/>
                  </a:rPr>
                  <a:t>고객</a:t>
                </a:r>
                <a:endParaRPr kumimoji="0" lang="ko-KR" altLang="en-US" sz="1400" b="1" i="0" u="none" strike="noStrike" kern="0" cap="none" spc="50" normalizeH="0" baseline="0" noProof="0" dirty="0">
                  <a:ln w="11430"/>
                  <a:gradFill>
                    <a:gsLst>
                      <a:gs pos="25000">
                        <a:srgbClr val="1F497D">
                          <a:lumMod val="75000"/>
                        </a:srgbClr>
                      </a:gs>
                      <a:gs pos="100000">
                        <a:sysClr val="windowText" lastClr="000000"/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 flipV="1">
              <a:off x="4166388" y="5072074"/>
              <a:ext cx="1577398" cy="357190"/>
              <a:chOff x="1165992" y="2571744"/>
              <a:chExt cx="1577398" cy="321220"/>
            </a:xfrm>
          </p:grpSpPr>
          <p:cxnSp>
            <p:nvCxnSpPr>
              <p:cNvPr id="62" name="구부러진 연결선 61"/>
              <p:cNvCxnSpPr/>
              <p:nvPr/>
            </p:nvCxnSpPr>
            <p:spPr>
              <a:xfrm rot="5400000">
                <a:off x="1400027" y="2337709"/>
                <a:ext cx="321220" cy="789290"/>
              </a:xfrm>
              <a:prstGeom prst="curvedConnector3">
                <a:avLst>
                  <a:gd name="adj1" fmla="val 50000"/>
                </a:avLst>
              </a:prstGeom>
              <a:noFill/>
              <a:ln w="12700" cap="flat" cmpd="sng" algn="ctr">
                <a:solidFill>
                  <a:srgbClr val="4F81BD">
                    <a:lumMod val="75000"/>
                  </a:srgbClr>
                </a:solidFill>
                <a:prstDash val="sysDash"/>
                <a:headEnd type="oval" w="med" len="med"/>
                <a:tailEnd type="triangle" w="med" len="med"/>
              </a:ln>
              <a:effectLst/>
            </p:spPr>
          </p:cxnSp>
          <p:cxnSp>
            <p:nvCxnSpPr>
              <p:cNvPr id="63" name="구부러진 연결선 62"/>
              <p:cNvCxnSpPr/>
              <p:nvPr/>
            </p:nvCxnSpPr>
            <p:spPr>
              <a:xfrm rot="16200000" flipH="1">
                <a:off x="2188726" y="2338299"/>
                <a:ext cx="321220" cy="788109"/>
              </a:xfrm>
              <a:prstGeom prst="curvedConnector3">
                <a:avLst>
                  <a:gd name="adj1" fmla="val 50000"/>
                </a:avLst>
              </a:prstGeom>
              <a:noFill/>
              <a:ln w="12700" cap="flat" cmpd="sng" algn="ctr">
                <a:solidFill>
                  <a:srgbClr val="4F81BD">
                    <a:lumMod val="75000"/>
                  </a:srgbClr>
                </a:solidFill>
                <a:prstDash val="sysDash"/>
                <a:headEnd type="oval" w="med" len="med"/>
                <a:tailEnd type="triangle" w="med" len="med"/>
              </a:ln>
              <a:effectLst/>
            </p:spPr>
          </p:cxnSp>
        </p:grpSp>
        <p:sp>
          <p:nvSpPr>
            <p:cNvPr id="97" name="위쪽 화살표 96"/>
            <p:cNvSpPr/>
            <p:nvPr/>
          </p:nvSpPr>
          <p:spPr>
            <a:xfrm rot="17108227">
              <a:off x="6040391" y="3472149"/>
              <a:ext cx="385406" cy="773459"/>
            </a:xfrm>
            <a:prstGeom prst="upArrow">
              <a:avLst>
                <a:gd name="adj1" fmla="val 66040"/>
                <a:gd name="adj2" fmla="val 26831"/>
              </a:avLst>
            </a:prstGeom>
            <a:gradFill flip="none" rotWithShape="1">
              <a:gsLst>
                <a:gs pos="0">
                  <a:srgbClr val="4F81BD">
                    <a:lumMod val="60000"/>
                    <a:lumOff val="40000"/>
                    <a:alpha val="80000"/>
                  </a:srgbClr>
                </a:gs>
                <a:gs pos="70000">
                  <a:srgbClr val="4F81BD">
                    <a:lumMod val="40000"/>
                    <a:lumOff val="60000"/>
                    <a:alpha val="50000"/>
                  </a:srgbClr>
                </a:gs>
                <a:gs pos="100000">
                  <a:srgbClr val="4F81BD">
                    <a:lumMod val="20000"/>
                    <a:lumOff val="80000"/>
                    <a:alpha val="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8" name="위쪽 화살표 97"/>
            <p:cNvSpPr/>
            <p:nvPr/>
          </p:nvSpPr>
          <p:spPr>
            <a:xfrm rot="6515835">
              <a:off x="3044354" y="4348376"/>
              <a:ext cx="385406" cy="773459"/>
            </a:xfrm>
            <a:prstGeom prst="upArrow">
              <a:avLst>
                <a:gd name="adj1" fmla="val 66040"/>
                <a:gd name="adj2" fmla="val 26831"/>
              </a:avLst>
            </a:prstGeom>
            <a:gradFill flip="none" rotWithShape="1">
              <a:gsLst>
                <a:gs pos="0">
                  <a:srgbClr val="4F81BD">
                    <a:lumMod val="60000"/>
                    <a:lumOff val="40000"/>
                    <a:alpha val="80000"/>
                  </a:srgbClr>
                </a:gs>
                <a:gs pos="70000">
                  <a:srgbClr val="4F81BD">
                    <a:lumMod val="40000"/>
                    <a:lumOff val="60000"/>
                    <a:alpha val="50000"/>
                  </a:srgbClr>
                </a:gs>
                <a:gs pos="100000">
                  <a:srgbClr val="4F81BD">
                    <a:lumMod val="20000"/>
                    <a:lumOff val="80000"/>
                    <a:alpha val="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9" name="위쪽 화살표 98"/>
            <p:cNvSpPr/>
            <p:nvPr/>
          </p:nvSpPr>
          <p:spPr>
            <a:xfrm rot="5400000">
              <a:off x="4717604" y="4520858"/>
              <a:ext cx="385406" cy="773459"/>
            </a:xfrm>
            <a:prstGeom prst="upArrow">
              <a:avLst>
                <a:gd name="adj1" fmla="val 66040"/>
                <a:gd name="adj2" fmla="val 26831"/>
              </a:avLst>
            </a:prstGeom>
            <a:gradFill flip="none" rotWithShape="1">
              <a:gsLst>
                <a:gs pos="0">
                  <a:srgbClr val="4F81BD">
                    <a:lumMod val="60000"/>
                    <a:lumOff val="40000"/>
                    <a:alpha val="80000"/>
                  </a:srgbClr>
                </a:gs>
                <a:gs pos="70000">
                  <a:srgbClr val="4F81BD">
                    <a:lumMod val="40000"/>
                    <a:lumOff val="60000"/>
                    <a:alpha val="50000"/>
                  </a:srgbClr>
                </a:gs>
                <a:gs pos="100000">
                  <a:srgbClr val="4F81BD">
                    <a:lumMod val="20000"/>
                    <a:lumOff val="80000"/>
                    <a:alpha val="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00" name="위쪽 화살표 99"/>
            <p:cNvSpPr/>
            <p:nvPr/>
          </p:nvSpPr>
          <p:spPr>
            <a:xfrm rot="3988837">
              <a:off x="6289240" y="4377982"/>
              <a:ext cx="385406" cy="773459"/>
            </a:xfrm>
            <a:prstGeom prst="upArrow">
              <a:avLst>
                <a:gd name="adj1" fmla="val 66040"/>
                <a:gd name="adj2" fmla="val 26831"/>
              </a:avLst>
            </a:prstGeom>
            <a:gradFill flip="none" rotWithShape="1">
              <a:gsLst>
                <a:gs pos="0">
                  <a:srgbClr val="4F81BD">
                    <a:lumMod val="60000"/>
                    <a:lumOff val="40000"/>
                    <a:alpha val="80000"/>
                  </a:srgbClr>
                </a:gs>
                <a:gs pos="70000">
                  <a:srgbClr val="4F81BD">
                    <a:lumMod val="40000"/>
                    <a:lumOff val="60000"/>
                    <a:alpha val="50000"/>
                  </a:srgbClr>
                </a:gs>
                <a:gs pos="100000">
                  <a:srgbClr val="4F81BD">
                    <a:lumMod val="20000"/>
                    <a:lumOff val="80000"/>
                    <a:alpha val="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grpSp>
          <p:nvGrpSpPr>
            <p:cNvPr id="60" name="그룹 59"/>
            <p:cNvGrpSpPr/>
            <p:nvPr/>
          </p:nvGrpSpPr>
          <p:grpSpPr>
            <a:xfrm rot="1561550">
              <a:off x="6014271" y="3258710"/>
              <a:ext cx="1577398" cy="321220"/>
              <a:chOff x="1165992" y="2571744"/>
              <a:chExt cx="1577398" cy="321220"/>
            </a:xfrm>
          </p:grpSpPr>
          <p:cxnSp>
            <p:nvCxnSpPr>
              <p:cNvPr id="57" name="구부러진 연결선 56"/>
              <p:cNvCxnSpPr/>
              <p:nvPr/>
            </p:nvCxnSpPr>
            <p:spPr>
              <a:xfrm rot="5400000">
                <a:off x="1400027" y="2337709"/>
                <a:ext cx="321220" cy="789290"/>
              </a:xfrm>
              <a:prstGeom prst="curvedConnector3">
                <a:avLst>
                  <a:gd name="adj1" fmla="val 50000"/>
                </a:avLst>
              </a:prstGeom>
              <a:noFill/>
              <a:ln w="12700" cap="flat" cmpd="sng" algn="ctr">
                <a:solidFill>
                  <a:srgbClr val="4F81BD">
                    <a:lumMod val="75000"/>
                  </a:srgbClr>
                </a:solidFill>
                <a:prstDash val="sysDash"/>
                <a:headEnd type="oval" w="med" len="med"/>
                <a:tailEnd type="triangle" w="med" len="med"/>
              </a:ln>
              <a:effectLst/>
            </p:spPr>
          </p:cxnSp>
          <p:cxnSp>
            <p:nvCxnSpPr>
              <p:cNvPr id="58" name="구부러진 연결선 57"/>
              <p:cNvCxnSpPr/>
              <p:nvPr/>
            </p:nvCxnSpPr>
            <p:spPr>
              <a:xfrm rot="16200000" flipH="1">
                <a:off x="2188726" y="2338299"/>
                <a:ext cx="321220" cy="788109"/>
              </a:xfrm>
              <a:prstGeom prst="curvedConnector3">
                <a:avLst>
                  <a:gd name="adj1" fmla="val 50000"/>
                </a:avLst>
              </a:prstGeom>
              <a:noFill/>
              <a:ln w="12700" cap="flat" cmpd="sng" algn="ctr">
                <a:solidFill>
                  <a:srgbClr val="4F81BD">
                    <a:lumMod val="75000"/>
                  </a:srgbClr>
                </a:solidFill>
                <a:prstDash val="sysDash"/>
                <a:headEnd type="oval" w="med" len="med"/>
                <a:tailEnd type="triangle" w="med" len="med"/>
              </a:ln>
              <a:effectLst/>
            </p:spPr>
          </p:cxnSp>
        </p:grpSp>
        <p:grpSp>
          <p:nvGrpSpPr>
            <p:cNvPr id="129" name="그룹 128"/>
            <p:cNvGrpSpPr/>
            <p:nvPr/>
          </p:nvGrpSpPr>
          <p:grpSpPr>
            <a:xfrm>
              <a:off x="4023512" y="5500702"/>
              <a:ext cx="1857388" cy="357190"/>
              <a:chOff x="7666850" y="2571744"/>
              <a:chExt cx="1857388" cy="357190"/>
            </a:xfrm>
          </p:grpSpPr>
          <p:sp>
            <p:nvSpPr>
              <p:cNvPr id="125" name="모서리가 둥근 직사각형 124"/>
              <p:cNvSpPr/>
              <p:nvPr/>
            </p:nvSpPr>
            <p:spPr>
              <a:xfrm>
                <a:off x="7666850" y="2571744"/>
                <a:ext cx="1857388" cy="357190"/>
              </a:xfrm>
              <a:prstGeom prst="roundRect">
                <a:avLst>
                  <a:gd name="adj" fmla="val 14394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8100" h="254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7711462" y="2617671"/>
                <a:ext cx="1812776" cy="24840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87313" marR="0" lvl="0" indent="-87313" defTabSz="91440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ko-KR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Problem-Solution</a:t>
                </a:r>
                <a:r>
                  <a:rPr kumimoji="0" lang="en-US" altLang="ko-KR" sz="1000" b="0" i="0" u="none" strike="noStrike" kern="0" cap="none" spc="0" normalizeH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 Fit</a:t>
                </a: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130" name="그룹 129"/>
            <p:cNvGrpSpPr/>
            <p:nvPr/>
          </p:nvGrpSpPr>
          <p:grpSpPr>
            <a:xfrm rot="1242762">
              <a:off x="6098355" y="2888662"/>
              <a:ext cx="1857388" cy="357190"/>
              <a:chOff x="549876" y="2140491"/>
              <a:chExt cx="1857388" cy="357190"/>
            </a:xfrm>
          </p:grpSpPr>
          <p:sp>
            <p:nvSpPr>
              <p:cNvPr id="127" name="모서리가 둥근 직사각형 126"/>
              <p:cNvSpPr/>
              <p:nvPr/>
            </p:nvSpPr>
            <p:spPr>
              <a:xfrm>
                <a:off x="549876" y="2140491"/>
                <a:ext cx="1857388" cy="357190"/>
              </a:xfrm>
              <a:prstGeom prst="roundRect">
                <a:avLst>
                  <a:gd name="adj" fmla="val 14394"/>
                </a:avLst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8100" h="254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/>
                  <a:ea typeface="맑은 고딕"/>
                  <a:cs typeface="+mn-cs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594488" y="2172350"/>
                <a:ext cx="1812776" cy="24840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spAutoFit/>
              </a:bodyPr>
              <a:lstStyle/>
              <a:p>
                <a:pPr marL="87313" marR="0" lvl="0" indent="-87313" defTabSz="91440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ko-KR" sz="1000" kern="0" dirty="0">
                    <a:solidFill>
                      <a:sysClr val="windowText" lastClr="000000"/>
                    </a:solidFill>
                    <a:latin typeface="맑은 고딕" pitchFamily="50" charset="-127"/>
                    <a:ea typeface="맑은 고딕" pitchFamily="50" charset="-127"/>
                  </a:rPr>
                  <a:t>Market</a:t>
                </a:r>
                <a:r>
                  <a:rPr kumimoji="0" lang="en-US" altLang="ko-KR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-Product</a:t>
                </a:r>
                <a:r>
                  <a:rPr kumimoji="0" lang="en-US" altLang="ko-KR" sz="1000" b="0" i="0" u="none" strike="noStrike" kern="0" cap="none" spc="0" normalizeH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 Fit</a:t>
                </a: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F49AC16E-21FD-4C6E-AA30-6147960F33D5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89" y="640502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고객 지원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344972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910133" y="1167135"/>
            <a:ext cx="829054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G-TO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는 최고의 고객 지원 서비스로 단순한 최적화 툴을 제공하는것 만이 아닌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고객에게 최상의 감동 서비스 제공을 목표로 하고 있습니다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7" name="차트 76"/>
          <p:cNvGraphicFramePr/>
          <p:nvPr/>
        </p:nvGraphicFramePr>
        <p:xfrm>
          <a:off x="2454442" y="2468336"/>
          <a:ext cx="4997116" cy="3331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8" name="타원 77"/>
          <p:cNvSpPr/>
          <p:nvPr/>
        </p:nvSpPr>
        <p:spPr>
          <a:xfrm>
            <a:off x="4053840" y="2878724"/>
            <a:ext cx="1798320" cy="1259324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Relaxed" fov="7200000">
              <a:rot lat="18273603" lon="0" rev="0"/>
            </a:camera>
            <a:lightRig rig="threePt" dir="t"/>
          </a:scene3d>
          <a:sp3d>
            <a:bevelT w="127000" h="63500" prst="softRound"/>
          </a:sp3d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rPr>
              <a:t>Global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rPr>
              <a:t>Visibility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454101" y="1904812"/>
            <a:ext cx="2376264" cy="1224731"/>
          </a:xfrm>
          <a:prstGeom prst="roundRect">
            <a:avLst>
              <a:gd name="adj" fmla="val 11166"/>
            </a:avLst>
          </a:prstGeom>
          <a:gradFill>
            <a:gsLst>
              <a:gs pos="70000">
                <a:sysClr val="window" lastClr="FFFFFF"/>
              </a:gs>
              <a:gs pos="100000">
                <a:srgbClr val="4BACC6">
                  <a:lumMod val="20000"/>
                  <a:lumOff val="80000"/>
                </a:srgbClr>
              </a:gs>
            </a:gsLst>
            <a:lin ang="5400000" scaled="0"/>
          </a:gradFill>
          <a:ln w="28575" cap="flat" cmpd="sng" algn="ctr">
            <a:gradFill>
              <a:gsLst>
                <a:gs pos="0">
                  <a:srgbClr val="4F81BD">
                    <a:lumMod val="75000"/>
                  </a:srgbClr>
                </a:gs>
                <a:gs pos="50000">
                  <a:srgbClr val="4F81BD"/>
                </a:gs>
                <a:gs pos="100000">
                  <a:srgbClr val="4F81BD">
                    <a:lumMod val="60000"/>
                    <a:lumOff val="40000"/>
                  </a:srgbClr>
                </a:gs>
              </a:gsLst>
              <a:lin ang="5400000" scaled="0"/>
            </a:gra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6862813" y="1904812"/>
            <a:ext cx="2376264" cy="1224731"/>
          </a:xfrm>
          <a:prstGeom prst="roundRect">
            <a:avLst>
              <a:gd name="adj" fmla="val 11166"/>
            </a:avLst>
          </a:prstGeom>
          <a:gradFill>
            <a:gsLst>
              <a:gs pos="70000">
                <a:sysClr val="window" lastClr="FFFFFF"/>
              </a:gs>
              <a:gs pos="100000">
                <a:srgbClr val="4BACC6">
                  <a:lumMod val="20000"/>
                  <a:lumOff val="80000"/>
                </a:srgbClr>
              </a:gs>
            </a:gsLst>
            <a:lin ang="5400000" scaled="0"/>
          </a:gradFill>
          <a:ln w="28575" cap="flat" cmpd="sng" algn="ctr">
            <a:gradFill>
              <a:gsLst>
                <a:gs pos="0">
                  <a:srgbClr val="4F81BD">
                    <a:lumMod val="75000"/>
                  </a:srgbClr>
                </a:gs>
                <a:gs pos="50000">
                  <a:srgbClr val="4F81BD"/>
                </a:gs>
                <a:gs pos="100000">
                  <a:srgbClr val="4F81BD">
                    <a:lumMod val="60000"/>
                    <a:lumOff val="40000"/>
                  </a:srgbClr>
                </a:gs>
              </a:gsLst>
              <a:lin ang="5400000" scaled="0"/>
            </a:gra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454101" y="4941168"/>
            <a:ext cx="2376264" cy="1224731"/>
          </a:xfrm>
          <a:prstGeom prst="roundRect">
            <a:avLst>
              <a:gd name="adj" fmla="val 11166"/>
            </a:avLst>
          </a:prstGeom>
          <a:gradFill>
            <a:gsLst>
              <a:gs pos="70000">
                <a:sysClr val="window" lastClr="FFFFFF"/>
              </a:gs>
              <a:gs pos="100000">
                <a:srgbClr val="4BACC6">
                  <a:lumMod val="20000"/>
                  <a:lumOff val="80000"/>
                </a:srgbClr>
              </a:gs>
            </a:gsLst>
            <a:lin ang="5400000" scaled="0"/>
          </a:gradFill>
          <a:ln w="28575" cap="flat" cmpd="sng" algn="ctr">
            <a:gradFill>
              <a:gsLst>
                <a:gs pos="0">
                  <a:srgbClr val="4F81BD">
                    <a:lumMod val="75000"/>
                  </a:srgbClr>
                </a:gs>
                <a:gs pos="50000">
                  <a:srgbClr val="4F81BD"/>
                </a:gs>
                <a:gs pos="100000">
                  <a:srgbClr val="4F81BD">
                    <a:lumMod val="60000"/>
                    <a:lumOff val="40000"/>
                  </a:srgbClr>
                </a:gs>
              </a:gsLst>
              <a:lin ang="5400000" scaled="0"/>
            </a:gra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6862813" y="4941168"/>
            <a:ext cx="2376264" cy="1224731"/>
          </a:xfrm>
          <a:prstGeom prst="roundRect">
            <a:avLst>
              <a:gd name="adj" fmla="val 11166"/>
            </a:avLst>
          </a:prstGeom>
          <a:gradFill>
            <a:gsLst>
              <a:gs pos="70000">
                <a:sysClr val="window" lastClr="FFFFFF"/>
              </a:gs>
              <a:gs pos="100000">
                <a:srgbClr val="4BACC6">
                  <a:lumMod val="20000"/>
                  <a:lumOff val="80000"/>
                </a:srgbClr>
              </a:gs>
            </a:gsLst>
            <a:lin ang="5400000" scaled="0"/>
          </a:gradFill>
          <a:ln w="28575" cap="flat" cmpd="sng" algn="ctr">
            <a:gradFill>
              <a:gsLst>
                <a:gs pos="0">
                  <a:srgbClr val="4F81BD">
                    <a:lumMod val="75000"/>
                  </a:srgbClr>
                </a:gs>
                <a:gs pos="50000">
                  <a:srgbClr val="4F81BD"/>
                </a:gs>
                <a:gs pos="100000">
                  <a:srgbClr val="4F81BD">
                    <a:lumMod val="60000"/>
                    <a:lumOff val="40000"/>
                  </a:srgbClr>
                </a:gs>
              </a:gsLst>
              <a:lin ang="5400000" scaled="0"/>
            </a:gra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cxnSp>
        <p:nvCxnSpPr>
          <p:cNvPr id="83" name="꺾인 연결선 197"/>
          <p:cNvCxnSpPr>
            <a:cxnSpLocks/>
            <a:stCxn id="156" idx="1"/>
            <a:endCxn id="79" idx="2"/>
          </p:cNvCxnSpPr>
          <p:nvPr/>
        </p:nvCxnSpPr>
        <p:spPr>
          <a:xfrm rot="10800000">
            <a:off x="1642234" y="3129543"/>
            <a:ext cx="1337845" cy="562158"/>
          </a:xfrm>
          <a:prstGeom prst="bentConnector2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/>
        </p:spPr>
      </p:cxnSp>
      <p:cxnSp>
        <p:nvCxnSpPr>
          <p:cNvPr id="84" name="꺾인 연결선 197"/>
          <p:cNvCxnSpPr>
            <a:cxnSpLocks/>
            <a:endCxn id="80" idx="1"/>
          </p:cNvCxnSpPr>
          <p:nvPr/>
        </p:nvCxnSpPr>
        <p:spPr>
          <a:xfrm flipV="1">
            <a:off x="4953005" y="2517178"/>
            <a:ext cx="1909808" cy="311198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/>
        </p:spPr>
      </p:cxnSp>
      <p:cxnSp>
        <p:nvCxnSpPr>
          <p:cNvPr id="85" name="꺾인 연결선 197"/>
          <p:cNvCxnSpPr>
            <a:cxnSpLocks/>
            <a:endCxn id="82" idx="0"/>
          </p:cNvCxnSpPr>
          <p:nvPr/>
        </p:nvCxnSpPr>
        <p:spPr>
          <a:xfrm rot="16200000" flipH="1">
            <a:off x="6851350" y="3741573"/>
            <a:ext cx="1446504" cy="952686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/>
        </p:spPr>
      </p:cxnSp>
      <p:cxnSp>
        <p:nvCxnSpPr>
          <p:cNvPr id="86" name="꺾인 연결선 197"/>
          <p:cNvCxnSpPr>
            <a:cxnSpLocks/>
            <a:endCxn id="81" idx="3"/>
          </p:cNvCxnSpPr>
          <p:nvPr/>
        </p:nvCxnSpPr>
        <p:spPr>
          <a:xfrm rot="10800000" flipV="1">
            <a:off x="2830365" y="4725142"/>
            <a:ext cx="2122640" cy="82839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ysClr val="windowText" lastClr="000000"/>
            </a:solidFill>
            <a:prstDash val="sysDash"/>
            <a:headEnd type="oval" w="med" len="med"/>
            <a:tailEnd type="triangle" w="med" len="med"/>
          </a:ln>
          <a:effectLst/>
        </p:spPr>
      </p:cxnSp>
      <p:sp>
        <p:nvSpPr>
          <p:cNvPr id="87" name="TextBox 86"/>
          <p:cNvSpPr txBox="1"/>
          <p:nvPr/>
        </p:nvSpPr>
        <p:spPr>
          <a:xfrm>
            <a:off x="560512" y="2106392"/>
            <a:ext cx="2376264" cy="704938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87313" indent="-87313" latinLnBrk="0">
              <a:spcBef>
                <a:spcPts val="4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고객 요구사항 분석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4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데이터 분석 및 정비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4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결과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Report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제공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60512" y="5013176"/>
            <a:ext cx="2376264" cy="1043492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고객별 데이터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Set up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지원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최단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주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, ~ 4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주 개선기능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데모 시현 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Distance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정보구축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2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품질 보장 서비스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969224" y="2106392"/>
            <a:ext cx="2376264" cy="704938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87313" indent="-87313" latinLnBrk="0">
              <a:spcBef>
                <a:spcPts val="4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기술 문서 제공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400"/>
              </a:spcBef>
              <a:buFont typeface="Arial" pitchFamily="34" charset="0"/>
              <a:buChar char="•"/>
            </a:pP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데모 시현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 latinLnBrk="0">
              <a:spcBef>
                <a:spcPts val="400"/>
              </a:spcBef>
              <a:buFont typeface="Arial" pitchFamily="34" charset="0"/>
              <a:buChar char="•"/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On-Site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교육지원</a:t>
            </a:r>
          </a:p>
        </p:txBody>
      </p:sp>
      <p:grpSp>
        <p:nvGrpSpPr>
          <p:cNvPr id="138" name="그룹 137"/>
          <p:cNvGrpSpPr/>
          <p:nvPr/>
        </p:nvGrpSpPr>
        <p:grpSpPr>
          <a:xfrm>
            <a:off x="5880900" y="3429000"/>
            <a:ext cx="1214093" cy="525401"/>
            <a:chOff x="5666586" y="357166"/>
            <a:chExt cx="1214093" cy="525401"/>
          </a:xfrm>
        </p:grpSpPr>
        <p:sp>
          <p:nvSpPr>
            <p:cNvPr id="135" name="TextBox 134"/>
            <p:cNvSpPr txBox="1"/>
            <p:nvPr/>
          </p:nvSpPr>
          <p:spPr>
            <a:xfrm>
              <a:off x="5666586" y="357166"/>
              <a:ext cx="1214093" cy="525401"/>
            </a:xfrm>
            <a:prstGeom prst="rect">
              <a:avLst/>
            </a:prstGeom>
            <a:noFill/>
          </p:spPr>
          <p:txBody>
            <a:bodyPr wrap="non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kern="0" dirty="0"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고객</a:t>
              </a:r>
              <a:br>
                <a:rPr kumimoji="0" lang="en-US" altLang="ko-KR" b="1" kern="0" dirty="0"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</a:br>
              <a:r>
                <a:rPr kumimoji="0" lang="en-US" altLang="ko-KR" b="1" kern="0" dirty="0"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Localization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glow rad="228600">
                    <a:sysClr val="windowText" lastClr="000000">
                      <a:alpha val="40000"/>
                    </a:sysClr>
                  </a:glow>
                </a:effectLst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666586" y="357166"/>
              <a:ext cx="1214093" cy="525401"/>
            </a:xfrm>
            <a:prstGeom prst="rect">
              <a:avLst/>
            </a:prstGeom>
            <a:noFill/>
          </p:spPr>
          <p:txBody>
            <a:bodyPr wrap="non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고객</a:t>
              </a:r>
              <a:br>
                <a:rPr kumimoji="0" lang="en-US" altLang="ko-KR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</a:br>
              <a:r>
                <a:rPr kumimoji="0" lang="en-US" altLang="ko-KR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Localization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glow rad="228600">
                    <a:sysClr val="windowText" lastClr="000000">
                      <a:alpha val="40000"/>
                    </a:sysClr>
                  </a:glow>
                </a:effectLst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666586" y="357166"/>
              <a:ext cx="1214093" cy="525401"/>
            </a:xfrm>
            <a:prstGeom prst="rect">
              <a:avLst/>
            </a:prstGeom>
            <a:noFill/>
          </p:spPr>
          <p:txBody>
            <a:bodyPr wrap="non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b="1" kern="0" dirty="0"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고객</a:t>
              </a:r>
              <a:endPara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glow rad="228600">
                    <a:sysClr val="windowText" lastClr="000000">
                      <a:alpha val="40000"/>
                    </a:sysClr>
                  </a:glow>
                </a:effectLst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Localization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glow rad="228600">
                    <a:sysClr val="windowText" lastClr="000000">
                      <a:alpha val="40000"/>
                    </a:sysClr>
                  </a:glow>
                </a:effectLst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grpSp>
        <p:nvGrpSpPr>
          <p:cNvPr id="141" name="그룹 140"/>
          <p:cNvGrpSpPr/>
          <p:nvPr/>
        </p:nvGrpSpPr>
        <p:grpSpPr>
          <a:xfrm>
            <a:off x="4153564" y="4357694"/>
            <a:ext cx="1608431" cy="294569"/>
            <a:chOff x="4796506" y="642918"/>
            <a:chExt cx="1608431" cy="294569"/>
          </a:xfrm>
        </p:grpSpPr>
        <p:sp>
          <p:nvSpPr>
            <p:cNvPr id="129" name="TextBox 128"/>
            <p:cNvSpPr txBox="1"/>
            <p:nvPr/>
          </p:nvSpPr>
          <p:spPr>
            <a:xfrm>
              <a:off x="4796506" y="642918"/>
              <a:ext cx="1608431" cy="294569"/>
            </a:xfrm>
            <a:prstGeom prst="rect">
              <a:avLst/>
            </a:prstGeom>
            <a:noFill/>
          </p:spPr>
          <p:txBody>
            <a:bodyPr wrap="non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고객 맞춤형 서비스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glow rad="228600">
                    <a:sysClr val="windowText" lastClr="000000">
                      <a:alpha val="40000"/>
                    </a:sysClr>
                  </a:glow>
                </a:effectLst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4796506" y="642918"/>
              <a:ext cx="1608431" cy="294569"/>
            </a:xfrm>
            <a:prstGeom prst="rect">
              <a:avLst/>
            </a:prstGeom>
            <a:noFill/>
          </p:spPr>
          <p:txBody>
            <a:bodyPr wrap="non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고객 맞춤형 서비스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glow rad="228600">
                    <a:sysClr val="windowText" lastClr="000000">
                      <a:alpha val="40000"/>
                    </a:sysClr>
                  </a:glow>
                </a:effectLst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4796506" y="642918"/>
              <a:ext cx="1608431" cy="294569"/>
            </a:xfrm>
            <a:prstGeom prst="rect">
              <a:avLst/>
            </a:prstGeom>
            <a:noFill/>
          </p:spPr>
          <p:txBody>
            <a:bodyPr wrap="non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고객 맞춤형 서비스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glow rad="228600">
                    <a:sysClr val="windowText" lastClr="000000">
                      <a:alpha val="40000"/>
                    </a:sysClr>
                  </a:glow>
                </a:effectLst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grpSp>
        <p:nvGrpSpPr>
          <p:cNvPr id="158" name="그룹 157"/>
          <p:cNvGrpSpPr/>
          <p:nvPr/>
        </p:nvGrpSpPr>
        <p:grpSpPr>
          <a:xfrm>
            <a:off x="2980078" y="3429000"/>
            <a:ext cx="1071570" cy="525401"/>
            <a:chOff x="6952470" y="500042"/>
            <a:chExt cx="1071570" cy="525401"/>
          </a:xfrm>
        </p:grpSpPr>
        <p:sp>
          <p:nvSpPr>
            <p:cNvPr id="148" name="TextBox 147"/>
            <p:cNvSpPr txBox="1"/>
            <p:nvPr/>
          </p:nvSpPr>
          <p:spPr>
            <a:xfrm>
              <a:off x="6952470" y="500042"/>
              <a:ext cx="1071570" cy="525401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자료분석 서비스</a:t>
              </a: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52470" y="500042"/>
              <a:ext cx="1071570" cy="525401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자료분석 서비스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6952470" y="500042"/>
              <a:ext cx="1071570" cy="525401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자료분석 서비스</a:t>
              </a:r>
            </a:p>
          </p:txBody>
        </p:sp>
      </p:grpSp>
      <p:grpSp>
        <p:nvGrpSpPr>
          <p:cNvPr id="161" name="그룹 160"/>
          <p:cNvGrpSpPr/>
          <p:nvPr/>
        </p:nvGrpSpPr>
        <p:grpSpPr>
          <a:xfrm>
            <a:off x="4166388" y="2828262"/>
            <a:ext cx="1643074" cy="309958"/>
            <a:chOff x="7166784" y="571480"/>
            <a:chExt cx="1643074" cy="309958"/>
          </a:xfrm>
        </p:grpSpPr>
        <p:sp>
          <p:nvSpPr>
            <p:cNvPr id="144" name="TextBox 143"/>
            <p:cNvSpPr txBox="1"/>
            <p:nvPr/>
          </p:nvSpPr>
          <p:spPr>
            <a:xfrm>
              <a:off x="7166784" y="571480"/>
              <a:ext cx="1643074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기술영업 지원</a:t>
              </a: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7166784" y="571480"/>
              <a:ext cx="1643074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기술영업 지원</a:t>
              </a: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166784" y="571480"/>
              <a:ext cx="1643074" cy="309958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glow rad="228600">
                      <a:sysClr val="windowText" lastClr="000000">
                        <a:alpha val="40000"/>
                      </a:sysClr>
                    </a:glow>
                  </a:effectLst>
                  <a:uLnTx/>
                  <a:uFillTx/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기술영업 지원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AF10DBF-3FDD-4397-BC7B-791DA446AC71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371A65-981E-BA59-FD8A-681A4D3E893A}"/>
              </a:ext>
            </a:extLst>
          </p:cNvPr>
          <p:cNvSpPr txBox="1"/>
          <p:nvPr/>
        </p:nvSpPr>
        <p:spPr>
          <a:xfrm>
            <a:off x="7051207" y="5090778"/>
            <a:ext cx="1684420" cy="925511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>
            <a:defPPr>
              <a:defRPr lang="ko-KR"/>
            </a:defPPr>
            <a:lvl1pPr marL="87313" indent="-87313" latinLnBrk="0">
              <a:spcBef>
                <a:spcPts val="400"/>
              </a:spcBef>
              <a:buFont typeface="Arial" pitchFamily="34" charset="0"/>
              <a:buChar char="•"/>
              <a:defRPr sz="1100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고객 맞춤형 스킨 및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dirty="0"/>
              <a:t> </a:t>
            </a:r>
            <a:r>
              <a:rPr lang="en-US" altLang="ko-KR" dirty="0"/>
              <a:t>Function</a:t>
            </a:r>
            <a:r>
              <a:rPr lang="ko-KR" altLang="en-US" dirty="0"/>
              <a:t>제공</a:t>
            </a:r>
            <a:endParaRPr lang="en-US" altLang="ko-KR" dirty="0"/>
          </a:p>
          <a:p>
            <a:r>
              <a:rPr lang="ko-KR" altLang="en-US" dirty="0"/>
              <a:t>다국어 지원</a:t>
            </a:r>
            <a:endParaRPr lang="en-US" altLang="ko-KR" dirty="0"/>
          </a:p>
          <a:p>
            <a:r>
              <a:rPr lang="en-US" altLang="ko-KR" dirty="0"/>
              <a:t>MAP </a:t>
            </a:r>
            <a:r>
              <a:rPr lang="ko-KR" altLang="en-US" dirty="0"/>
              <a:t>지원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5665" y="630878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Solution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비교분석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344972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028919"/>
              </p:ext>
            </p:extLst>
          </p:nvPr>
        </p:nvGraphicFramePr>
        <p:xfrm>
          <a:off x="703734" y="1988840"/>
          <a:ext cx="8800408" cy="4247309"/>
        </p:xfrm>
        <a:graphic>
          <a:graphicData uri="http://schemas.openxmlformats.org/drawingml/2006/table">
            <a:tbl>
              <a:tblPr/>
              <a:tblGrid>
                <a:gridCol w="1382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0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6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362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비교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factor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타사 솔루션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G-TO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69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Set Up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시간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TO(Transportation Optimization)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기준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 ~ 2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주 소요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NO(Network Optimization)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기준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달 소요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TO, NO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통합된 기능으로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엑셀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data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분석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데이터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upload,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시나리오 분석 및 결과 리포트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주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~ 2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주 소요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가격정책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1 copy, stand alone(1user / 1 machine) 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기준으로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To :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약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억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5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천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/ NO :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약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1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억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5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천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~ 2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사용목적에 맞는 다양한 가격정책 운영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(SaaS,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기간별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 enterprise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등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가격 정책 수립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).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상대적 저렴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16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사용측면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다양한 제약조건  및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parameter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코딩 수준의 전략 파일 제공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컨설턴트 활용능력에 따라 품질 서비스가 다름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사용자 중심의 간편하고 직관적인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UI/UX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46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MAP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품질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디테일 한 한국 지도 서비스 제공하지 않음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자체</a:t>
                      </a: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map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</a:t>
                      </a: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(G-map)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으로</a:t>
                      </a: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API 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사용료 무제한</a:t>
                      </a:r>
                      <a:endParaRPr kumimoji="0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T-map, </a:t>
                      </a:r>
                      <a:r>
                        <a:rPr kumimoji="0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구글맵</a:t>
                      </a: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네이버 맵 등 다양한 맵 정보 제공</a:t>
                      </a:r>
                      <a:endParaRPr kumimoji="0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7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GIS Distance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구축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PC Miler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한국정보에 맞지 않고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별도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라이센스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별도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distance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정보 구축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/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별도 비용 필요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실시간 교통량을 반영한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out put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자체 </a:t>
                      </a: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Distance engine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을 통한 최단시간 </a:t>
                      </a: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distance 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정보구축 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6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Function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단일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Optimizer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tool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사용자의 경험과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know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필요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사용목적과 물류환경에 맞는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5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개의 다양한 최적화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function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463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유지보수 및 기술지원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고객별 기능 개선 어려움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별도의 유지보수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m/m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계약 필요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가격 정책에 따른 고객중심의 유지보수 및 기술 지원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most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계약에 따른 합리적 비용에서의 기술지원 제공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5" name="Text Box 2"/>
          <p:cNvSpPr txBox="1">
            <a:spLocks noChangeArrowheads="1"/>
          </p:cNvSpPr>
          <p:nvPr/>
        </p:nvSpPr>
        <p:spPr bwMode="auto">
          <a:xfrm>
            <a:off x="874871" y="1167135"/>
            <a:ext cx="79868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>
              <a:buFont typeface="Arial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고객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needs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에 맞는 기능제공 및 품질 개선 프로세스를 통한 지속적으로 활용 가능한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을 제공합니다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 algn="l">
              <a:buFont typeface="Arial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고객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value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중심의 맞춤형 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을 제공합니다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FAA08-7402-4DE0-B465-AB363F32C804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AE64C-245B-3EB7-94D3-E8F3755C9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>
            <a:extLst>
              <a:ext uri="{FF2B5EF4-FFF2-40B4-BE49-F238E27FC236}">
                <a16:creationId xmlns:a16="http://schemas.microsoft.com/office/drawing/2014/main" id="{751C21B1-9ED3-1194-0150-DF808C52A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4916" y="635870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Solution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비교분석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endParaRPr lang="ko-KR" altLang="en-US" sz="2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52F5C5A5-8C4B-8468-9290-9A730C1112DF}"/>
              </a:ext>
            </a:extLst>
          </p:cNvPr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AB41D316-FE17-07A2-FED9-3C00670F4F42}"/>
              </a:ext>
            </a:extLst>
          </p:cNvPr>
          <p:cNvSpPr/>
          <p:nvPr/>
        </p:nvSpPr>
        <p:spPr>
          <a:xfrm>
            <a:off x="344972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>
            <a:extLst>
              <a:ext uri="{FF2B5EF4-FFF2-40B4-BE49-F238E27FC236}">
                <a16:creationId xmlns:a16="http://schemas.microsoft.com/office/drawing/2014/main" id="{8227F01F-49ED-76E1-DF7F-BAAF5B6FF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>
            <a:extLst>
              <a:ext uri="{FF2B5EF4-FFF2-40B4-BE49-F238E27FC236}">
                <a16:creationId xmlns:a16="http://schemas.microsoft.com/office/drawing/2014/main" id="{20F58DD9-01E6-0FC0-06D4-A3D3A20F2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>
            <a:extLst>
              <a:ext uri="{FF2B5EF4-FFF2-40B4-BE49-F238E27FC236}">
                <a16:creationId xmlns:a16="http://schemas.microsoft.com/office/drawing/2014/main" id="{CCF3D1BD-3AC1-1618-65D6-50224849F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>
            <a:extLst>
              <a:ext uri="{FF2B5EF4-FFF2-40B4-BE49-F238E27FC236}">
                <a16:creationId xmlns:a16="http://schemas.microsoft.com/office/drawing/2014/main" id="{2BFA6395-0A65-FA6F-11A4-EDD2B328D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>
            <a:extLst>
              <a:ext uri="{FF2B5EF4-FFF2-40B4-BE49-F238E27FC236}">
                <a16:creationId xmlns:a16="http://schemas.microsoft.com/office/drawing/2014/main" id="{1024EA27-A0C0-B6DB-0CCD-D4F6BBC08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45" name="Text Box 2">
            <a:extLst>
              <a:ext uri="{FF2B5EF4-FFF2-40B4-BE49-F238E27FC236}">
                <a16:creationId xmlns:a16="http://schemas.microsoft.com/office/drawing/2014/main" id="{8AB2FC0D-48D0-F343-60F3-1EB7FA42A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50" y="1167135"/>
            <a:ext cx="79868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>
              <a:buFont typeface="Arial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지엘티코리아의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G-map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은 타사 대비 경쟁력을 보유하고 있습니다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 algn="l">
              <a:buFont typeface="Arial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API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혹은 고객사에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Map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서버를 설치하여 제한 없이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map API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를 사용할 수 있습니다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832130-F7A6-9930-742C-6534122F403C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0BF3B2A-522F-73CF-B88C-0F45912DF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421351"/>
              </p:ext>
            </p:extLst>
          </p:nvPr>
        </p:nvGraphicFramePr>
        <p:xfrm>
          <a:off x="638103" y="1916832"/>
          <a:ext cx="8778599" cy="4286762"/>
        </p:xfrm>
        <a:graphic>
          <a:graphicData uri="http://schemas.openxmlformats.org/drawingml/2006/table">
            <a:tbl>
              <a:tblPr/>
              <a:tblGrid>
                <a:gridCol w="1212934">
                  <a:extLst>
                    <a:ext uri="{9D8B030D-6E8A-4147-A177-3AD203B41FA5}">
                      <a16:colId xmlns:a16="http://schemas.microsoft.com/office/drawing/2014/main" val="649515083"/>
                    </a:ext>
                  </a:extLst>
                </a:gridCol>
                <a:gridCol w="1212934">
                  <a:extLst>
                    <a:ext uri="{9D8B030D-6E8A-4147-A177-3AD203B41FA5}">
                      <a16:colId xmlns:a16="http://schemas.microsoft.com/office/drawing/2014/main" val="575925424"/>
                    </a:ext>
                  </a:extLst>
                </a:gridCol>
                <a:gridCol w="990576">
                  <a:extLst>
                    <a:ext uri="{9D8B030D-6E8A-4147-A177-3AD203B41FA5}">
                      <a16:colId xmlns:a16="http://schemas.microsoft.com/office/drawing/2014/main" val="2036782464"/>
                    </a:ext>
                  </a:extLst>
                </a:gridCol>
                <a:gridCol w="888409">
                  <a:extLst>
                    <a:ext uri="{9D8B030D-6E8A-4147-A177-3AD203B41FA5}">
                      <a16:colId xmlns:a16="http://schemas.microsoft.com/office/drawing/2014/main" val="618760558"/>
                    </a:ext>
                  </a:extLst>
                </a:gridCol>
                <a:gridCol w="930289">
                  <a:extLst>
                    <a:ext uri="{9D8B030D-6E8A-4147-A177-3AD203B41FA5}">
                      <a16:colId xmlns:a16="http://schemas.microsoft.com/office/drawing/2014/main" val="2564525016"/>
                    </a:ext>
                  </a:extLst>
                </a:gridCol>
                <a:gridCol w="888477">
                  <a:extLst>
                    <a:ext uri="{9D8B030D-6E8A-4147-A177-3AD203B41FA5}">
                      <a16:colId xmlns:a16="http://schemas.microsoft.com/office/drawing/2014/main" val="591757050"/>
                    </a:ext>
                  </a:extLst>
                </a:gridCol>
                <a:gridCol w="940742">
                  <a:extLst>
                    <a:ext uri="{9D8B030D-6E8A-4147-A177-3AD203B41FA5}">
                      <a16:colId xmlns:a16="http://schemas.microsoft.com/office/drawing/2014/main" val="3725641660"/>
                    </a:ext>
                  </a:extLst>
                </a:gridCol>
                <a:gridCol w="857119">
                  <a:extLst>
                    <a:ext uri="{9D8B030D-6E8A-4147-A177-3AD203B41FA5}">
                      <a16:colId xmlns:a16="http://schemas.microsoft.com/office/drawing/2014/main" val="1372631160"/>
                    </a:ext>
                  </a:extLst>
                </a:gridCol>
                <a:gridCol w="857119">
                  <a:extLst>
                    <a:ext uri="{9D8B030D-6E8A-4147-A177-3AD203B41FA5}">
                      <a16:colId xmlns:a16="http://schemas.microsoft.com/office/drawing/2014/main" val="1315669642"/>
                    </a:ext>
                  </a:extLst>
                </a:gridCol>
              </a:tblGrid>
              <a:tr h="260780">
                <a:tc row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API</a:t>
                      </a:r>
                      <a:r>
                        <a:rPr kumimoji="0" lang="ko-KR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그룹</a:t>
                      </a:r>
                    </a:p>
                  </a:txBody>
                  <a:tcPr marL="13849" marR="13849" marT="17311" marB="1875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API</a:t>
                      </a:r>
                    </a:p>
                  </a:txBody>
                  <a:tcPr marL="13849" marR="13849" marT="17311" marB="18753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타사 요금제</a:t>
                      </a:r>
                    </a:p>
                  </a:txBody>
                  <a:tcPr marL="13849" marR="13849" marT="17311" marB="18753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GLT</a:t>
                      </a:r>
                      <a:r>
                        <a:rPr kumimoji="0" lang="ko-KR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요금제</a:t>
                      </a:r>
                    </a:p>
                  </a:txBody>
                  <a:tcPr marL="13849" marR="13849" marT="17311" marB="18753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SUIT"/>
                      </a:endParaRPr>
                    </a:p>
                  </a:txBody>
                  <a:tcPr marL="13849" marR="13849" marT="17311" marB="1875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E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SUIT"/>
                      </a:endParaRPr>
                    </a:p>
                  </a:txBody>
                  <a:tcPr marL="13849" marR="13849" marT="17311" marB="1875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E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비고</a:t>
                      </a:r>
                      <a:br>
                        <a:rPr kumimoji="0" lang="en-US" altLang="ko-KR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</a:br>
                      <a:r>
                        <a:rPr kumimoji="0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0" lang="ko-KR" alt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라이선스 </a:t>
                      </a:r>
                      <a:r>
                        <a:rPr kumimoji="0" lang="ko-KR" altLang="en-US" sz="8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구매시</a:t>
                      </a:r>
                      <a:r>
                        <a:rPr kumimoji="0" lang="en-US" altLang="ko-KR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0" lang="ko-KR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13849" marR="13849" marT="17311" marB="18753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945490"/>
                  </a:ext>
                </a:extLst>
              </a:tr>
              <a:tr h="260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Free</a:t>
                      </a:r>
                    </a:p>
                  </a:txBody>
                  <a:tcPr marL="13849" marR="13849" marT="17311" marB="18753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Lite</a:t>
                      </a:r>
                    </a:p>
                  </a:txBody>
                  <a:tcPr marL="13849" marR="13849" marT="17311" marB="18753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Premium</a:t>
                      </a:r>
                    </a:p>
                  </a:txBody>
                  <a:tcPr marL="13849" marR="13849" marT="17311" marB="18753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Free</a:t>
                      </a:r>
                    </a:p>
                  </a:txBody>
                  <a:tcPr marL="13849" marR="13849" marT="17311" marB="18753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Lite</a:t>
                      </a:r>
                    </a:p>
                  </a:txBody>
                  <a:tcPr marL="13849" marR="13849" marT="17311" marB="18753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Premium</a:t>
                      </a:r>
                    </a:p>
                  </a:txBody>
                  <a:tcPr marL="13849" marR="13849" marT="17311" marB="18753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13849" marR="13849" marT="17311" marB="18753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510197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 err="1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지오코딩</a:t>
                      </a:r>
                      <a:endParaRPr lang="ko-KR" altLang="en-US" sz="1000" b="1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0.55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80942"/>
                  </a:ext>
                </a:extLst>
              </a:tr>
              <a:tr h="268943">
                <a:tc rowSpan="5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경로안내</a:t>
                      </a: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자동차 경로안내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294474"/>
                  </a:ext>
                </a:extLst>
              </a:tr>
              <a:tr h="2689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보행자 경로안내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076487"/>
                  </a:ext>
                </a:extLst>
              </a:tr>
              <a:tr h="2689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타임머신 경로안내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456856"/>
                  </a:ext>
                </a:extLst>
              </a:tr>
              <a:tr h="2689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이미지 경로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10309"/>
                  </a:ext>
                </a:extLst>
              </a:tr>
              <a:tr h="26894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화물차 경로안내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519961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경로정의</a:t>
                      </a:r>
                      <a:endParaRPr lang="en-US" altLang="ko-KR" sz="1000" b="1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Distance Override</a:t>
                      </a:r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 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42594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다중 경유지 </a:t>
                      </a:r>
                      <a:r>
                        <a:rPr lang="en-US" altLang="ko-KR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473660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다중 경유지 </a:t>
                      </a:r>
                      <a:r>
                        <a:rPr lang="en-US" altLang="ko-KR" sz="1000" b="1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95998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다중 경유지 </a:t>
                      </a:r>
                      <a:r>
                        <a:rPr lang="en-US" altLang="ko-KR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200</a:t>
                      </a: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500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01609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경유지 최적화 </a:t>
                      </a:r>
                      <a:r>
                        <a:rPr lang="en-US" altLang="ko-KR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311110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경유지 최적화 </a:t>
                      </a:r>
                      <a:r>
                        <a:rPr lang="en-US" altLang="ko-KR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991007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경유지 최적화 </a:t>
                      </a:r>
                      <a:r>
                        <a:rPr lang="en-US" altLang="ko-KR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270033"/>
                  </a:ext>
                </a:extLst>
              </a:tr>
              <a:tr h="268943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ko-KR" altLang="en-US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경유지 최적화 </a:t>
                      </a:r>
                      <a:r>
                        <a:rPr lang="en-US" altLang="ko-KR" sz="1000" b="1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</a:p>
                  </a:txBody>
                  <a:tcPr marL="21638" marR="21638" marT="20196" marB="20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endParaRPr lang="ko-KR" altLang="en-US" sz="1000" b="0" dirty="0">
                        <a:solidFill>
                          <a:srgbClr val="22222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 panose="020F0502020204030204"/>
                        </a:defRPr>
                      </a:lvl9pPr>
                    </a:lstStyle>
                    <a:p>
                      <a:pPr algn="ctr" fontAlgn="ctr" latinLnBrk="1"/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 latinLnBrk="1"/>
                      <a:r>
                        <a:rPr lang="ko-KR" altLang="en-US" sz="1000" b="0" dirty="0">
                          <a:solidFill>
                            <a:srgbClr val="22222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무료</a:t>
                      </a:r>
                    </a:p>
                  </a:txBody>
                  <a:tcPr marL="21638" marR="21638" marT="20196" marB="20196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671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972231"/>
      </p:ext>
    </p:extLst>
  </p:cSld>
  <p:clrMapOvr>
    <a:masterClrMapping/>
  </p:clrMapOvr>
  <p:transition>
    <p:pull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36040" y="659753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Solution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비교분석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endParaRPr lang="ko-KR" altLang="en-US" sz="2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344972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45" name="Text Box 2"/>
          <p:cNvSpPr txBox="1">
            <a:spLocks noChangeArrowheads="1"/>
          </p:cNvSpPr>
          <p:nvPr/>
        </p:nvSpPr>
        <p:spPr bwMode="auto">
          <a:xfrm>
            <a:off x="847750" y="1135777"/>
            <a:ext cx="79868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>
              <a:buFont typeface="Arial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G-TO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A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사 대비 극명히 비교되는 장점을 보유하고 있습니다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960469"/>
              </p:ext>
            </p:extLst>
          </p:nvPr>
        </p:nvGraphicFramePr>
        <p:xfrm>
          <a:off x="631725" y="1674452"/>
          <a:ext cx="8784977" cy="3986532"/>
        </p:xfrm>
        <a:graphic>
          <a:graphicData uri="http://schemas.openxmlformats.org/drawingml/2006/table">
            <a:tbl>
              <a:tblPr/>
              <a:tblGrid>
                <a:gridCol w="1339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2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22658">
                  <a:extLst>
                    <a:ext uri="{9D8B030D-6E8A-4147-A177-3AD203B41FA5}">
                      <a16:colId xmlns:a16="http://schemas.microsoft.com/office/drawing/2014/main" val="845342589"/>
                    </a:ext>
                  </a:extLst>
                </a:gridCol>
              </a:tblGrid>
              <a:tr h="37856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비교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factor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 </a:t>
                      </a:r>
                    </a:p>
                  </a:txBody>
                  <a:tcPr marL="90000" marR="90000" marT="46800" marB="468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G-TO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79">
                <a:tc rowSpan="4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기능</a:t>
                      </a:r>
                      <a:endParaRPr kumimoji="0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별도 분리된 솔루션으로 별도 제품 라이선스로 판매</a:t>
                      </a:r>
                    </a:p>
                  </a:txBody>
                  <a:tcPr marL="90000" marR="90000" marT="46800" marB="468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TO</a:t>
                      </a:r>
                      <a:r>
                        <a:rPr kumimoji="0" lang="en-US" altLang="ko-KR" sz="105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1)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NO</a:t>
                      </a:r>
                      <a:r>
                        <a:rPr kumimoji="0" lang="en-US" altLang="ko-KR" sz="105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2)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통합기능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79"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J ONLYONE Bold" pitchFamily="18" charset="-127"/>
                        <a:ea typeface="CJ ONLYONE Bold" pitchFamily="18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기능 없음</a:t>
                      </a:r>
                    </a:p>
                  </a:txBody>
                  <a:tcPr marL="90000" marR="90000" marT="46800" marB="468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라우트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최적화 기능 제공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179"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J ONLYONE Bold" pitchFamily="18" charset="-127"/>
                        <a:ea typeface="CJ ONLYONE Bold" pitchFamily="18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정확한 마스터가 제공되어야 최적화 수행이 가능함</a:t>
                      </a:r>
                    </a:p>
                  </a:txBody>
                  <a:tcPr marL="90000" marR="90000" marT="46800" marB="468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배차패턴 분석에 의한 실적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BASE Load Build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79">
                <a:tc vMerge="1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J ONLYONE Bold" pitchFamily="18" charset="-127"/>
                        <a:ea typeface="CJ ONLYONE Bold" pitchFamily="18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멀티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복화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계획 수립 어려움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Multi Trip (Match Back, Back Haul)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179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GIS Distance</a:t>
                      </a:r>
                      <a:r>
                        <a:rPr kumimoji="0" lang="ko-KR" altLang="en-US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구축</a:t>
                      </a:r>
                      <a:endParaRPr kumimoji="0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화주사별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GIS Distance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정보 구축 어려움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비용증가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 GIS Distance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구축 비용 저렴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103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MAP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부족한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MAP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표현</a:t>
                      </a:r>
                      <a:b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</a:b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-.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분석의 어려움</a:t>
                      </a:r>
                      <a:b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</a:b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-.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교통량 반영한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실거리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및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ETA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 불가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entury Schoolbook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전 세계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맵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제공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(T-Map,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바이두맵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구글맵등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-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분석의 편의성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영업지원</a:t>
                      </a:r>
                      <a:b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</a:b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-.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실시간 교통량 반영한 정확한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ETA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제공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103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아키텍쳐</a:t>
                      </a:r>
                      <a:endParaRPr kumimoji="0" lang="en-US" altLang="ko-KR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Stand Alone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구조</a:t>
                      </a:r>
                      <a:b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</a:b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 -. 1 PC &amp; 1 User 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라이선스</a:t>
                      </a:r>
                      <a:b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</a:b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     (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사용자 증가에 따른 라이선스 비용증가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0" lang="ko-KR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멀티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유져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+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멀티 화주 처리가능</a:t>
                      </a:r>
                      <a:endParaRPr kumimoji="0" lang="en-US" altLang="ko-KR" sz="105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altLang="ko-KR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 HTML5 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기반의 </a:t>
                      </a:r>
                      <a:r>
                        <a:rPr kumimoji="0" lang="ko-KR" altLang="en-US" sz="105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웹환경</a:t>
                      </a:r>
                      <a:r>
                        <a:rPr kumimoji="0" lang="ko-KR" alt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제공가능</a:t>
                      </a:r>
                    </a:p>
                  </a:txBody>
                  <a:tcPr marL="90000" marR="90000" marT="46800" marB="46800" anchor="ctr" horzOverflow="overflow">
                    <a:lnL w="19050" cap="flat" cmpd="sng" algn="ctr">
                      <a:solidFill>
                        <a:schemeClr val="tx1"/>
                      </a:solidFill>
                      <a:prstDash val="sysDash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3F5AA65-1F3B-486A-9E2A-E773BFC10282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42A50B4E-076B-F42B-991E-0DB0FFC70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225" y="5877272"/>
            <a:ext cx="296266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0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※ 1) TO(Transportation Optimization)</a:t>
            </a:r>
            <a:br>
              <a:rPr kumimoji="0" lang="en-US" altLang="ko-KR" sz="10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10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  2) NO(Network Optimization)</a:t>
            </a:r>
            <a:endParaRPr kumimoji="0" lang="ko-KR" altLang="en-US" sz="10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178289" y="630878"/>
            <a:ext cx="446604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1. Case Study : B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(1/3)</a:t>
            </a:r>
            <a:endParaRPr lang="ko-KR" altLang="en-US" sz="2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880240" y="1126485"/>
            <a:ext cx="842968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각 센터별 운영 중인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정보에 대한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정보 최적화 정보 수행 했습니다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 algn="l"/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</a:rPr>
              <a:t> 신규거점 발생시 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</a:rPr>
              <a:t>신규센터 및 </a:t>
            </a:r>
            <a:r>
              <a:rPr lang="ko-KR" altLang="en-US" sz="1200" b="1" kern="0" dirty="0" err="1">
                <a:latin typeface="맑은 고딕" pitchFamily="50" charset="-127"/>
                <a:ea typeface="맑은 고딕" pitchFamily="50" charset="-127"/>
              </a:rPr>
              <a:t>센터별</a:t>
            </a: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</a:rPr>
              <a:t> 권역통폐합 시 </a:t>
            </a:r>
            <a:r>
              <a:rPr lang="ko-KR" altLang="en-US" sz="1200" b="1" kern="0" dirty="0" err="1"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</a:rPr>
              <a:t> 최적화를 통해 합리적이고 경쟁력 있는 </a:t>
            </a:r>
            <a:r>
              <a:rPr lang="ko-KR" altLang="en-US" sz="1200" b="1" kern="0" dirty="0" err="1"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</a:rPr>
              <a:t> 마스터를 관리 했습니다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837" y="1928802"/>
            <a:ext cx="8828087" cy="32083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5" name="AutoShape 43"/>
          <p:cNvSpPr>
            <a:spLocks noChangeArrowheads="1"/>
          </p:cNvSpPr>
          <p:nvPr/>
        </p:nvSpPr>
        <p:spPr bwMode="auto">
          <a:xfrm>
            <a:off x="480846" y="5419886"/>
            <a:ext cx="8829078" cy="797711"/>
          </a:xfrm>
          <a:prstGeom prst="roundRect">
            <a:avLst>
              <a:gd name="adj" fmla="val 648"/>
            </a:avLst>
          </a:prstGeom>
          <a:solidFill>
            <a:srgbClr val="FFFFFF"/>
          </a:solidFill>
          <a:ln w="12700" algn="ctr">
            <a:solidFill>
              <a:srgbClr val="FFFFFF">
                <a:lumMod val="85000"/>
              </a:srgb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tIns="7200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endParaRPr kumimoji="0" lang="ko-KR" altLang="ko-KR" sz="1400" b="0" i="0" u="none" strike="noStrike" kern="0" cap="none" spc="-5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가는각진제목체" panose="02030600000101010101" pitchFamily="18" charset="-127"/>
              <a:ea typeface="가는각진제목체" panose="02030600000101010101" pitchFamily="18" charset="-127"/>
            </a:endParaRP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537996" y="5532378"/>
            <a:ext cx="833397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7163" marR="0" lvl="1" indent="-157163" defTabSz="13303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4"/>
              </a:buBlip>
              <a:tabLst>
                <a:tab pos="1438275" algn="l"/>
              </a:tabLst>
              <a:defRPr/>
            </a:pPr>
            <a:r>
              <a:rPr kumimoji="0" lang="ko-KR" altLang="en-US" sz="1050" b="0" i="0" u="none" strike="noStrike" kern="0" cap="none" spc="-11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운송 </a:t>
            </a:r>
            <a:r>
              <a:rPr kumimoji="0" lang="ko-KR" altLang="en-US" sz="1050" b="0" i="0" u="none" strike="noStrike" kern="0" cap="none" spc="-11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라우팅</a:t>
            </a:r>
            <a:r>
              <a:rPr kumimoji="0" lang="ko-KR" altLang="en-US" sz="1050" b="0" i="0" u="none" strike="noStrike" kern="0" cap="none" spc="-11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시뮬레이션을 통한 개선 기회 도출</a:t>
            </a:r>
            <a:endParaRPr kumimoji="0" lang="en-US" altLang="ko-KR" sz="1050" b="0" i="0" u="none" strike="noStrike" kern="0" cap="none" spc="-11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157163" marR="0" lvl="1" indent="-157163" defTabSz="13303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4"/>
              </a:buBlip>
              <a:tabLst>
                <a:tab pos="1438275" algn="l"/>
              </a:tabLst>
              <a:defRPr/>
            </a:pPr>
            <a:r>
              <a:rPr kumimoji="0" lang="ko-KR" altLang="en-US" sz="1050" kern="0" spc="-110" dirty="0">
                <a:solidFill>
                  <a:srgbClr val="000000">
                    <a:lumMod val="65000"/>
                    <a:lumOff val="35000"/>
                  </a:srgbClr>
                </a:solidFill>
                <a:latin typeface="맑은 고딕" pitchFamily="50" charset="-127"/>
                <a:ea typeface="맑은 고딕" pitchFamily="50" charset="-127"/>
              </a:rPr>
              <a:t>증차</a:t>
            </a:r>
            <a:r>
              <a:rPr kumimoji="0" lang="en-US" altLang="ko-KR" sz="1050" kern="0" spc="-110" dirty="0">
                <a:solidFill>
                  <a:srgbClr val="000000">
                    <a:lumMod val="65000"/>
                    <a:lumOff val="35000"/>
                  </a:srgb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050" kern="0" spc="-110" dirty="0">
                <a:solidFill>
                  <a:srgbClr val="000000">
                    <a:lumMod val="65000"/>
                    <a:lumOff val="35000"/>
                  </a:srgbClr>
                </a:solidFill>
                <a:latin typeface="맑은 고딕" pitchFamily="50" charset="-127"/>
                <a:ea typeface="맑은 고딕" pitchFamily="50" charset="-127"/>
              </a:rPr>
              <a:t>감차에 대한 의사 결정 지원</a:t>
            </a:r>
            <a:endParaRPr kumimoji="0" lang="en-US" altLang="ko-KR" sz="1050" kern="0" spc="-110" dirty="0">
              <a:solidFill>
                <a:srgbClr val="000000">
                  <a:lumMod val="65000"/>
                  <a:lumOff val="35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157163" marR="0" lvl="1" indent="-157163" defTabSz="13303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4"/>
              </a:buBlip>
              <a:tabLst>
                <a:tab pos="1438275" algn="l"/>
              </a:tabLst>
              <a:defRPr/>
            </a:pPr>
            <a:r>
              <a:rPr kumimoji="0" lang="ko-KR" altLang="en-US" sz="1050" b="0" i="0" u="none" strike="noStrike" kern="0" cap="none" spc="-11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권역 조정에 따른 최적 </a:t>
            </a:r>
            <a:r>
              <a:rPr kumimoji="0" lang="ko-KR" altLang="en-US" sz="1050" b="0" i="0" u="none" strike="noStrike" kern="0" cap="none" spc="-11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050" b="0" i="0" u="none" strike="noStrike" kern="0" cap="none" spc="-11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정보 구성</a:t>
            </a:r>
            <a:endParaRPr kumimoji="0" lang="en-US" altLang="ko-KR" sz="1050" b="0" i="0" u="none" strike="noStrike" kern="0" cap="none" spc="-11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157163" marR="0" lvl="1" indent="-157163" defTabSz="13303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4"/>
              </a:buBlip>
              <a:tabLst>
                <a:tab pos="1438275" algn="l"/>
              </a:tabLst>
              <a:defRPr/>
            </a:pPr>
            <a:r>
              <a:rPr kumimoji="0" lang="ko-KR" altLang="en-US" sz="1050" b="0" i="0" u="none" strike="noStrike" kern="0" cap="none" spc="-11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지속적인 시뮬레이션을 통한 네트워크 전략 및 통합운송계획 전략 수립 및 적용 </a:t>
            </a:r>
          </a:p>
        </p:txBody>
      </p:sp>
      <p:sp>
        <p:nvSpPr>
          <p:cNvPr id="27" name="양쪽 모서리가 둥근 사각형 26"/>
          <p:cNvSpPr/>
          <p:nvPr/>
        </p:nvSpPr>
        <p:spPr>
          <a:xfrm>
            <a:off x="466265" y="5153064"/>
            <a:ext cx="8859789" cy="323510"/>
          </a:xfrm>
          <a:prstGeom prst="round2SameRect">
            <a:avLst>
              <a:gd name="adj1" fmla="val 37255"/>
              <a:gd name="adj2" fmla="val 0"/>
            </a:avLst>
          </a:prstGeom>
          <a:solidFill>
            <a:srgbClr val="FFFFFF">
              <a:lumMod val="75000"/>
            </a:srgbClr>
          </a:solidFill>
          <a:ln w="12700" algn="ctr">
            <a:noFill/>
            <a:miter lim="800000"/>
            <a:headEnd/>
            <a:tailEnd/>
          </a:ln>
          <a:effectLst>
            <a:innerShdw blurRad="63500">
              <a:srgbClr val="FFFFFF">
                <a:alpha val="25000"/>
              </a:srgbClr>
            </a:innerShdw>
          </a:effectLst>
        </p:spPr>
        <p:txBody>
          <a:bodyPr wrap="none" lIns="0" tIns="0" rIns="0" bIns="36000" anchor="ctr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45720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buFontTx/>
              <a:buNone/>
              <a:tabLst>
                <a:tab pos="5648325" algn="l"/>
              </a:tabLst>
              <a:defRPr/>
            </a:pPr>
            <a:r>
              <a:rPr kumimoji="0" lang="ko-KR" altLang="en-US" sz="1200" b="1" i="0" u="none" strike="noStrike" kern="0" cap="none" spc="-1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기대효과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B53D55-8E46-4F4A-8CA9-B186270FDDD7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1" y="621252"/>
            <a:ext cx="446604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1. Case Study : B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(2/3)</a:t>
            </a:r>
            <a:endParaRPr lang="ko-KR" altLang="en-US" sz="2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79515" y="1129875"/>
            <a:ext cx="8393171" cy="642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325" indent="-28575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230313" indent="-228600" algn="l" rtl="0" fontAlgn="base" latinLnBrk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38300" indent="-22860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KL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상온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당일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익일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센터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279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대리점 대상으로 당일과 익일을 합하여 동시에 실행 </a:t>
            </a:r>
            <a:b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AS-IS </a:t>
            </a:r>
            <a:r>
              <a:rPr lang="ko-KR" altLang="en-US" sz="1200" kern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라우트와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최적화 엔진 결과비교</a:t>
            </a:r>
            <a:endParaRPr lang="en-US" altLang="ko-KR" sz="12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64" name="그룹 63"/>
          <p:cNvGrpSpPr/>
          <p:nvPr/>
        </p:nvGrpSpPr>
        <p:grpSpPr>
          <a:xfrm>
            <a:off x="566391" y="2048365"/>
            <a:ext cx="3305598" cy="2006283"/>
            <a:chOff x="380174" y="1928802"/>
            <a:chExt cx="3786214" cy="2297986"/>
          </a:xfrm>
        </p:grpSpPr>
        <p:sp>
          <p:nvSpPr>
            <p:cNvPr id="57" name="모서리가 둥근 직사각형 56"/>
            <p:cNvSpPr/>
            <p:nvPr/>
          </p:nvSpPr>
          <p:spPr>
            <a:xfrm>
              <a:off x="380174" y="1928802"/>
              <a:ext cx="3786214" cy="2297986"/>
            </a:xfrm>
            <a:prstGeom prst="roundRect">
              <a:avLst>
                <a:gd name="adj" fmla="val 6407"/>
              </a:avLst>
            </a:prstGeom>
            <a:gradFill>
              <a:gsLst>
                <a:gs pos="0">
                  <a:srgbClr val="336699"/>
                </a:gs>
                <a:gs pos="50000">
                  <a:srgbClr val="32729A">
                    <a:alpha val="70000"/>
                  </a:srgbClr>
                </a:gs>
                <a:gs pos="100000">
                  <a:srgbClr val="32729A">
                    <a:alpha val="50000"/>
                  </a:srgbClr>
                </a:gs>
              </a:gsLst>
              <a:lin ang="5400000" scaled="1"/>
            </a:gradFill>
            <a:ln w="3175" cap="flat" cmpd="sng" algn="ctr">
              <a:solidFill>
                <a:srgbClr val="32729A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plastic">
              <a:bevelT w="381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pic>
          <p:nvPicPr>
            <p:cNvPr id="60" name="그림 2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8982" y="2014308"/>
              <a:ext cx="3529012" cy="2120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5" name="그룹 64"/>
          <p:cNvGrpSpPr/>
          <p:nvPr/>
        </p:nvGrpSpPr>
        <p:grpSpPr>
          <a:xfrm>
            <a:off x="6027334" y="2038740"/>
            <a:ext cx="3305598" cy="2006283"/>
            <a:chOff x="5738024" y="1928802"/>
            <a:chExt cx="3786214" cy="2297986"/>
          </a:xfrm>
        </p:grpSpPr>
        <p:sp>
          <p:nvSpPr>
            <p:cNvPr id="62" name="모서리가 둥근 직사각형 61"/>
            <p:cNvSpPr/>
            <p:nvPr/>
          </p:nvSpPr>
          <p:spPr>
            <a:xfrm>
              <a:off x="5738024" y="1928802"/>
              <a:ext cx="3786214" cy="2297986"/>
            </a:xfrm>
            <a:prstGeom prst="roundRect">
              <a:avLst>
                <a:gd name="adj" fmla="val 6407"/>
              </a:avLst>
            </a:prstGeom>
            <a:gradFill>
              <a:gsLst>
                <a:gs pos="0">
                  <a:srgbClr val="336699"/>
                </a:gs>
                <a:gs pos="50000">
                  <a:srgbClr val="32729A">
                    <a:alpha val="70000"/>
                  </a:srgbClr>
                </a:gs>
                <a:gs pos="100000">
                  <a:srgbClr val="32729A">
                    <a:alpha val="50000"/>
                  </a:srgbClr>
                </a:gs>
              </a:gsLst>
              <a:lin ang="5400000" scaled="1"/>
            </a:gradFill>
            <a:ln w="3175" cap="flat" cmpd="sng" algn="ctr">
              <a:solidFill>
                <a:srgbClr val="32729A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plastic">
              <a:bevelT w="381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pic>
          <p:nvPicPr>
            <p:cNvPr id="61" name="그림 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71240" y="2004791"/>
              <a:ext cx="3530600" cy="2122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620591"/>
              </p:ext>
            </p:extLst>
          </p:nvPr>
        </p:nvGraphicFramePr>
        <p:xfrm>
          <a:off x="4038678" y="2140703"/>
          <a:ext cx="1857388" cy="1861320"/>
        </p:xfrm>
        <a:graphic>
          <a:graphicData uri="http://schemas.openxmlformats.org/drawingml/2006/table">
            <a:tbl>
              <a:tblPr/>
              <a:tblGrid>
                <a:gridCol w="72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191">
                <a:tc grid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제약조건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 hMerge="1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J ONLYONE Bold" pitchFamily="18" charset="-127"/>
                        <a:ea typeface="CJ ONLYONE Bold" pitchFamily="18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19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거리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Max 200 km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1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평균착지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12 ~ 16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대리점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1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총점포수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297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대리점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19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품질계수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P : 100 X 100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61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품질계수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S : 20 X 20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61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목적함수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최단거리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(Min)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19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소요시간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folHlink"/>
                        </a:buClr>
                        <a:buSzPct val="65000"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10 sec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6" name="사다리꼴 65"/>
          <p:cNvSpPr/>
          <p:nvPr/>
        </p:nvSpPr>
        <p:spPr>
          <a:xfrm rot="16200000">
            <a:off x="4947959" y="2991447"/>
            <a:ext cx="2006284" cy="140400"/>
          </a:xfrm>
          <a:prstGeom prst="trapezoid">
            <a:avLst>
              <a:gd name="adj" fmla="val 89162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sp>
        <p:nvSpPr>
          <p:cNvPr id="67" name="사다리꼴 66"/>
          <p:cNvSpPr/>
          <p:nvPr/>
        </p:nvSpPr>
        <p:spPr>
          <a:xfrm rot="5400000">
            <a:off x="2966744" y="2998270"/>
            <a:ext cx="2006284" cy="140400"/>
          </a:xfrm>
          <a:prstGeom prst="trapezoid">
            <a:avLst>
              <a:gd name="adj" fmla="val 89162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graphicFrame>
        <p:nvGraphicFramePr>
          <p:cNvPr id="70" name="표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236216"/>
              </p:ext>
            </p:extLst>
          </p:nvPr>
        </p:nvGraphicFramePr>
        <p:xfrm>
          <a:off x="938976" y="4208537"/>
          <a:ext cx="8274248" cy="546049"/>
        </p:xfrm>
        <a:graphic>
          <a:graphicData uri="http://schemas.openxmlformats.org/drawingml/2006/table">
            <a:tbl>
              <a:tblPr/>
              <a:tblGrid>
                <a:gridCol w="1233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3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38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048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1719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BF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라우트수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BF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평균대리점수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BF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최단거리 </a:t>
                      </a: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라우트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BF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최대거리라우트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BF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총 이동거리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BF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65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KL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상온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AS-IS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18.8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155.6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1628.27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5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KL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상온최적화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15.4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9.8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150.3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          1217.36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F81BD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83" name="그룹 82"/>
          <p:cNvGrpSpPr/>
          <p:nvPr/>
        </p:nvGrpSpPr>
        <p:grpSpPr>
          <a:xfrm>
            <a:off x="8488328" y="4045023"/>
            <a:ext cx="919136" cy="611344"/>
            <a:chOff x="8628882" y="4298956"/>
            <a:chExt cx="1237431" cy="785818"/>
          </a:xfrm>
        </p:grpSpPr>
        <p:sp>
          <p:nvSpPr>
            <p:cNvPr id="76" name="타원형 설명선 6"/>
            <p:cNvSpPr>
              <a:spLocks noChangeArrowheads="1"/>
            </p:cNvSpPr>
            <p:nvPr/>
          </p:nvSpPr>
          <p:spPr bwMode="auto">
            <a:xfrm>
              <a:off x="8686533" y="4298956"/>
              <a:ext cx="1076833" cy="785818"/>
            </a:xfrm>
            <a:prstGeom prst="wedgeEllipseCallout">
              <a:avLst>
                <a:gd name="adj1" fmla="val -73398"/>
                <a:gd name="adj2" fmla="val 61071"/>
              </a:avLst>
            </a:prstGeom>
            <a:solidFill>
              <a:srgbClr val="BBE0E3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TextBox 7"/>
            <p:cNvSpPr txBox="1">
              <a:spLocks noChangeArrowheads="1"/>
            </p:cNvSpPr>
            <p:nvPr/>
          </p:nvSpPr>
          <p:spPr bwMode="auto">
            <a:xfrm>
              <a:off x="8628882" y="4462470"/>
              <a:ext cx="123743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절감 </a:t>
              </a:r>
              <a:r>
                <a:rPr lang="en-US" altLang="ko-KR" sz="1100" b="1" dirty="0">
                  <a:solidFill>
                    <a:srgbClr val="FF0000"/>
                  </a:solidFill>
                  <a:latin typeface="맑은 고딕" pitchFamily="50" charset="-127"/>
                  <a:ea typeface="맑은 고딕" pitchFamily="50" charset="-127"/>
                </a:rPr>
                <a:t>410.91km</a:t>
              </a:r>
              <a:endParaRPr lang="ko-KR" altLang="en-US" sz="11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82" name="Rectangle 3"/>
          <p:cNvSpPr txBox="1">
            <a:spLocks noChangeArrowheads="1"/>
          </p:cNvSpPr>
          <p:nvPr/>
        </p:nvSpPr>
        <p:spPr bwMode="auto">
          <a:xfrm>
            <a:off x="616331" y="5085184"/>
            <a:ext cx="7559675" cy="8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325" indent="-28575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230313" indent="-228600" algn="l" rtl="0" fontAlgn="base" latinLnBrk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38300" indent="-22860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</a:rPr>
              <a:t>◈ 시사점</a:t>
            </a:r>
            <a:endParaRPr lang="en-US" altLang="ko-KR" sz="1100" b="0" kern="0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defRPr/>
            </a:pPr>
            <a:r>
              <a:rPr lang="en-US" altLang="ko-KR" sz="1100" b="0" kern="0" dirty="0">
                <a:latin typeface="맑은 고딕" pitchFamily="50" charset="-127"/>
                <a:ea typeface="맑은 고딕" pitchFamily="50" charset="-127"/>
              </a:rPr>
              <a:t>   1. </a:t>
            </a: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</a:rPr>
              <a:t>제약조건과 파라미터를 변경하여 다양한 시나리오별 최적화 결과 도출함</a:t>
            </a:r>
            <a:endParaRPr lang="en-US" altLang="ko-KR" sz="1100" b="0" kern="0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defRPr/>
            </a:pPr>
            <a:r>
              <a:rPr lang="en-US" altLang="ko-KR" sz="1100" b="0" kern="0" dirty="0">
                <a:latin typeface="맑은 고딕" pitchFamily="50" charset="-127"/>
                <a:ea typeface="맑은 고딕" pitchFamily="50" charset="-127"/>
              </a:rPr>
              <a:t>   2. AS-IS</a:t>
            </a: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</a:rPr>
              <a:t>와 동일한 차량 수를 유지한 상태에서 최적화 수행 </a:t>
            </a:r>
            <a:endParaRPr lang="en-US" altLang="ko-KR" sz="1100" b="0" kern="0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defRPr/>
            </a:pPr>
            <a:r>
              <a:rPr lang="en-US" altLang="ko-KR" sz="1100" b="0" kern="0" dirty="0">
                <a:latin typeface="맑은 고딕" pitchFamily="50" charset="-127"/>
                <a:ea typeface="맑은 고딕" pitchFamily="50" charset="-127"/>
              </a:rPr>
              <a:t>   3. </a:t>
            </a: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</a:rPr>
              <a:t>대리점별 월평균 물량을 기준으로 물량제약 사항을 고려한 최적화 결과 도출함</a:t>
            </a:r>
            <a:endParaRPr lang="en-US" altLang="ko-KR" sz="1100" b="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3BB51B-7924-43C8-A9A8-CE27423FA4E5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0" y="611628"/>
            <a:ext cx="446604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1. Case Study : B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lang="ko-KR" altLang="en-US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(3/3)</a:t>
            </a:r>
            <a:endParaRPr lang="ko-KR" altLang="en-US" sz="2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919758" y="1201883"/>
            <a:ext cx="8393171" cy="642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325" indent="-28575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230313" indent="-228600" algn="l" rtl="0" fontAlgn="base" latinLnBrk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38300" indent="-22860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KL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상온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당일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+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익일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센터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279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개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대리점 대상으로 당일과 익일을 합하여 동시에 실행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b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 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AS-IS </a:t>
            </a:r>
            <a:r>
              <a:rPr lang="ko-KR" altLang="en-US" sz="1200" kern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라우트와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최적화 엔진 결과비교</a:t>
            </a:r>
            <a:endParaRPr lang="en-US" altLang="ko-KR" sz="12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328" y="2204295"/>
            <a:ext cx="3652964" cy="28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직사각형 39"/>
          <p:cNvSpPr/>
          <p:nvPr/>
        </p:nvSpPr>
        <p:spPr>
          <a:xfrm>
            <a:off x="1770476" y="3620646"/>
            <a:ext cx="1071570" cy="368883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강릉 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AS-IS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5154166" y="2204295"/>
            <a:ext cx="3686472" cy="2880889"/>
            <a:chOff x="4882090" y="2428868"/>
            <a:chExt cx="4570710" cy="3571900"/>
          </a:xfrm>
        </p:grpSpPr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82090" y="2428868"/>
              <a:ext cx="4570710" cy="3571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" name="직사각형 40"/>
            <p:cNvSpPr/>
            <p:nvPr/>
          </p:nvSpPr>
          <p:spPr>
            <a:xfrm>
              <a:off x="6174419" y="4159802"/>
              <a:ext cx="1311210" cy="482507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강릉 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To-Be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8" name="Freeform 85"/>
          <p:cNvSpPr>
            <a:spLocks/>
          </p:cNvSpPr>
          <p:nvPr/>
        </p:nvSpPr>
        <p:spPr bwMode="auto">
          <a:xfrm rot="16200000" flipH="1" flipV="1">
            <a:off x="3204089" y="3415235"/>
            <a:ext cx="3023196" cy="864267"/>
          </a:xfrm>
          <a:custGeom>
            <a:avLst/>
            <a:gdLst>
              <a:gd name="T0" fmla="*/ 0 w 3840"/>
              <a:gd name="T1" fmla="*/ 2147483647 h 672"/>
              <a:gd name="T2" fmla="*/ 2147483647 w 3840"/>
              <a:gd name="T3" fmla="*/ 2147483647 h 672"/>
              <a:gd name="T4" fmla="*/ 2147483647 w 3840"/>
              <a:gd name="T5" fmla="*/ 2147483647 h 672"/>
              <a:gd name="T6" fmla="*/ 2147483647 w 3840"/>
              <a:gd name="T7" fmla="*/ 2147483647 h 672"/>
              <a:gd name="T8" fmla="*/ 2147483647 w 3840"/>
              <a:gd name="T9" fmla="*/ 0 h 672"/>
              <a:gd name="T10" fmla="*/ 2147483647 w 3840"/>
              <a:gd name="T11" fmla="*/ 2147483647 h 672"/>
              <a:gd name="T12" fmla="*/ 2147483647 w 3840"/>
              <a:gd name="T13" fmla="*/ 2147483647 h 672"/>
              <a:gd name="T14" fmla="*/ 2147483647 w 3840"/>
              <a:gd name="T15" fmla="*/ 2147483647 h 672"/>
              <a:gd name="T16" fmla="*/ 2147483647 w 3840"/>
              <a:gd name="T17" fmla="*/ 2147483647 h 67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840"/>
              <a:gd name="T28" fmla="*/ 0 h 672"/>
              <a:gd name="T29" fmla="*/ 3840 w 3840"/>
              <a:gd name="T30" fmla="*/ 672 h 67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840" h="672">
                <a:moveTo>
                  <a:pt x="0" y="672"/>
                </a:moveTo>
                <a:cubicBezTo>
                  <a:pt x="158" y="634"/>
                  <a:pt x="700" y="524"/>
                  <a:pt x="948" y="444"/>
                </a:cubicBezTo>
                <a:cubicBezTo>
                  <a:pt x="1196" y="364"/>
                  <a:pt x="1470" y="234"/>
                  <a:pt x="1488" y="192"/>
                </a:cubicBezTo>
                <a:lnTo>
                  <a:pt x="1056" y="192"/>
                </a:lnTo>
                <a:lnTo>
                  <a:pt x="1920" y="0"/>
                </a:lnTo>
                <a:lnTo>
                  <a:pt x="2736" y="192"/>
                </a:lnTo>
                <a:lnTo>
                  <a:pt x="2352" y="192"/>
                </a:lnTo>
                <a:cubicBezTo>
                  <a:pt x="2361" y="230"/>
                  <a:pt x="2542" y="340"/>
                  <a:pt x="2790" y="420"/>
                </a:cubicBezTo>
                <a:cubicBezTo>
                  <a:pt x="3038" y="500"/>
                  <a:pt x="3621" y="619"/>
                  <a:pt x="3840" y="672"/>
                </a:cubicBezTo>
              </a:path>
            </a:pathLst>
          </a:custGeom>
          <a:gradFill rotWithShape="1">
            <a:gsLst>
              <a:gs pos="0">
                <a:srgbClr val="1F497D">
                  <a:lumMod val="40000"/>
                  <a:lumOff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19050">
            <a:noFill/>
            <a:round/>
            <a:headEnd/>
            <a:tailEnd/>
          </a:ln>
        </p:spPr>
        <p:txBody>
          <a:bodyPr rot="10800000" vert="eaVert"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ko-K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맑은 고딕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879041-3E48-4F4A-8C81-FE9089FFA929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81B6B64-65A8-73AB-18BB-CF3671AA3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28" y="5085184"/>
            <a:ext cx="7559675" cy="642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325" indent="-28575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230313" indent="-228600" algn="l" rtl="0" fontAlgn="base" latinLnBrk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38300" indent="-22860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</a:rPr>
              <a:t>◈ 시사점</a:t>
            </a:r>
            <a:endParaRPr lang="en-US" altLang="ko-KR" sz="1100" b="0" kern="0" dirty="0">
              <a:latin typeface="맑은 고딕" pitchFamily="50" charset="-127"/>
              <a:ea typeface="맑은 고딕" pitchFamily="50" charset="-127"/>
            </a:endParaRPr>
          </a:p>
          <a:p>
            <a:pPr eaLnBrk="1" hangingPunct="1">
              <a:defRPr/>
            </a:pPr>
            <a:r>
              <a:rPr lang="en-US" altLang="ko-KR" sz="1100" b="0" kern="0" dirty="0">
                <a:latin typeface="맑은 고딕" pitchFamily="50" charset="-127"/>
                <a:ea typeface="맑은 고딕" pitchFamily="50" charset="-127"/>
              </a:rPr>
              <a:t>   1. </a:t>
            </a: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</a:rPr>
              <a:t>센터중심으로 </a:t>
            </a:r>
            <a:r>
              <a:rPr lang="ko-KR" altLang="en-US" sz="1100" b="0" kern="0" dirty="0" err="1">
                <a:latin typeface="맑은 고딕" pitchFamily="50" charset="-127"/>
                <a:ea typeface="맑은 고딕" pitchFamily="50" charset="-127"/>
              </a:rPr>
              <a:t>점포라우트가</a:t>
            </a: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</a:rPr>
              <a:t> 북</a:t>
            </a:r>
            <a:r>
              <a:rPr lang="en-US" altLang="ko-KR" sz="1100" b="0" kern="0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 </a:t>
            </a: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남으로 지그재그성 </a:t>
            </a:r>
            <a:r>
              <a:rPr lang="ko-KR" altLang="en-US" sz="1100" b="0" kern="0" dirty="0" err="1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라우트에서</a:t>
            </a: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최적화 </a:t>
            </a:r>
            <a:r>
              <a:rPr lang="ko-KR" altLang="en-US" sz="1100" b="0" kern="0" dirty="0" err="1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라우트로</a:t>
            </a:r>
            <a:r>
              <a:rPr lang="ko-KR" altLang="en-US" sz="1100" b="0" kern="0" dirty="0"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변경 후 감차 진행</a:t>
            </a:r>
            <a:endParaRPr lang="en-US" altLang="ko-KR" sz="1100" b="0" kern="0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 advClick="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64917" y="611627"/>
            <a:ext cx="446604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2. Case Study : B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네트워크 최적화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899490" y="1126485"/>
            <a:ext cx="842968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물류센터 물량 조정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물류센터 변경 및 이전에 따른 비용 분석을 수행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충북 지역 신규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CDC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건설에 따른 전체 물류센터 권역조정 을 수행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센터 통폐합</a:t>
            </a:r>
            <a:r>
              <a:rPr lang="en-US" altLang="ko-KR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증설</a:t>
            </a:r>
            <a:r>
              <a:rPr lang="en-US" altLang="ko-KR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신규</a:t>
            </a:r>
            <a:r>
              <a:rPr lang="en-US" altLang="ko-KR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200" b="1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보관비</a:t>
            </a:r>
            <a:r>
              <a:rPr lang="en-US" altLang="ko-KR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200" b="1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운임비</a:t>
            </a:r>
            <a:r>
              <a:rPr lang="ko-KR" altLang="en-US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조정에 따른 </a:t>
            </a:r>
            <a:r>
              <a:rPr lang="ko-KR" altLang="en-US" sz="1200" b="1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네트웍</a:t>
            </a:r>
            <a:r>
              <a:rPr lang="ko-KR" altLang="en-US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결과를 </a:t>
            </a:r>
            <a:r>
              <a:rPr lang="en-US" altLang="ko-KR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Map</a:t>
            </a:r>
            <a:r>
              <a:rPr lang="ko-KR" altLang="en-US" sz="1200" b="1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과 엑셀로 표현이 가능합니다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1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1950" y="2101532"/>
            <a:ext cx="4622287" cy="2713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그룹 28"/>
          <p:cNvGrpSpPr/>
          <p:nvPr/>
        </p:nvGrpSpPr>
        <p:grpSpPr>
          <a:xfrm>
            <a:off x="325001" y="2106865"/>
            <a:ext cx="4417184" cy="2727333"/>
            <a:chOff x="611188" y="1916113"/>
            <a:chExt cx="7853362" cy="4251325"/>
          </a:xfrm>
        </p:grpSpPr>
        <p:pic>
          <p:nvPicPr>
            <p:cNvPr id="24" name="그림 3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188" y="1916113"/>
              <a:ext cx="7853362" cy="425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모서리가 둥근 직사각형 6"/>
            <p:cNvSpPr>
              <a:spLocks noChangeArrowheads="1"/>
            </p:cNvSpPr>
            <p:nvPr/>
          </p:nvSpPr>
          <p:spPr bwMode="auto">
            <a:xfrm>
              <a:off x="611188" y="3716338"/>
              <a:ext cx="2305050" cy="230505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0" name="Rectangle 305"/>
          <p:cNvSpPr>
            <a:spLocks noChangeArrowheads="1"/>
          </p:cNvSpPr>
          <p:nvPr/>
        </p:nvSpPr>
        <p:spPr bwMode="auto">
          <a:xfrm>
            <a:off x="308736" y="5035823"/>
            <a:ext cx="9215502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latinLnBrk="1" hangingPunct="1">
              <a:buFont typeface="Arial" pitchFamily="34" charset="0"/>
              <a:buChar char="•"/>
            </a:pP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각 센터의 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Capacity, 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단위 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CBM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당 </a:t>
            </a:r>
            <a:r>
              <a:rPr lang="ko-KR" altLang="en-US" sz="1100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보관비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100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팔렛당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</a:t>
            </a:r>
            <a:r>
              <a:rPr lang="ko-KR" altLang="en-US" sz="1100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보관비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단위 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CBM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당 운송비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100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팔렛당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운송비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그리고 센터의 위치정보를 입력하면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최적화된 권역정보와 평균센터 보관 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Capacity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의 최적화 결과를 도출함</a:t>
            </a:r>
            <a:endParaRPr lang="en-US" altLang="ko-KR" sz="1100" dirty="0">
              <a:solidFill>
                <a:srgbClr val="262626"/>
              </a:solidFill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  <a:p>
            <a:pPr eaLnBrk="1" latinLnBrk="1" hangingPunct="1"/>
            <a:endParaRPr lang="en-US" altLang="ko-KR" sz="1100" dirty="0">
              <a:solidFill>
                <a:srgbClr val="262626"/>
              </a:solidFill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</a:t>
            </a:r>
            <a:r>
              <a:rPr lang="ko-KR" altLang="en-US" sz="1100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시나리오별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 센터추가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센터삭제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센터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Capacity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조정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100" dirty="0" err="1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보관비</a:t>
            </a:r>
            <a:r>
              <a:rPr lang="en-US" altLang="ko-KR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, </a:t>
            </a:r>
            <a:r>
              <a:rPr lang="ko-KR" altLang="en-US" sz="1100" dirty="0"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운송비를 조정하여 최적화된 시뮬레이션이 가</a:t>
            </a:r>
            <a:endParaRPr lang="en-US" altLang="ko-KR" sz="1100" dirty="0">
              <a:solidFill>
                <a:srgbClr val="262626"/>
              </a:solidFill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AF0837-C13D-4F38-AF10-8163A7E004F9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81242" y="2657515"/>
            <a:ext cx="2357454" cy="2074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1" y="630878"/>
            <a:ext cx="4011341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3. Case Study : S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자동배차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80240" y="1095127"/>
            <a:ext cx="84296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양주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안산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용인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거창 공장에서 각 대리점으로 배송 차량 자동 배차작업에 이슈가 있음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새로운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배차엔진을 통한 수작업을 배제한 자동배차 엔진에 대한 검증 요청 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57" name="그룹 581"/>
          <p:cNvGrpSpPr>
            <a:grpSpLocks/>
          </p:cNvGrpSpPr>
          <p:nvPr/>
        </p:nvGrpSpPr>
        <p:grpSpPr bwMode="auto">
          <a:xfrm>
            <a:off x="3578106" y="3868773"/>
            <a:ext cx="742950" cy="307975"/>
            <a:chOff x="3707904" y="991518"/>
            <a:chExt cx="742950" cy="308031"/>
          </a:xfrm>
        </p:grpSpPr>
        <p:sp>
          <p:nvSpPr>
            <p:cNvPr id="758" name="Freeform 287"/>
            <p:cNvSpPr>
              <a:spLocks/>
            </p:cNvSpPr>
            <p:nvPr/>
          </p:nvSpPr>
          <p:spPr bwMode="auto">
            <a:xfrm>
              <a:off x="3716299" y="997645"/>
              <a:ext cx="727559" cy="295776"/>
            </a:xfrm>
            <a:custGeom>
              <a:avLst/>
              <a:gdLst>
                <a:gd name="T0" fmla="*/ 0 w 2081"/>
                <a:gd name="T1" fmla="*/ 2147483646 h 1061"/>
                <a:gd name="T2" fmla="*/ 0 w 2081"/>
                <a:gd name="T3" fmla="*/ 2147483646 h 1061"/>
                <a:gd name="T4" fmla="*/ 2147483646 w 2081"/>
                <a:gd name="T5" fmla="*/ 2147483646 h 1061"/>
                <a:gd name="T6" fmla="*/ 2147483646 w 2081"/>
                <a:gd name="T7" fmla="*/ 0 h 1061"/>
                <a:gd name="T8" fmla="*/ 2147483646 w 2081"/>
                <a:gd name="T9" fmla="*/ 0 h 1061"/>
                <a:gd name="T10" fmla="*/ 2147483646 w 2081"/>
                <a:gd name="T11" fmla="*/ 2147483646 h 1061"/>
                <a:gd name="T12" fmla="*/ 2147483646 w 2081"/>
                <a:gd name="T13" fmla="*/ 2147483646 h 1061"/>
                <a:gd name="T14" fmla="*/ 2147483646 w 2081"/>
                <a:gd name="T15" fmla="*/ 2147483646 h 1061"/>
                <a:gd name="T16" fmla="*/ 2147483646 w 2081"/>
                <a:gd name="T17" fmla="*/ 2147483646 h 1061"/>
                <a:gd name="T18" fmla="*/ 2147483646 w 2081"/>
                <a:gd name="T19" fmla="*/ 2147483646 h 1061"/>
                <a:gd name="T20" fmla="*/ 2147483646 w 2081"/>
                <a:gd name="T21" fmla="*/ 2147483646 h 1061"/>
                <a:gd name="T22" fmla="*/ 2147483646 w 2081"/>
                <a:gd name="T23" fmla="*/ 2147483646 h 1061"/>
                <a:gd name="T24" fmla="*/ 0 w 2081"/>
                <a:gd name="T25" fmla="*/ 2147483646 h 10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81" h="1061">
                  <a:moveTo>
                    <a:pt x="0" y="1061"/>
                  </a:moveTo>
                  <a:lnTo>
                    <a:pt x="0" y="131"/>
                  </a:lnTo>
                  <a:lnTo>
                    <a:pt x="88" y="131"/>
                  </a:lnTo>
                  <a:lnTo>
                    <a:pt x="88" y="0"/>
                  </a:lnTo>
                  <a:lnTo>
                    <a:pt x="1481" y="0"/>
                  </a:lnTo>
                  <a:lnTo>
                    <a:pt x="1481" y="82"/>
                  </a:lnTo>
                  <a:lnTo>
                    <a:pt x="1555" y="82"/>
                  </a:lnTo>
                  <a:lnTo>
                    <a:pt x="1555" y="297"/>
                  </a:lnTo>
                  <a:lnTo>
                    <a:pt x="1819" y="297"/>
                  </a:lnTo>
                  <a:lnTo>
                    <a:pt x="2081" y="675"/>
                  </a:lnTo>
                  <a:lnTo>
                    <a:pt x="2081" y="921"/>
                  </a:lnTo>
                  <a:lnTo>
                    <a:pt x="1993" y="1061"/>
                  </a:lnTo>
                  <a:lnTo>
                    <a:pt x="0" y="106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9" name="Freeform 288"/>
            <p:cNvSpPr>
              <a:spLocks/>
            </p:cNvSpPr>
            <p:nvPr/>
          </p:nvSpPr>
          <p:spPr bwMode="auto">
            <a:xfrm>
              <a:off x="3707904" y="1027724"/>
              <a:ext cx="16090" cy="265697"/>
            </a:xfrm>
            <a:custGeom>
              <a:avLst/>
              <a:gdLst>
                <a:gd name="T0" fmla="*/ 2147483646 w 45"/>
                <a:gd name="T1" fmla="*/ 0 h 953"/>
                <a:gd name="T2" fmla="*/ 0 w 45"/>
                <a:gd name="T3" fmla="*/ 2147483646 h 953"/>
                <a:gd name="T4" fmla="*/ 0 w 45"/>
                <a:gd name="T5" fmla="*/ 2147483646 h 953"/>
                <a:gd name="T6" fmla="*/ 2147483646 w 45"/>
                <a:gd name="T7" fmla="*/ 2147483646 h 953"/>
                <a:gd name="T8" fmla="*/ 2147483646 w 45"/>
                <a:gd name="T9" fmla="*/ 2147483646 h 953"/>
                <a:gd name="T10" fmla="*/ 2147483646 w 45"/>
                <a:gd name="T11" fmla="*/ 2147483646 h 953"/>
                <a:gd name="T12" fmla="*/ 2147483646 w 45"/>
                <a:gd name="T13" fmla="*/ 0 h 953"/>
                <a:gd name="T14" fmla="*/ 0 w 45"/>
                <a:gd name="T15" fmla="*/ 0 h 953"/>
                <a:gd name="T16" fmla="*/ 0 w 45"/>
                <a:gd name="T17" fmla="*/ 2147483646 h 953"/>
                <a:gd name="T18" fmla="*/ 2147483646 w 45"/>
                <a:gd name="T19" fmla="*/ 0 h 9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953">
                  <a:moveTo>
                    <a:pt x="23" y="0"/>
                  </a:moveTo>
                  <a:lnTo>
                    <a:pt x="0" y="23"/>
                  </a:lnTo>
                  <a:lnTo>
                    <a:pt x="0" y="953"/>
                  </a:lnTo>
                  <a:lnTo>
                    <a:pt x="45" y="953"/>
                  </a:lnTo>
                  <a:lnTo>
                    <a:pt x="45" y="23"/>
                  </a:lnTo>
                  <a:lnTo>
                    <a:pt x="23" y="4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0" name="Freeform 289"/>
            <p:cNvSpPr>
              <a:spLocks/>
            </p:cNvSpPr>
            <p:nvPr/>
          </p:nvSpPr>
          <p:spPr bwMode="auto">
            <a:xfrm>
              <a:off x="3716299" y="1027724"/>
              <a:ext cx="38477" cy="12811"/>
            </a:xfrm>
            <a:custGeom>
              <a:avLst/>
              <a:gdLst>
                <a:gd name="T0" fmla="*/ 2147483646 w 111"/>
                <a:gd name="T1" fmla="*/ 2147483646 h 45"/>
                <a:gd name="T2" fmla="*/ 2147483646 w 111"/>
                <a:gd name="T3" fmla="*/ 0 h 45"/>
                <a:gd name="T4" fmla="*/ 0 w 111"/>
                <a:gd name="T5" fmla="*/ 0 h 45"/>
                <a:gd name="T6" fmla="*/ 0 w 111"/>
                <a:gd name="T7" fmla="*/ 2147483646 h 45"/>
                <a:gd name="T8" fmla="*/ 2147483646 w 111"/>
                <a:gd name="T9" fmla="*/ 2147483646 h 45"/>
                <a:gd name="T10" fmla="*/ 2147483646 w 111"/>
                <a:gd name="T11" fmla="*/ 2147483646 h 45"/>
                <a:gd name="T12" fmla="*/ 2147483646 w 111"/>
                <a:gd name="T13" fmla="*/ 2147483646 h 45"/>
                <a:gd name="T14" fmla="*/ 2147483646 w 111"/>
                <a:gd name="T15" fmla="*/ 2147483646 h 45"/>
                <a:gd name="T16" fmla="*/ 2147483646 w 111"/>
                <a:gd name="T17" fmla="*/ 2147483646 h 45"/>
                <a:gd name="T18" fmla="*/ 2147483646 w 111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45">
                  <a:moveTo>
                    <a:pt x="66" y="23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88" y="45"/>
                  </a:lnTo>
                  <a:lnTo>
                    <a:pt x="111" y="23"/>
                  </a:lnTo>
                  <a:lnTo>
                    <a:pt x="88" y="45"/>
                  </a:lnTo>
                  <a:lnTo>
                    <a:pt x="111" y="45"/>
                  </a:lnTo>
                  <a:lnTo>
                    <a:pt x="111" y="23"/>
                  </a:lnTo>
                  <a:lnTo>
                    <a:pt x="66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1" name="Freeform 290"/>
            <p:cNvSpPr>
              <a:spLocks/>
            </p:cNvSpPr>
            <p:nvPr/>
          </p:nvSpPr>
          <p:spPr bwMode="auto">
            <a:xfrm>
              <a:off x="3738685" y="991518"/>
              <a:ext cx="16090" cy="42890"/>
            </a:xfrm>
            <a:custGeom>
              <a:avLst/>
              <a:gdLst>
                <a:gd name="T0" fmla="*/ 2147483646 w 45"/>
                <a:gd name="T1" fmla="*/ 0 h 155"/>
                <a:gd name="T2" fmla="*/ 0 w 45"/>
                <a:gd name="T3" fmla="*/ 0 h 155"/>
                <a:gd name="T4" fmla="*/ 0 w 45"/>
                <a:gd name="T5" fmla="*/ 2147483646 h 155"/>
                <a:gd name="T6" fmla="*/ 2147483646 w 45"/>
                <a:gd name="T7" fmla="*/ 2147483646 h 155"/>
                <a:gd name="T8" fmla="*/ 2147483646 w 45"/>
                <a:gd name="T9" fmla="*/ 0 h 155"/>
                <a:gd name="T10" fmla="*/ 2147483646 w 45"/>
                <a:gd name="T11" fmla="*/ 2147483646 h 155"/>
                <a:gd name="T12" fmla="*/ 2147483646 w 45"/>
                <a:gd name="T13" fmla="*/ 0 h 155"/>
                <a:gd name="T14" fmla="*/ 0 w 45"/>
                <a:gd name="T15" fmla="*/ 0 h 155"/>
                <a:gd name="T16" fmla="*/ 0 w 45"/>
                <a:gd name="T17" fmla="*/ 0 h 155"/>
                <a:gd name="T18" fmla="*/ 2147483646 w 45"/>
                <a:gd name="T19" fmla="*/ 0 h 1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55">
                  <a:moveTo>
                    <a:pt x="22" y="0"/>
                  </a:moveTo>
                  <a:lnTo>
                    <a:pt x="0" y="24"/>
                  </a:lnTo>
                  <a:lnTo>
                    <a:pt x="0" y="155"/>
                  </a:lnTo>
                  <a:lnTo>
                    <a:pt x="45" y="155"/>
                  </a:lnTo>
                  <a:lnTo>
                    <a:pt x="45" y="24"/>
                  </a:lnTo>
                  <a:lnTo>
                    <a:pt x="22" y="47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2" name="Freeform 291"/>
            <p:cNvSpPr>
              <a:spLocks/>
            </p:cNvSpPr>
            <p:nvPr/>
          </p:nvSpPr>
          <p:spPr bwMode="auto">
            <a:xfrm>
              <a:off x="3746381" y="991518"/>
              <a:ext cx="496000" cy="12811"/>
            </a:xfrm>
            <a:custGeom>
              <a:avLst/>
              <a:gdLst>
                <a:gd name="T0" fmla="*/ 2147483646 w 1416"/>
                <a:gd name="T1" fmla="*/ 0 h 47"/>
                <a:gd name="T2" fmla="*/ 2147483646 w 1416"/>
                <a:gd name="T3" fmla="*/ 0 h 47"/>
                <a:gd name="T4" fmla="*/ 0 w 1416"/>
                <a:gd name="T5" fmla="*/ 0 h 47"/>
                <a:gd name="T6" fmla="*/ 0 w 1416"/>
                <a:gd name="T7" fmla="*/ 2147483646 h 47"/>
                <a:gd name="T8" fmla="*/ 2147483646 w 1416"/>
                <a:gd name="T9" fmla="*/ 2147483646 h 47"/>
                <a:gd name="T10" fmla="*/ 2147483646 w 1416"/>
                <a:gd name="T11" fmla="*/ 0 h 47"/>
                <a:gd name="T12" fmla="*/ 2147483646 w 1416"/>
                <a:gd name="T13" fmla="*/ 0 h 47"/>
                <a:gd name="T14" fmla="*/ 2147483646 w 1416"/>
                <a:gd name="T15" fmla="*/ 0 h 47"/>
                <a:gd name="T16" fmla="*/ 2147483646 w 1416"/>
                <a:gd name="T17" fmla="*/ 0 h 47"/>
                <a:gd name="T18" fmla="*/ 2147483646 w 1416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16" h="47">
                  <a:moveTo>
                    <a:pt x="1416" y="24"/>
                  </a:moveTo>
                  <a:lnTo>
                    <a:pt x="1393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393" y="47"/>
                  </a:lnTo>
                  <a:lnTo>
                    <a:pt x="1371" y="24"/>
                  </a:lnTo>
                  <a:lnTo>
                    <a:pt x="1416" y="24"/>
                  </a:lnTo>
                  <a:lnTo>
                    <a:pt x="1416" y="0"/>
                  </a:lnTo>
                  <a:lnTo>
                    <a:pt x="1393" y="0"/>
                  </a:lnTo>
                  <a:lnTo>
                    <a:pt x="141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3" name="Freeform 292"/>
            <p:cNvSpPr>
              <a:spLocks/>
            </p:cNvSpPr>
            <p:nvPr/>
          </p:nvSpPr>
          <p:spPr bwMode="auto">
            <a:xfrm>
              <a:off x="4226290" y="997645"/>
              <a:ext cx="16090" cy="29522"/>
            </a:xfrm>
            <a:custGeom>
              <a:avLst/>
              <a:gdLst>
                <a:gd name="T0" fmla="*/ 2147483646 w 45"/>
                <a:gd name="T1" fmla="*/ 2147483646 h 106"/>
                <a:gd name="T2" fmla="*/ 2147483646 w 45"/>
                <a:gd name="T3" fmla="*/ 2147483646 h 106"/>
                <a:gd name="T4" fmla="*/ 2147483646 w 45"/>
                <a:gd name="T5" fmla="*/ 0 h 106"/>
                <a:gd name="T6" fmla="*/ 0 w 45"/>
                <a:gd name="T7" fmla="*/ 0 h 106"/>
                <a:gd name="T8" fmla="*/ 0 w 45"/>
                <a:gd name="T9" fmla="*/ 2147483646 h 106"/>
                <a:gd name="T10" fmla="*/ 2147483646 w 45"/>
                <a:gd name="T11" fmla="*/ 2147483646 h 106"/>
                <a:gd name="T12" fmla="*/ 0 w 45"/>
                <a:gd name="T13" fmla="*/ 2147483646 h 106"/>
                <a:gd name="T14" fmla="*/ 0 w 45"/>
                <a:gd name="T15" fmla="*/ 2147483646 h 106"/>
                <a:gd name="T16" fmla="*/ 2147483646 w 45"/>
                <a:gd name="T17" fmla="*/ 2147483646 h 106"/>
                <a:gd name="T18" fmla="*/ 2147483646 w 45"/>
                <a:gd name="T19" fmla="*/ 2147483646 h 1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06">
                  <a:moveTo>
                    <a:pt x="22" y="59"/>
                  </a:moveTo>
                  <a:lnTo>
                    <a:pt x="45" y="8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2" y="106"/>
                  </a:lnTo>
                  <a:lnTo>
                    <a:pt x="0" y="82"/>
                  </a:lnTo>
                  <a:lnTo>
                    <a:pt x="0" y="106"/>
                  </a:lnTo>
                  <a:lnTo>
                    <a:pt x="22" y="106"/>
                  </a:lnTo>
                  <a:lnTo>
                    <a:pt x="22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4" name="Freeform 293"/>
            <p:cNvSpPr>
              <a:spLocks/>
            </p:cNvSpPr>
            <p:nvPr/>
          </p:nvSpPr>
          <p:spPr bwMode="auto">
            <a:xfrm>
              <a:off x="4233985" y="1014356"/>
              <a:ext cx="33580" cy="12811"/>
            </a:xfrm>
            <a:custGeom>
              <a:avLst/>
              <a:gdLst>
                <a:gd name="T0" fmla="*/ 2147483646 w 97"/>
                <a:gd name="T1" fmla="*/ 0 h 47"/>
                <a:gd name="T2" fmla="*/ 2147483646 w 97"/>
                <a:gd name="T3" fmla="*/ 0 h 47"/>
                <a:gd name="T4" fmla="*/ 0 w 97"/>
                <a:gd name="T5" fmla="*/ 0 h 47"/>
                <a:gd name="T6" fmla="*/ 0 w 97"/>
                <a:gd name="T7" fmla="*/ 2147483646 h 47"/>
                <a:gd name="T8" fmla="*/ 2147483646 w 97"/>
                <a:gd name="T9" fmla="*/ 2147483646 h 47"/>
                <a:gd name="T10" fmla="*/ 2147483646 w 97"/>
                <a:gd name="T11" fmla="*/ 0 h 47"/>
                <a:gd name="T12" fmla="*/ 2147483646 w 97"/>
                <a:gd name="T13" fmla="*/ 0 h 47"/>
                <a:gd name="T14" fmla="*/ 2147483646 w 97"/>
                <a:gd name="T15" fmla="*/ 0 h 47"/>
                <a:gd name="T16" fmla="*/ 2147483646 w 97"/>
                <a:gd name="T17" fmla="*/ 0 h 47"/>
                <a:gd name="T18" fmla="*/ 2147483646 w 97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47">
                  <a:moveTo>
                    <a:pt x="97" y="23"/>
                  </a:moveTo>
                  <a:lnTo>
                    <a:pt x="74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74" y="47"/>
                  </a:lnTo>
                  <a:lnTo>
                    <a:pt x="51" y="23"/>
                  </a:lnTo>
                  <a:lnTo>
                    <a:pt x="97" y="23"/>
                  </a:lnTo>
                  <a:lnTo>
                    <a:pt x="97" y="0"/>
                  </a:lnTo>
                  <a:lnTo>
                    <a:pt x="74" y="0"/>
                  </a:lnTo>
                  <a:lnTo>
                    <a:pt x="97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5" name="Freeform 294"/>
            <p:cNvSpPr>
              <a:spLocks/>
            </p:cNvSpPr>
            <p:nvPr/>
          </p:nvSpPr>
          <p:spPr bwMode="auto">
            <a:xfrm>
              <a:off x="4251475" y="1021040"/>
              <a:ext cx="16090" cy="65728"/>
            </a:xfrm>
            <a:custGeom>
              <a:avLst/>
              <a:gdLst>
                <a:gd name="T0" fmla="*/ 2147483646 w 46"/>
                <a:gd name="T1" fmla="*/ 2147483646 h 238"/>
                <a:gd name="T2" fmla="*/ 2147483646 w 46"/>
                <a:gd name="T3" fmla="*/ 2147483646 h 238"/>
                <a:gd name="T4" fmla="*/ 2147483646 w 46"/>
                <a:gd name="T5" fmla="*/ 0 h 238"/>
                <a:gd name="T6" fmla="*/ 0 w 46"/>
                <a:gd name="T7" fmla="*/ 0 h 238"/>
                <a:gd name="T8" fmla="*/ 0 w 46"/>
                <a:gd name="T9" fmla="*/ 2147483646 h 238"/>
                <a:gd name="T10" fmla="*/ 2147483646 w 46"/>
                <a:gd name="T11" fmla="*/ 2147483646 h 238"/>
                <a:gd name="T12" fmla="*/ 0 w 46"/>
                <a:gd name="T13" fmla="*/ 2147483646 h 238"/>
                <a:gd name="T14" fmla="*/ 0 w 46"/>
                <a:gd name="T15" fmla="*/ 2147483646 h 238"/>
                <a:gd name="T16" fmla="*/ 2147483646 w 46"/>
                <a:gd name="T17" fmla="*/ 2147483646 h 238"/>
                <a:gd name="T18" fmla="*/ 2147483646 w 46"/>
                <a:gd name="T19" fmla="*/ 2147483646 h 2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" h="238">
                  <a:moveTo>
                    <a:pt x="23" y="192"/>
                  </a:moveTo>
                  <a:lnTo>
                    <a:pt x="46" y="215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215"/>
                  </a:lnTo>
                  <a:lnTo>
                    <a:pt x="23" y="238"/>
                  </a:lnTo>
                  <a:lnTo>
                    <a:pt x="0" y="215"/>
                  </a:lnTo>
                  <a:lnTo>
                    <a:pt x="0" y="238"/>
                  </a:lnTo>
                  <a:lnTo>
                    <a:pt x="23" y="238"/>
                  </a:lnTo>
                  <a:lnTo>
                    <a:pt x="23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6" name="Freeform 295"/>
            <p:cNvSpPr>
              <a:spLocks/>
            </p:cNvSpPr>
            <p:nvPr/>
          </p:nvSpPr>
          <p:spPr bwMode="auto">
            <a:xfrm>
              <a:off x="4259870" y="1073957"/>
              <a:ext cx="98640" cy="12811"/>
            </a:xfrm>
            <a:custGeom>
              <a:avLst/>
              <a:gdLst>
                <a:gd name="T0" fmla="*/ 2147483646 w 282"/>
                <a:gd name="T1" fmla="*/ 2147483646 h 46"/>
                <a:gd name="T2" fmla="*/ 2147483646 w 282"/>
                <a:gd name="T3" fmla="*/ 0 h 46"/>
                <a:gd name="T4" fmla="*/ 0 w 282"/>
                <a:gd name="T5" fmla="*/ 0 h 46"/>
                <a:gd name="T6" fmla="*/ 0 w 282"/>
                <a:gd name="T7" fmla="*/ 2147483646 h 46"/>
                <a:gd name="T8" fmla="*/ 2147483646 w 282"/>
                <a:gd name="T9" fmla="*/ 2147483646 h 46"/>
                <a:gd name="T10" fmla="*/ 2147483646 w 282"/>
                <a:gd name="T11" fmla="*/ 2147483646 h 46"/>
                <a:gd name="T12" fmla="*/ 2147483646 w 282"/>
                <a:gd name="T13" fmla="*/ 2147483646 h 46"/>
                <a:gd name="T14" fmla="*/ 2147483646 w 282"/>
                <a:gd name="T15" fmla="*/ 0 h 46"/>
                <a:gd name="T16" fmla="*/ 2147483646 w 282"/>
                <a:gd name="T17" fmla="*/ 0 h 46"/>
                <a:gd name="T18" fmla="*/ 2147483646 w 282"/>
                <a:gd name="T19" fmla="*/ 2147483646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2" h="46">
                  <a:moveTo>
                    <a:pt x="282" y="10"/>
                  </a:moveTo>
                  <a:lnTo>
                    <a:pt x="264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264" y="46"/>
                  </a:lnTo>
                  <a:lnTo>
                    <a:pt x="246" y="35"/>
                  </a:lnTo>
                  <a:lnTo>
                    <a:pt x="282" y="10"/>
                  </a:lnTo>
                  <a:lnTo>
                    <a:pt x="274" y="0"/>
                  </a:lnTo>
                  <a:lnTo>
                    <a:pt x="264" y="0"/>
                  </a:lnTo>
                  <a:lnTo>
                    <a:pt x="28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7" name="Freeform 296"/>
            <p:cNvSpPr>
              <a:spLocks/>
            </p:cNvSpPr>
            <p:nvPr/>
          </p:nvSpPr>
          <p:spPr bwMode="auto">
            <a:xfrm>
              <a:off x="4345918" y="1077299"/>
              <a:ext cx="104936" cy="111961"/>
            </a:xfrm>
            <a:custGeom>
              <a:avLst/>
              <a:gdLst>
                <a:gd name="T0" fmla="*/ 2147483646 w 300"/>
                <a:gd name="T1" fmla="*/ 2147483646 h 403"/>
                <a:gd name="T2" fmla="*/ 2147483646 w 300"/>
                <a:gd name="T3" fmla="*/ 2147483646 h 403"/>
                <a:gd name="T4" fmla="*/ 2147483646 w 300"/>
                <a:gd name="T5" fmla="*/ 0 h 403"/>
                <a:gd name="T6" fmla="*/ 0 w 300"/>
                <a:gd name="T7" fmla="*/ 0 h 403"/>
                <a:gd name="T8" fmla="*/ 2147483646 w 300"/>
                <a:gd name="T9" fmla="*/ 2147483646 h 403"/>
                <a:gd name="T10" fmla="*/ 2147483646 w 300"/>
                <a:gd name="T11" fmla="*/ 2147483646 h 403"/>
                <a:gd name="T12" fmla="*/ 2147483646 w 300"/>
                <a:gd name="T13" fmla="*/ 2147483646 h 403"/>
                <a:gd name="T14" fmla="*/ 2147483646 w 300"/>
                <a:gd name="T15" fmla="*/ 2147483646 h 403"/>
                <a:gd name="T16" fmla="*/ 2147483646 w 300"/>
                <a:gd name="T17" fmla="*/ 2147483646 h 403"/>
                <a:gd name="T18" fmla="*/ 2147483646 w 300"/>
                <a:gd name="T19" fmla="*/ 2147483646 h 4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0" h="403">
                  <a:moveTo>
                    <a:pt x="300" y="391"/>
                  </a:moveTo>
                  <a:lnTo>
                    <a:pt x="298" y="378"/>
                  </a:lnTo>
                  <a:lnTo>
                    <a:pt x="36" y="0"/>
                  </a:lnTo>
                  <a:lnTo>
                    <a:pt x="0" y="25"/>
                  </a:lnTo>
                  <a:lnTo>
                    <a:pt x="263" y="403"/>
                  </a:lnTo>
                  <a:lnTo>
                    <a:pt x="257" y="391"/>
                  </a:lnTo>
                  <a:lnTo>
                    <a:pt x="300" y="391"/>
                  </a:lnTo>
                  <a:lnTo>
                    <a:pt x="300" y="386"/>
                  </a:lnTo>
                  <a:lnTo>
                    <a:pt x="298" y="378"/>
                  </a:lnTo>
                  <a:lnTo>
                    <a:pt x="300" y="3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8" name="Freeform 297"/>
            <p:cNvSpPr>
              <a:spLocks/>
            </p:cNvSpPr>
            <p:nvPr/>
          </p:nvSpPr>
          <p:spPr bwMode="auto">
            <a:xfrm>
              <a:off x="4436163" y="1185917"/>
              <a:ext cx="14691" cy="71855"/>
            </a:xfrm>
            <a:custGeom>
              <a:avLst/>
              <a:gdLst>
                <a:gd name="T0" fmla="*/ 2147483646 w 43"/>
                <a:gd name="T1" fmla="*/ 2147483646 h 259"/>
                <a:gd name="T2" fmla="*/ 2147483646 w 43"/>
                <a:gd name="T3" fmla="*/ 2147483646 h 259"/>
                <a:gd name="T4" fmla="*/ 2147483646 w 43"/>
                <a:gd name="T5" fmla="*/ 0 h 259"/>
                <a:gd name="T6" fmla="*/ 0 w 43"/>
                <a:gd name="T7" fmla="*/ 0 h 259"/>
                <a:gd name="T8" fmla="*/ 0 w 43"/>
                <a:gd name="T9" fmla="*/ 2147483646 h 259"/>
                <a:gd name="T10" fmla="*/ 0 w 43"/>
                <a:gd name="T11" fmla="*/ 2147483646 h 259"/>
                <a:gd name="T12" fmla="*/ 2147483646 w 43"/>
                <a:gd name="T13" fmla="*/ 2147483646 h 259"/>
                <a:gd name="T14" fmla="*/ 2147483646 w 43"/>
                <a:gd name="T15" fmla="*/ 2147483646 h 259"/>
                <a:gd name="T16" fmla="*/ 2147483646 w 43"/>
                <a:gd name="T17" fmla="*/ 2147483646 h 259"/>
                <a:gd name="T18" fmla="*/ 2147483646 w 43"/>
                <a:gd name="T19" fmla="*/ 2147483646 h 2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259">
                  <a:moveTo>
                    <a:pt x="43" y="259"/>
                  </a:moveTo>
                  <a:lnTo>
                    <a:pt x="43" y="246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3" y="233"/>
                  </a:lnTo>
                  <a:lnTo>
                    <a:pt x="41" y="259"/>
                  </a:lnTo>
                  <a:lnTo>
                    <a:pt x="43" y="252"/>
                  </a:lnTo>
                  <a:lnTo>
                    <a:pt x="43" y="246"/>
                  </a:lnTo>
                  <a:lnTo>
                    <a:pt x="43" y="2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9" name="Freeform 298"/>
            <p:cNvSpPr>
              <a:spLocks/>
            </p:cNvSpPr>
            <p:nvPr/>
          </p:nvSpPr>
          <p:spPr bwMode="auto">
            <a:xfrm>
              <a:off x="4406081" y="1251088"/>
              <a:ext cx="44773" cy="48461"/>
            </a:xfrm>
            <a:custGeom>
              <a:avLst/>
              <a:gdLst>
                <a:gd name="T0" fmla="*/ 2147483646 w 128"/>
                <a:gd name="T1" fmla="*/ 2147483646 h 174"/>
                <a:gd name="T2" fmla="*/ 2147483646 w 128"/>
                <a:gd name="T3" fmla="*/ 2147483646 h 174"/>
                <a:gd name="T4" fmla="*/ 2147483646 w 128"/>
                <a:gd name="T5" fmla="*/ 2147483646 h 174"/>
                <a:gd name="T6" fmla="*/ 2147483646 w 128"/>
                <a:gd name="T7" fmla="*/ 0 h 174"/>
                <a:gd name="T8" fmla="*/ 0 w 128"/>
                <a:gd name="T9" fmla="*/ 2147483646 h 174"/>
                <a:gd name="T10" fmla="*/ 2147483646 w 128"/>
                <a:gd name="T11" fmla="*/ 2147483646 h 174"/>
                <a:gd name="T12" fmla="*/ 2147483646 w 128"/>
                <a:gd name="T13" fmla="*/ 2147483646 h 174"/>
                <a:gd name="T14" fmla="*/ 2147483646 w 128"/>
                <a:gd name="T15" fmla="*/ 2147483646 h 174"/>
                <a:gd name="T16" fmla="*/ 2147483646 w 128"/>
                <a:gd name="T17" fmla="*/ 2147483646 h 174"/>
                <a:gd name="T18" fmla="*/ 2147483646 w 128"/>
                <a:gd name="T19" fmla="*/ 2147483646 h 1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8" h="174">
                  <a:moveTo>
                    <a:pt x="20" y="174"/>
                  </a:moveTo>
                  <a:lnTo>
                    <a:pt x="40" y="165"/>
                  </a:lnTo>
                  <a:lnTo>
                    <a:pt x="128" y="26"/>
                  </a:lnTo>
                  <a:lnTo>
                    <a:pt x="88" y="0"/>
                  </a:lnTo>
                  <a:lnTo>
                    <a:pt x="0" y="140"/>
                  </a:lnTo>
                  <a:lnTo>
                    <a:pt x="20" y="129"/>
                  </a:lnTo>
                  <a:lnTo>
                    <a:pt x="20" y="174"/>
                  </a:lnTo>
                  <a:lnTo>
                    <a:pt x="32" y="174"/>
                  </a:lnTo>
                  <a:lnTo>
                    <a:pt x="38" y="165"/>
                  </a:lnTo>
                  <a:lnTo>
                    <a:pt x="20" y="1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0" name="Freeform 299"/>
            <p:cNvSpPr>
              <a:spLocks/>
            </p:cNvSpPr>
            <p:nvPr/>
          </p:nvSpPr>
          <p:spPr bwMode="auto">
            <a:xfrm>
              <a:off x="3707904" y="1286737"/>
              <a:ext cx="705173" cy="12811"/>
            </a:xfrm>
            <a:custGeom>
              <a:avLst/>
              <a:gdLst>
                <a:gd name="T0" fmla="*/ 0 w 2016"/>
                <a:gd name="T1" fmla="*/ 2147483646 h 45"/>
                <a:gd name="T2" fmla="*/ 2147483646 w 2016"/>
                <a:gd name="T3" fmla="*/ 2147483646 h 45"/>
                <a:gd name="T4" fmla="*/ 2147483646 w 2016"/>
                <a:gd name="T5" fmla="*/ 2147483646 h 45"/>
                <a:gd name="T6" fmla="*/ 2147483646 w 2016"/>
                <a:gd name="T7" fmla="*/ 0 h 45"/>
                <a:gd name="T8" fmla="*/ 2147483646 w 2016"/>
                <a:gd name="T9" fmla="*/ 0 h 45"/>
                <a:gd name="T10" fmla="*/ 2147483646 w 2016"/>
                <a:gd name="T11" fmla="*/ 2147483646 h 45"/>
                <a:gd name="T12" fmla="*/ 0 w 2016"/>
                <a:gd name="T13" fmla="*/ 2147483646 h 45"/>
                <a:gd name="T14" fmla="*/ 0 w 2016"/>
                <a:gd name="T15" fmla="*/ 2147483646 h 45"/>
                <a:gd name="T16" fmla="*/ 2147483646 w 2016"/>
                <a:gd name="T17" fmla="*/ 2147483646 h 45"/>
                <a:gd name="T18" fmla="*/ 0 w 2016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16" h="45">
                  <a:moveTo>
                    <a:pt x="0" y="24"/>
                  </a:moveTo>
                  <a:lnTo>
                    <a:pt x="23" y="45"/>
                  </a:lnTo>
                  <a:lnTo>
                    <a:pt x="2016" y="45"/>
                  </a:lnTo>
                  <a:lnTo>
                    <a:pt x="2016" y="0"/>
                  </a:lnTo>
                  <a:lnTo>
                    <a:pt x="23" y="0"/>
                  </a:lnTo>
                  <a:lnTo>
                    <a:pt x="45" y="24"/>
                  </a:lnTo>
                  <a:lnTo>
                    <a:pt x="0" y="24"/>
                  </a:lnTo>
                  <a:lnTo>
                    <a:pt x="0" y="45"/>
                  </a:lnTo>
                  <a:lnTo>
                    <a:pt x="23" y="45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1" name="Freeform 300"/>
            <p:cNvSpPr>
              <a:spLocks/>
            </p:cNvSpPr>
            <p:nvPr/>
          </p:nvSpPr>
          <p:spPr bwMode="auto">
            <a:xfrm>
              <a:off x="4178719" y="1031066"/>
              <a:ext cx="38477" cy="12254"/>
            </a:xfrm>
            <a:custGeom>
              <a:avLst/>
              <a:gdLst>
                <a:gd name="T0" fmla="*/ 2147483646 w 111"/>
                <a:gd name="T1" fmla="*/ 0 h 45"/>
                <a:gd name="T2" fmla="*/ 2147483646 w 111"/>
                <a:gd name="T3" fmla="*/ 0 h 45"/>
                <a:gd name="T4" fmla="*/ 0 w 111"/>
                <a:gd name="T5" fmla="*/ 0 h 45"/>
                <a:gd name="T6" fmla="*/ 0 w 111"/>
                <a:gd name="T7" fmla="*/ 2147483646 h 45"/>
                <a:gd name="T8" fmla="*/ 2147483646 w 111"/>
                <a:gd name="T9" fmla="*/ 2147483646 h 45"/>
                <a:gd name="T10" fmla="*/ 2147483646 w 111"/>
                <a:gd name="T11" fmla="*/ 0 h 45"/>
                <a:gd name="T12" fmla="*/ 2147483646 w 111"/>
                <a:gd name="T13" fmla="*/ 0 h 45"/>
                <a:gd name="T14" fmla="*/ 2147483646 w 111"/>
                <a:gd name="T15" fmla="*/ 0 h 45"/>
                <a:gd name="T16" fmla="*/ 2147483646 w 111"/>
                <a:gd name="T17" fmla="*/ 0 h 45"/>
                <a:gd name="T18" fmla="*/ 2147483646 w 111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45">
                  <a:moveTo>
                    <a:pt x="111" y="22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88" y="45"/>
                  </a:lnTo>
                  <a:lnTo>
                    <a:pt x="66" y="22"/>
                  </a:lnTo>
                  <a:lnTo>
                    <a:pt x="111" y="22"/>
                  </a:lnTo>
                  <a:lnTo>
                    <a:pt x="111" y="0"/>
                  </a:lnTo>
                  <a:lnTo>
                    <a:pt x="88" y="0"/>
                  </a:lnTo>
                  <a:lnTo>
                    <a:pt x="111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2" name="Freeform 301"/>
            <p:cNvSpPr>
              <a:spLocks/>
            </p:cNvSpPr>
            <p:nvPr/>
          </p:nvSpPr>
          <p:spPr bwMode="auto">
            <a:xfrm>
              <a:off x="4201805" y="1037193"/>
              <a:ext cx="15391" cy="23952"/>
            </a:xfrm>
            <a:custGeom>
              <a:avLst/>
              <a:gdLst>
                <a:gd name="T0" fmla="*/ 0 w 45"/>
                <a:gd name="T1" fmla="*/ 2147483646 h 86"/>
                <a:gd name="T2" fmla="*/ 2147483646 w 45"/>
                <a:gd name="T3" fmla="*/ 2147483646 h 86"/>
                <a:gd name="T4" fmla="*/ 2147483646 w 45"/>
                <a:gd name="T5" fmla="*/ 0 h 86"/>
                <a:gd name="T6" fmla="*/ 0 w 45"/>
                <a:gd name="T7" fmla="*/ 0 h 86"/>
                <a:gd name="T8" fmla="*/ 0 w 45"/>
                <a:gd name="T9" fmla="*/ 2147483646 h 86"/>
                <a:gd name="T10" fmla="*/ 0 w 45"/>
                <a:gd name="T11" fmla="*/ 2147483646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86">
                  <a:moveTo>
                    <a:pt x="22" y="86"/>
                  </a:moveTo>
                  <a:lnTo>
                    <a:pt x="45" y="8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86"/>
                  </a:lnTo>
                  <a:lnTo>
                    <a:pt x="22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3" name="Freeform 302"/>
            <p:cNvSpPr>
              <a:spLocks/>
            </p:cNvSpPr>
            <p:nvPr/>
          </p:nvSpPr>
          <p:spPr bwMode="auto">
            <a:xfrm>
              <a:off x="4199007" y="1092895"/>
              <a:ext cx="15391" cy="145939"/>
            </a:xfrm>
            <a:custGeom>
              <a:avLst/>
              <a:gdLst>
                <a:gd name="T0" fmla="*/ 0 w 45"/>
                <a:gd name="T1" fmla="*/ 2147483646 h 524"/>
                <a:gd name="T2" fmla="*/ 2147483646 w 45"/>
                <a:gd name="T3" fmla="*/ 2147483646 h 524"/>
                <a:gd name="T4" fmla="*/ 2147483646 w 45"/>
                <a:gd name="T5" fmla="*/ 0 h 524"/>
                <a:gd name="T6" fmla="*/ 0 w 45"/>
                <a:gd name="T7" fmla="*/ 0 h 524"/>
                <a:gd name="T8" fmla="*/ 0 w 45"/>
                <a:gd name="T9" fmla="*/ 2147483646 h 524"/>
                <a:gd name="T10" fmla="*/ 0 w 45"/>
                <a:gd name="T11" fmla="*/ 2147483646 h 5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524">
                  <a:moveTo>
                    <a:pt x="23" y="524"/>
                  </a:moveTo>
                  <a:lnTo>
                    <a:pt x="45" y="524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24"/>
                  </a:lnTo>
                  <a:lnTo>
                    <a:pt x="23" y="5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4" name="Freeform 303"/>
            <p:cNvSpPr>
              <a:spLocks/>
            </p:cNvSpPr>
            <p:nvPr/>
          </p:nvSpPr>
          <p:spPr bwMode="auto">
            <a:xfrm>
              <a:off x="3782759" y="1032737"/>
              <a:ext cx="358883" cy="12811"/>
            </a:xfrm>
            <a:custGeom>
              <a:avLst/>
              <a:gdLst>
                <a:gd name="T0" fmla="*/ 0 w 1025"/>
                <a:gd name="T1" fmla="*/ 2147483646 h 46"/>
                <a:gd name="T2" fmla="*/ 0 w 1025"/>
                <a:gd name="T3" fmla="*/ 2147483646 h 46"/>
                <a:gd name="T4" fmla="*/ 2147483646 w 1025"/>
                <a:gd name="T5" fmla="*/ 2147483646 h 46"/>
                <a:gd name="T6" fmla="*/ 2147483646 w 1025"/>
                <a:gd name="T7" fmla="*/ 0 h 46"/>
                <a:gd name="T8" fmla="*/ 0 w 1025"/>
                <a:gd name="T9" fmla="*/ 0 h 46"/>
                <a:gd name="T10" fmla="*/ 0 w 1025"/>
                <a:gd name="T11" fmla="*/ 2147483646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25" h="46">
                  <a:moveTo>
                    <a:pt x="0" y="23"/>
                  </a:moveTo>
                  <a:lnTo>
                    <a:pt x="0" y="46"/>
                  </a:lnTo>
                  <a:lnTo>
                    <a:pt x="1025" y="46"/>
                  </a:lnTo>
                  <a:lnTo>
                    <a:pt x="1025" y="0"/>
                  </a:lnTo>
                  <a:lnTo>
                    <a:pt x="0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5" name="Freeform 308"/>
            <p:cNvSpPr>
              <a:spLocks/>
            </p:cNvSpPr>
            <p:nvPr/>
          </p:nvSpPr>
          <p:spPr bwMode="auto">
            <a:xfrm>
              <a:off x="4264067" y="1105150"/>
              <a:ext cx="64361" cy="12811"/>
            </a:xfrm>
            <a:custGeom>
              <a:avLst/>
              <a:gdLst>
                <a:gd name="T0" fmla="*/ 2147483646 w 184"/>
                <a:gd name="T1" fmla="*/ 2147483646 h 45"/>
                <a:gd name="T2" fmla="*/ 2147483646 w 184"/>
                <a:gd name="T3" fmla="*/ 0 h 45"/>
                <a:gd name="T4" fmla="*/ 0 w 184"/>
                <a:gd name="T5" fmla="*/ 0 h 45"/>
                <a:gd name="T6" fmla="*/ 0 w 184"/>
                <a:gd name="T7" fmla="*/ 2147483646 h 45"/>
                <a:gd name="T8" fmla="*/ 2147483646 w 184"/>
                <a:gd name="T9" fmla="*/ 2147483646 h 45"/>
                <a:gd name="T10" fmla="*/ 2147483646 w 184"/>
                <a:gd name="T11" fmla="*/ 2147483646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4" h="45">
                  <a:moveTo>
                    <a:pt x="184" y="22"/>
                  </a:moveTo>
                  <a:lnTo>
                    <a:pt x="184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184" y="45"/>
                  </a:lnTo>
                  <a:lnTo>
                    <a:pt x="184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6" name="Freeform 309"/>
            <p:cNvSpPr>
              <a:spLocks/>
            </p:cNvSpPr>
            <p:nvPr/>
          </p:nvSpPr>
          <p:spPr bwMode="auto">
            <a:xfrm>
              <a:off x="4256372" y="1143584"/>
              <a:ext cx="92344" cy="12811"/>
            </a:xfrm>
            <a:custGeom>
              <a:avLst/>
              <a:gdLst>
                <a:gd name="T0" fmla="*/ 2147483646 w 265"/>
                <a:gd name="T1" fmla="*/ 2147483646 h 45"/>
                <a:gd name="T2" fmla="*/ 0 w 265"/>
                <a:gd name="T3" fmla="*/ 2147483646 h 45"/>
                <a:gd name="T4" fmla="*/ 2147483646 w 265"/>
                <a:gd name="T5" fmla="*/ 2147483646 h 45"/>
                <a:gd name="T6" fmla="*/ 2147483646 w 265"/>
                <a:gd name="T7" fmla="*/ 0 h 45"/>
                <a:gd name="T8" fmla="*/ 0 w 265"/>
                <a:gd name="T9" fmla="*/ 0 h 45"/>
                <a:gd name="T10" fmla="*/ 0 w 265"/>
                <a:gd name="T11" fmla="*/ 2147483646 h 45"/>
                <a:gd name="T12" fmla="*/ 0 w 265"/>
                <a:gd name="T13" fmla="*/ 0 h 45"/>
                <a:gd name="T14" fmla="*/ 0 w 265"/>
                <a:gd name="T15" fmla="*/ 0 h 45"/>
                <a:gd name="T16" fmla="*/ 0 w 265"/>
                <a:gd name="T17" fmla="*/ 2147483646 h 45"/>
                <a:gd name="T18" fmla="*/ 2147483646 w 265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5" h="45">
                  <a:moveTo>
                    <a:pt x="45" y="22"/>
                  </a:moveTo>
                  <a:lnTo>
                    <a:pt x="23" y="45"/>
                  </a:lnTo>
                  <a:lnTo>
                    <a:pt x="265" y="45"/>
                  </a:lnTo>
                  <a:lnTo>
                    <a:pt x="265" y="0"/>
                  </a:lnTo>
                  <a:lnTo>
                    <a:pt x="23" y="0"/>
                  </a:lnTo>
                  <a:lnTo>
                    <a:pt x="0" y="22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45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7" name="Freeform 310"/>
            <p:cNvSpPr>
              <a:spLocks/>
            </p:cNvSpPr>
            <p:nvPr/>
          </p:nvSpPr>
          <p:spPr bwMode="auto">
            <a:xfrm>
              <a:off x="4256372" y="1149711"/>
              <a:ext cx="15391" cy="38991"/>
            </a:xfrm>
            <a:custGeom>
              <a:avLst/>
              <a:gdLst>
                <a:gd name="T0" fmla="*/ 0 w 45"/>
                <a:gd name="T1" fmla="*/ 2147483646 h 139"/>
                <a:gd name="T2" fmla="*/ 2147483646 w 45"/>
                <a:gd name="T3" fmla="*/ 2147483646 h 139"/>
                <a:gd name="T4" fmla="*/ 2147483646 w 45"/>
                <a:gd name="T5" fmla="*/ 0 h 139"/>
                <a:gd name="T6" fmla="*/ 0 w 45"/>
                <a:gd name="T7" fmla="*/ 0 h 139"/>
                <a:gd name="T8" fmla="*/ 0 w 45"/>
                <a:gd name="T9" fmla="*/ 2147483646 h 139"/>
                <a:gd name="T10" fmla="*/ 0 w 45"/>
                <a:gd name="T11" fmla="*/ 2147483646 h 139"/>
                <a:gd name="T12" fmla="*/ 0 w 45"/>
                <a:gd name="T13" fmla="*/ 2147483646 h 139"/>
                <a:gd name="T14" fmla="*/ 0 w 45"/>
                <a:gd name="T15" fmla="*/ 2147483646 h 139"/>
                <a:gd name="T16" fmla="*/ 0 w 45"/>
                <a:gd name="T17" fmla="*/ 2147483646 h 139"/>
                <a:gd name="T18" fmla="*/ 0 w 45"/>
                <a:gd name="T19" fmla="*/ 2147483646 h 1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39">
                  <a:moveTo>
                    <a:pt x="23" y="93"/>
                  </a:moveTo>
                  <a:lnTo>
                    <a:pt x="45" y="11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16"/>
                  </a:lnTo>
                  <a:lnTo>
                    <a:pt x="23" y="139"/>
                  </a:lnTo>
                  <a:lnTo>
                    <a:pt x="0" y="116"/>
                  </a:lnTo>
                  <a:lnTo>
                    <a:pt x="0" y="139"/>
                  </a:lnTo>
                  <a:lnTo>
                    <a:pt x="23" y="139"/>
                  </a:lnTo>
                  <a:lnTo>
                    <a:pt x="23" y="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8" name="Freeform 311"/>
            <p:cNvSpPr>
              <a:spLocks/>
            </p:cNvSpPr>
            <p:nvPr/>
          </p:nvSpPr>
          <p:spPr bwMode="auto">
            <a:xfrm>
              <a:off x="4264067" y="1175891"/>
              <a:ext cx="108434" cy="12811"/>
            </a:xfrm>
            <a:custGeom>
              <a:avLst/>
              <a:gdLst>
                <a:gd name="T0" fmla="*/ 2147483646 w 310"/>
                <a:gd name="T1" fmla="*/ 2147483646 h 46"/>
                <a:gd name="T2" fmla="*/ 2147483646 w 310"/>
                <a:gd name="T3" fmla="*/ 0 h 46"/>
                <a:gd name="T4" fmla="*/ 0 w 310"/>
                <a:gd name="T5" fmla="*/ 0 h 46"/>
                <a:gd name="T6" fmla="*/ 0 w 310"/>
                <a:gd name="T7" fmla="*/ 2147483646 h 46"/>
                <a:gd name="T8" fmla="*/ 2147483646 w 310"/>
                <a:gd name="T9" fmla="*/ 2147483646 h 46"/>
                <a:gd name="T10" fmla="*/ 2147483646 w 310"/>
                <a:gd name="T11" fmla="*/ 2147483646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0" h="46">
                  <a:moveTo>
                    <a:pt x="310" y="23"/>
                  </a:moveTo>
                  <a:lnTo>
                    <a:pt x="310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310" y="46"/>
                  </a:lnTo>
                  <a:lnTo>
                    <a:pt x="31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79" name="그룹 20"/>
          <p:cNvGrpSpPr>
            <a:grpSpLocks/>
          </p:cNvGrpSpPr>
          <p:nvPr/>
        </p:nvGrpSpPr>
        <p:grpSpPr bwMode="auto">
          <a:xfrm>
            <a:off x="3605093" y="3930685"/>
            <a:ext cx="415925" cy="220663"/>
            <a:chOff x="2931424" y="980728"/>
            <a:chExt cx="416440" cy="221000"/>
          </a:xfrm>
        </p:grpSpPr>
        <p:sp>
          <p:nvSpPr>
            <p:cNvPr id="780" name="직사각형 511"/>
            <p:cNvSpPr>
              <a:spLocks noChangeArrowheads="1"/>
            </p:cNvSpPr>
            <p:nvPr/>
          </p:nvSpPr>
          <p:spPr bwMode="auto">
            <a:xfrm>
              <a:off x="3038512" y="113553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1" name="직사각형 512"/>
            <p:cNvSpPr>
              <a:spLocks noChangeArrowheads="1"/>
            </p:cNvSpPr>
            <p:nvPr/>
          </p:nvSpPr>
          <p:spPr bwMode="auto">
            <a:xfrm>
              <a:off x="2931424" y="113553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2" name="직사각형 513"/>
            <p:cNvSpPr>
              <a:spLocks noChangeArrowheads="1"/>
            </p:cNvSpPr>
            <p:nvPr/>
          </p:nvSpPr>
          <p:spPr bwMode="auto">
            <a:xfrm>
              <a:off x="3145855" y="113553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3" name="직사각형 514"/>
            <p:cNvSpPr>
              <a:spLocks noChangeArrowheads="1"/>
            </p:cNvSpPr>
            <p:nvPr/>
          </p:nvSpPr>
          <p:spPr bwMode="auto">
            <a:xfrm>
              <a:off x="3252433" y="113553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4" name="직사각형 515"/>
            <p:cNvSpPr>
              <a:spLocks noChangeArrowheads="1"/>
            </p:cNvSpPr>
            <p:nvPr/>
          </p:nvSpPr>
          <p:spPr bwMode="auto">
            <a:xfrm>
              <a:off x="3040001" y="105876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5" name="직사각형 517"/>
            <p:cNvSpPr>
              <a:spLocks noChangeArrowheads="1"/>
            </p:cNvSpPr>
            <p:nvPr/>
          </p:nvSpPr>
          <p:spPr bwMode="auto">
            <a:xfrm>
              <a:off x="3147344" y="105876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6" name="직사각형 518"/>
            <p:cNvSpPr>
              <a:spLocks noChangeArrowheads="1"/>
            </p:cNvSpPr>
            <p:nvPr/>
          </p:nvSpPr>
          <p:spPr bwMode="auto">
            <a:xfrm>
              <a:off x="3253922" y="105876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7" name="직사각형 521"/>
            <p:cNvSpPr>
              <a:spLocks noChangeArrowheads="1"/>
            </p:cNvSpPr>
            <p:nvPr/>
          </p:nvSpPr>
          <p:spPr bwMode="auto">
            <a:xfrm>
              <a:off x="3146469" y="980728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88" name="그룹 603"/>
          <p:cNvGrpSpPr>
            <a:grpSpLocks/>
          </p:cNvGrpSpPr>
          <p:nvPr/>
        </p:nvGrpSpPr>
        <p:grpSpPr bwMode="auto">
          <a:xfrm>
            <a:off x="3730506" y="4129123"/>
            <a:ext cx="452437" cy="88900"/>
            <a:chOff x="3333961" y="1240855"/>
            <a:chExt cx="453325" cy="89123"/>
          </a:xfrm>
        </p:grpSpPr>
        <p:sp>
          <p:nvSpPr>
            <p:cNvPr id="789" name="Freeform 305"/>
            <p:cNvSpPr>
              <a:spLocks/>
            </p:cNvSpPr>
            <p:nvPr/>
          </p:nvSpPr>
          <p:spPr bwMode="auto">
            <a:xfrm>
              <a:off x="3371038" y="1270377"/>
              <a:ext cx="37078" cy="30079"/>
            </a:xfrm>
            <a:custGeom>
              <a:avLst/>
              <a:gdLst>
                <a:gd name="T0" fmla="*/ 2147483646 w 106"/>
                <a:gd name="T1" fmla="*/ 2147483646 h 108"/>
                <a:gd name="T2" fmla="*/ 2147483646 w 106"/>
                <a:gd name="T3" fmla="*/ 2147483646 h 108"/>
                <a:gd name="T4" fmla="*/ 2147483646 w 106"/>
                <a:gd name="T5" fmla="*/ 2147483646 h 108"/>
                <a:gd name="T6" fmla="*/ 2147483646 w 106"/>
                <a:gd name="T7" fmla="*/ 2147483646 h 108"/>
                <a:gd name="T8" fmla="*/ 2147483646 w 106"/>
                <a:gd name="T9" fmla="*/ 2147483646 h 108"/>
                <a:gd name="T10" fmla="*/ 2147483646 w 106"/>
                <a:gd name="T11" fmla="*/ 2147483646 h 108"/>
                <a:gd name="T12" fmla="*/ 2147483646 w 106"/>
                <a:gd name="T13" fmla="*/ 2147483646 h 108"/>
                <a:gd name="T14" fmla="*/ 2147483646 w 106"/>
                <a:gd name="T15" fmla="*/ 2147483646 h 108"/>
                <a:gd name="T16" fmla="*/ 2147483646 w 106"/>
                <a:gd name="T17" fmla="*/ 0 h 108"/>
                <a:gd name="T18" fmla="*/ 2147483646 w 106"/>
                <a:gd name="T19" fmla="*/ 2147483646 h 108"/>
                <a:gd name="T20" fmla="*/ 2147483646 w 106"/>
                <a:gd name="T21" fmla="*/ 2147483646 h 108"/>
                <a:gd name="T22" fmla="*/ 2147483646 w 106"/>
                <a:gd name="T23" fmla="*/ 2147483646 h 108"/>
                <a:gd name="T24" fmla="*/ 0 w 106"/>
                <a:gd name="T25" fmla="*/ 2147483646 h 108"/>
                <a:gd name="T26" fmla="*/ 2147483646 w 106"/>
                <a:gd name="T27" fmla="*/ 2147483646 h 108"/>
                <a:gd name="T28" fmla="*/ 2147483646 w 106"/>
                <a:gd name="T29" fmla="*/ 2147483646 h 108"/>
                <a:gd name="T30" fmla="*/ 2147483646 w 106"/>
                <a:gd name="T31" fmla="*/ 2147483646 h 108"/>
                <a:gd name="T32" fmla="*/ 2147483646 w 106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6" h="108">
                  <a:moveTo>
                    <a:pt x="53" y="108"/>
                  </a:moveTo>
                  <a:lnTo>
                    <a:pt x="76" y="103"/>
                  </a:lnTo>
                  <a:lnTo>
                    <a:pt x="93" y="91"/>
                  </a:lnTo>
                  <a:lnTo>
                    <a:pt x="101" y="73"/>
                  </a:lnTo>
                  <a:lnTo>
                    <a:pt x="106" y="53"/>
                  </a:lnTo>
                  <a:lnTo>
                    <a:pt x="101" y="33"/>
                  </a:lnTo>
                  <a:lnTo>
                    <a:pt x="93" y="16"/>
                  </a:lnTo>
                  <a:lnTo>
                    <a:pt x="76" y="5"/>
                  </a:lnTo>
                  <a:lnTo>
                    <a:pt x="53" y="0"/>
                  </a:lnTo>
                  <a:lnTo>
                    <a:pt x="33" y="5"/>
                  </a:lnTo>
                  <a:lnTo>
                    <a:pt x="15" y="16"/>
                  </a:lnTo>
                  <a:lnTo>
                    <a:pt x="4" y="33"/>
                  </a:lnTo>
                  <a:lnTo>
                    <a:pt x="0" y="53"/>
                  </a:lnTo>
                  <a:lnTo>
                    <a:pt x="4" y="73"/>
                  </a:lnTo>
                  <a:lnTo>
                    <a:pt x="15" y="91"/>
                  </a:lnTo>
                  <a:lnTo>
                    <a:pt x="33" y="103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0" name="Freeform 306"/>
            <p:cNvSpPr>
              <a:spLocks/>
            </p:cNvSpPr>
            <p:nvPr/>
          </p:nvSpPr>
          <p:spPr bwMode="auto">
            <a:xfrm>
              <a:off x="3676053" y="1240855"/>
              <a:ext cx="111233" cy="89123"/>
            </a:xfrm>
            <a:custGeom>
              <a:avLst/>
              <a:gdLst>
                <a:gd name="T0" fmla="*/ 2147483646 w 317"/>
                <a:gd name="T1" fmla="*/ 2147483646 h 319"/>
                <a:gd name="T2" fmla="*/ 2147483646 w 317"/>
                <a:gd name="T3" fmla="*/ 2147483646 h 319"/>
                <a:gd name="T4" fmla="*/ 2147483646 w 317"/>
                <a:gd name="T5" fmla="*/ 2147483646 h 319"/>
                <a:gd name="T6" fmla="*/ 2147483646 w 317"/>
                <a:gd name="T7" fmla="*/ 2147483646 h 319"/>
                <a:gd name="T8" fmla="*/ 2147483646 w 317"/>
                <a:gd name="T9" fmla="*/ 2147483646 h 319"/>
                <a:gd name="T10" fmla="*/ 2147483646 w 317"/>
                <a:gd name="T11" fmla="*/ 2147483646 h 319"/>
                <a:gd name="T12" fmla="*/ 2147483646 w 317"/>
                <a:gd name="T13" fmla="*/ 2147483646 h 319"/>
                <a:gd name="T14" fmla="*/ 2147483646 w 317"/>
                <a:gd name="T15" fmla="*/ 2147483646 h 319"/>
                <a:gd name="T16" fmla="*/ 2147483646 w 317"/>
                <a:gd name="T17" fmla="*/ 2147483646 h 319"/>
                <a:gd name="T18" fmla="*/ 2147483646 w 317"/>
                <a:gd name="T19" fmla="*/ 2147483646 h 319"/>
                <a:gd name="T20" fmla="*/ 2147483646 w 317"/>
                <a:gd name="T21" fmla="*/ 2147483646 h 319"/>
                <a:gd name="T22" fmla="*/ 2147483646 w 317"/>
                <a:gd name="T23" fmla="*/ 2147483646 h 319"/>
                <a:gd name="T24" fmla="*/ 2147483646 w 317"/>
                <a:gd name="T25" fmla="*/ 2147483646 h 319"/>
                <a:gd name="T26" fmla="*/ 2147483646 w 317"/>
                <a:gd name="T27" fmla="*/ 2147483646 h 319"/>
                <a:gd name="T28" fmla="*/ 2147483646 w 317"/>
                <a:gd name="T29" fmla="*/ 2147483646 h 319"/>
                <a:gd name="T30" fmla="*/ 2147483646 w 317"/>
                <a:gd name="T31" fmla="*/ 2147483646 h 319"/>
                <a:gd name="T32" fmla="*/ 2147483646 w 317"/>
                <a:gd name="T33" fmla="*/ 0 h 319"/>
                <a:gd name="T34" fmla="*/ 2147483646 w 317"/>
                <a:gd name="T35" fmla="*/ 2147483646 h 319"/>
                <a:gd name="T36" fmla="*/ 2147483646 w 317"/>
                <a:gd name="T37" fmla="*/ 2147483646 h 319"/>
                <a:gd name="T38" fmla="*/ 2147483646 w 317"/>
                <a:gd name="T39" fmla="*/ 2147483646 h 319"/>
                <a:gd name="T40" fmla="*/ 2147483646 w 317"/>
                <a:gd name="T41" fmla="*/ 2147483646 h 319"/>
                <a:gd name="T42" fmla="*/ 2147483646 w 317"/>
                <a:gd name="T43" fmla="*/ 2147483646 h 319"/>
                <a:gd name="T44" fmla="*/ 2147483646 w 317"/>
                <a:gd name="T45" fmla="*/ 2147483646 h 319"/>
                <a:gd name="T46" fmla="*/ 2147483646 w 317"/>
                <a:gd name="T47" fmla="*/ 2147483646 h 319"/>
                <a:gd name="T48" fmla="*/ 0 w 317"/>
                <a:gd name="T49" fmla="*/ 2147483646 h 319"/>
                <a:gd name="T50" fmla="*/ 2147483646 w 317"/>
                <a:gd name="T51" fmla="*/ 2147483646 h 319"/>
                <a:gd name="T52" fmla="*/ 2147483646 w 317"/>
                <a:gd name="T53" fmla="*/ 2147483646 h 319"/>
                <a:gd name="T54" fmla="*/ 2147483646 w 317"/>
                <a:gd name="T55" fmla="*/ 2147483646 h 319"/>
                <a:gd name="T56" fmla="*/ 2147483646 w 317"/>
                <a:gd name="T57" fmla="*/ 2147483646 h 319"/>
                <a:gd name="T58" fmla="*/ 2147483646 w 317"/>
                <a:gd name="T59" fmla="*/ 2147483646 h 319"/>
                <a:gd name="T60" fmla="*/ 2147483646 w 317"/>
                <a:gd name="T61" fmla="*/ 2147483646 h 319"/>
                <a:gd name="T62" fmla="*/ 2147483646 w 317"/>
                <a:gd name="T63" fmla="*/ 2147483646 h 319"/>
                <a:gd name="T64" fmla="*/ 2147483646 w 317"/>
                <a:gd name="T65" fmla="*/ 2147483646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7" h="319">
                  <a:moveTo>
                    <a:pt x="161" y="319"/>
                  </a:moveTo>
                  <a:lnTo>
                    <a:pt x="194" y="317"/>
                  </a:lnTo>
                  <a:lnTo>
                    <a:pt x="221" y="306"/>
                  </a:lnTo>
                  <a:lnTo>
                    <a:pt x="247" y="291"/>
                  </a:lnTo>
                  <a:lnTo>
                    <a:pt x="272" y="272"/>
                  </a:lnTo>
                  <a:lnTo>
                    <a:pt x="289" y="249"/>
                  </a:lnTo>
                  <a:lnTo>
                    <a:pt x="304" y="221"/>
                  </a:lnTo>
                  <a:lnTo>
                    <a:pt x="315" y="191"/>
                  </a:lnTo>
                  <a:lnTo>
                    <a:pt x="317" y="158"/>
                  </a:lnTo>
                  <a:lnTo>
                    <a:pt x="315" y="125"/>
                  </a:lnTo>
                  <a:lnTo>
                    <a:pt x="304" y="96"/>
                  </a:lnTo>
                  <a:lnTo>
                    <a:pt x="289" y="70"/>
                  </a:lnTo>
                  <a:lnTo>
                    <a:pt x="272" y="45"/>
                  </a:lnTo>
                  <a:lnTo>
                    <a:pt x="247" y="28"/>
                  </a:lnTo>
                  <a:lnTo>
                    <a:pt x="221" y="11"/>
                  </a:lnTo>
                  <a:lnTo>
                    <a:pt x="194" y="2"/>
                  </a:lnTo>
                  <a:lnTo>
                    <a:pt x="161" y="0"/>
                  </a:lnTo>
                  <a:lnTo>
                    <a:pt x="128" y="2"/>
                  </a:lnTo>
                  <a:lnTo>
                    <a:pt x="98" y="11"/>
                  </a:lnTo>
                  <a:lnTo>
                    <a:pt x="70" y="28"/>
                  </a:lnTo>
                  <a:lnTo>
                    <a:pt x="47" y="45"/>
                  </a:lnTo>
                  <a:lnTo>
                    <a:pt x="28" y="70"/>
                  </a:lnTo>
                  <a:lnTo>
                    <a:pt x="13" y="96"/>
                  </a:lnTo>
                  <a:lnTo>
                    <a:pt x="2" y="125"/>
                  </a:lnTo>
                  <a:lnTo>
                    <a:pt x="0" y="158"/>
                  </a:lnTo>
                  <a:lnTo>
                    <a:pt x="2" y="191"/>
                  </a:lnTo>
                  <a:lnTo>
                    <a:pt x="13" y="221"/>
                  </a:lnTo>
                  <a:lnTo>
                    <a:pt x="28" y="249"/>
                  </a:lnTo>
                  <a:lnTo>
                    <a:pt x="47" y="272"/>
                  </a:lnTo>
                  <a:lnTo>
                    <a:pt x="70" y="291"/>
                  </a:lnTo>
                  <a:lnTo>
                    <a:pt x="98" y="306"/>
                  </a:lnTo>
                  <a:lnTo>
                    <a:pt x="128" y="317"/>
                  </a:lnTo>
                  <a:lnTo>
                    <a:pt x="161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1" name="Freeform 307"/>
            <p:cNvSpPr>
              <a:spLocks/>
            </p:cNvSpPr>
            <p:nvPr/>
          </p:nvSpPr>
          <p:spPr bwMode="auto">
            <a:xfrm>
              <a:off x="3713131" y="1270377"/>
              <a:ext cx="37777" cy="30079"/>
            </a:xfrm>
            <a:custGeom>
              <a:avLst/>
              <a:gdLst>
                <a:gd name="T0" fmla="*/ 2147483646 w 108"/>
                <a:gd name="T1" fmla="*/ 2147483646 h 108"/>
                <a:gd name="T2" fmla="*/ 2147483646 w 108"/>
                <a:gd name="T3" fmla="*/ 2147483646 h 108"/>
                <a:gd name="T4" fmla="*/ 2147483646 w 108"/>
                <a:gd name="T5" fmla="*/ 2147483646 h 108"/>
                <a:gd name="T6" fmla="*/ 2147483646 w 108"/>
                <a:gd name="T7" fmla="*/ 2147483646 h 108"/>
                <a:gd name="T8" fmla="*/ 2147483646 w 108"/>
                <a:gd name="T9" fmla="*/ 2147483646 h 108"/>
                <a:gd name="T10" fmla="*/ 2147483646 w 108"/>
                <a:gd name="T11" fmla="*/ 2147483646 h 108"/>
                <a:gd name="T12" fmla="*/ 2147483646 w 108"/>
                <a:gd name="T13" fmla="*/ 2147483646 h 108"/>
                <a:gd name="T14" fmla="*/ 2147483646 w 108"/>
                <a:gd name="T15" fmla="*/ 2147483646 h 108"/>
                <a:gd name="T16" fmla="*/ 2147483646 w 108"/>
                <a:gd name="T17" fmla="*/ 0 h 108"/>
                <a:gd name="T18" fmla="*/ 2147483646 w 108"/>
                <a:gd name="T19" fmla="*/ 2147483646 h 108"/>
                <a:gd name="T20" fmla="*/ 2147483646 w 108"/>
                <a:gd name="T21" fmla="*/ 2147483646 h 108"/>
                <a:gd name="T22" fmla="*/ 2147483646 w 108"/>
                <a:gd name="T23" fmla="*/ 2147483646 h 108"/>
                <a:gd name="T24" fmla="*/ 0 w 108"/>
                <a:gd name="T25" fmla="*/ 2147483646 h 108"/>
                <a:gd name="T26" fmla="*/ 2147483646 w 108"/>
                <a:gd name="T27" fmla="*/ 2147483646 h 108"/>
                <a:gd name="T28" fmla="*/ 2147483646 w 108"/>
                <a:gd name="T29" fmla="*/ 2147483646 h 108"/>
                <a:gd name="T30" fmla="*/ 2147483646 w 108"/>
                <a:gd name="T31" fmla="*/ 2147483646 h 108"/>
                <a:gd name="T32" fmla="*/ 2147483646 w 108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8" h="108">
                  <a:moveTo>
                    <a:pt x="55" y="108"/>
                  </a:moveTo>
                  <a:lnTo>
                    <a:pt x="75" y="103"/>
                  </a:lnTo>
                  <a:lnTo>
                    <a:pt x="92" y="91"/>
                  </a:lnTo>
                  <a:lnTo>
                    <a:pt x="103" y="73"/>
                  </a:lnTo>
                  <a:lnTo>
                    <a:pt x="108" y="53"/>
                  </a:lnTo>
                  <a:lnTo>
                    <a:pt x="103" y="33"/>
                  </a:lnTo>
                  <a:lnTo>
                    <a:pt x="92" y="16"/>
                  </a:lnTo>
                  <a:lnTo>
                    <a:pt x="75" y="5"/>
                  </a:lnTo>
                  <a:lnTo>
                    <a:pt x="55" y="0"/>
                  </a:lnTo>
                  <a:lnTo>
                    <a:pt x="35" y="5"/>
                  </a:lnTo>
                  <a:lnTo>
                    <a:pt x="17" y="16"/>
                  </a:lnTo>
                  <a:lnTo>
                    <a:pt x="5" y="33"/>
                  </a:lnTo>
                  <a:lnTo>
                    <a:pt x="0" y="53"/>
                  </a:lnTo>
                  <a:lnTo>
                    <a:pt x="5" y="73"/>
                  </a:lnTo>
                  <a:lnTo>
                    <a:pt x="17" y="91"/>
                  </a:lnTo>
                  <a:lnTo>
                    <a:pt x="35" y="103"/>
                  </a:lnTo>
                  <a:lnTo>
                    <a:pt x="55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2" name="Freeform 304"/>
            <p:cNvSpPr>
              <a:spLocks/>
            </p:cNvSpPr>
            <p:nvPr/>
          </p:nvSpPr>
          <p:spPr bwMode="auto">
            <a:xfrm>
              <a:off x="3333961" y="1240855"/>
              <a:ext cx="111233" cy="89123"/>
            </a:xfrm>
            <a:custGeom>
              <a:avLst/>
              <a:gdLst>
                <a:gd name="T0" fmla="*/ 2147483646 w 318"/>
                <a:gd name="T1" fmla="*/ 2147483646 h 319"/>
                <a:gd name="T2" fmla="*/ 2147483646 w 318"/>
                <a:gd name="T3" fmla="*/ 2147483646 h 319"/>
                <a:gd name="T4" fmla="*/ 2147483646 w 318"/>
                <a:gd name="T5" fmla="*/ 2147483646 h 319"/>
                <a:gd name="T6" fmla="*/ 2147483646 w 318"/>
                <a:gd name="T7" fmla="*/ 2147483646 h 319"/>
                <a:gd name="T8" fmla="*/ 2147483646 w 318"/>
                <a:gd name="T9" fmla="*/ 2147483646 h 319"/>
                <a:gd name="T10" fmla="*/ 2147483646 w 318"/>
                <a:gd name="T11" fmla="*/ 2147483646 h 319"/>
                <a:gd name="T12" fmla="*/ 2147483646 w 318"/>
                <a:gd name="T13" fmla="*/ 2147483646 h 319"/>
                <a:gd name="T14" fmla="*/ 2147483646 w 318"/>
                <a:gd name="T15" fmla="*/ 2147483646 h 319"/>
                <a:gd name="T16" fmla="*/ 2147483646 w 318"/>
                <a:gd name="T17" fmla="*/ 2147483646 h 319"/>
                <a:gd name="T18" fmla="*/ 2147483646 w 318"/>
                <a:gd name="T19" fmla="*/ 2147483646 h 319"/>
                <a:gd name="T20" fmla="*/ 2147483646 w 318"/>
                <a:gd name="T21" fmla="*/ 2147483646 h 319"/>
                <a:gd name="T22" fmla="*/ 2147483646 w 318"/>
                <a:gd name="T23" fmla="*/ 2147483646 h 319"/>
                <a:gd name="T24" fmla="*/ 2147483646 w 318"/>
                <a:gd name="T25" fmla="*/ 2147483646 h 319"/>
                <a:gd name="T26" fmla="*/ 2147483646 w 318"/>
                <a:gd name="T27" fmla="*/ 2147483646 h 319"/>
                <a:gd name="T28" fmla="*/ 2147483646 w 318"/>
                <a:gd name="T29" fmla="*/ 2147483646 h 319"/>
                <a:gd name="T30" fmla="*/ 2147483646 w 318"/>
                <a:gd name="T31" fmla="*/ 2147483646 h 319"/>
                <a:gd name="T32" fmla="*/ 2147483646 w 318"/>
                <a:gd name="T33" fmla="*/ 0 h 319"/>
                <a:gd name="T34" fmla="*/ 2147483646 w 318"/>
                <a:gd name="T35" fmla="*/ 2147483646 h 319"/>
                <a:gd name="T36" fmla="*/ 2147483646 w 318"/>
                <a:gd name="T37" fmla="*/ 2147483646 h 319"/>
                <a:gd name="T38" fmla="*/ 2147483646 w 318"/>
                <a:gd name="T39" fmla="*/ 2147483646 h 319"/>
                <a:gd name="T40" fmla="*/ 2147483646 w 318"/>
                <a:gd name="T41" fmla="*/ 2147483646 h 319"/>
                <a:gd name="T42" fmla="*/ 2147483646 w 318"/>
                <a:gd name="T43" fmla="*/ 2147483646 h 319"/>
                <a:gd name="T44" fmla="*/ 2147483646 w 318"/>
                <a:gd name="T45" fmla="*/ 2147483646 h 319"/>
                <a:gd name="T46" fmla="*/ 2147483646 w 318"/>
                <a:gd name="T47" fmla="*/ 2147483646 h 319"/>
                <a:gd name="T48" fmla="*/ 0 w 318"/>
                <a:gd name="T49" fmla="*/ 2147483646 h 319"/>
                <a:gd name="T50" fmla="*/ 2147483646 w 318"/>
                <a:gd name="T51" fmla="*/ 2147483646 h 319"/>
                <a:gd name="T52" fmla="*/ 2147483646 w 318"/>
                <a:gd name="T53" fmla="*/ 2147483646 h 319"/>
                <a:gd name="T54" fmla="*/ 2147483646 w 318"/>
                <a:gd name="T55" fmla="*/ 2147483646 h 319"/>
                <a:gd name="T56" fmla="*/ 2147483646 w 318"/>
                <a:gd name="T57" fmla="*/ 2147483646 h 319"/>
                <a:gd name="T58" fmla="*/ 2147483646 w 318"/>
                <a:gd name="T59" fmla="*/ 2147483646 h 319"/>
                <a:gd name="T60" fmla="*/ 2147483646 w 318"/>
                <a:gd name="T61" fmla="*/ 2147483646 h 319"/>
                <a:gd name="T62" fmla="*/ 2147483646 w 318"/>
                <a:gd name="T63" fmla="*/ 2147483646 h 319"/>
                <a:gd name="T64" fmla="*/ 2147483646 w 318"/>
                <a:gd name="T65" fmla="*/ 2147483646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8" h="319">
                  <a:moveTo>
                    <a:pt x="159" y="319"/>
                  </a:moveTo>
                  <a:lnTo>
                    <a:pt x="191" y="317"/>
                  </a:lnTo>
                  <a:lnTo>
                    <a:pt x="220" y="306"/>
                  </a:lnTo>
                  <a:lnTo>
                    <a:pt x="248" y="291"/>
                  </a:lnTo>
                  <a:lnTo>
                    <a:pt x="269" y="272"/>
                  </a:lnTo>
                  <a:lnTo>
                    <a:pt x="290" y="249"/>
                  </a:lnTo>
                  <a:lnTo>
                    <a:pt x="305" y="221"/>
                  </a:lnTo>
                  <a:lnTo>
                    <a:pt x="316" y="191"/>
                  </a:lnTo>
                  <a:lnTo>
                    <a:pt x="318" y="158"/>
                  </a:lnTo>
                  <a:lnTo>
                    <a:pt x="316" y="125"/>
                  </a:lnTo>
                  <a:lnTo>
                    <a:pt x="305" y="96"/>
                  </a:lnTo>
                  <a:lnTo>
                    <a:pt x="290" y="70"/>
                  </a:lnTo>
                  <a:lnTo>
                    <a:pt x="269" y="45"/>
                  </a:lnTo>
                  <a:lnTo>
                    <a:pt x="248" y="28"/>
                  </a:lnTo>
                  <a:lnTo>
                    <a:pt x="220" y="11"/>
                  </a:lnTo>
                  <a:lnTo>
                    <a:pt x="191" y="2"/>
                  </a:lnTo>
                  <a:lnTo>
                    <a:pt x="159" y="0"/>
                  </a:lnTo>
                  <a:lnTo>
                    <a:pt x="127" y="2"/>
                  </a:lnTo>
                  <a:lnTo>
                    <a:pt x="95" y="11"/>
                  </a:lnTo>
                  <a:lnTo>
                    <a:pt x="70" y="28"/>
                  </a:lnTo>
                  <a:lnTo>
                    <a:pt x="46" y="45"/>
                  </a:lnTo>
                  <a:lnTo>
                    <a:pt x="27" y="70"/>
                  </a:lnTo>
                  <a:lnTo>
                    <a:pt x="13" y="96"/>
                  </a:lnTo>
                  <a:lnTo>
                    <a:pt x="2" y="125"/>
                  </a:lnTo>
                  <a:lnTo>
                    <a:pt x="0" y="158"/>
                  </a:lnTo>
                  <a:lnTo>
                    <a:pt x="2" y="191"/>
                  </a:lnTo>
                  <a:lnTo>
                    <a:pt x="13" y="221"/>
                  </a:lnTo>
                  <a:lnTo>
                    <a:pt x="27" y="249"/>
                  </a:lnTo>
                  <a:lnTo>
                    <a:pt x="46" y="272"/>
                  </a:lnTo>
                  <a:lnTo>
                    <a:pt x="70" y="291"/>
                  </a:lnTo>
                  <a:lnTo>
                    <a:pt x="95" y="306"/>
                  </a:lnTo>
                  <a:lnTo>
                    <a:pt x="127" y="317"/>
                  </a:lnTo>
                  <a:lnTo>
                    <a:pt x="159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3" name="Freeform 307"/>
            <p:cNvSpPr>
              <a:spLocks/>
            </p:cNvSpPr>
            <p:nvPr/>
          </p:nvSpPr>
          <p:spPr bwMode="auto">
            <a:xfrm>
              <a:off x="3368000" y="1270726"/>
              <a:ext cx="37777" cy="30079"/>
            </a:xfrm>
            <a:custGeom>
              <a:avLst/>
              <a:gdLst>
                <a:gd name="T0" fmla="*/ 2147483646 w 108"/>
                <a:gd name="T1" fmla="*/ 2147483646 h 108"/>
                <a:gd name="T2" fmla="*/ 2147483646 w 108"/>
                <a:gd name="T3" fmla="*/ 2147483646 h 108"/>
                <a:gd name="T4" fmla="*/ 2147483646 w 108"/>
                <a:gd name="T5" fmla="*/ 2147483646 h 108"/>
                <a:gd name="T6" fmla="*/ 2147483646 w 108"/>
                <a:gd name="T7" fmla="*/ 2147483646 h 108"/>
                <a:gd name="T8" fmla="*/ 2147483646 w 108"/>
                <a:gd name="T9" fmla="*/ 2147483646 h 108"/>
                <a:gd name="T10" fmla="*/ 2147483646 w 108"/>
                <a:gd name="T11" fmla="*/ 2147483646 h 108"/>
                <a:gd name="T12" fmla="*/ 2147483646 w 108"/>
                <a:gd name="T13" fmla="*/ 2147483646 h 108"/>
                <a:gd name="T14" fmla="*/ 2147483646 w 108"/>
                <a:gd name="T15" fmla="*/ 2147483646 h 108"/>
                <a:gd name="T16" fmla="*/ 2147483646 w 108"/>
                <a:gd name="T17" fmla="*/ 0 h 108"/>
                <a:gd name="T18" fmla="*/ 2147483646 w 108"/>
                <a:gd name="T19" fmla="*/ 2147483646 h 108"/>
                <a:gd name="T20" fmla="*/ 2147483646 w 108"/>
                <a:gd name="T21" fmla="*/ 2147483646 h 108"/>
                <a:gd name="T22" fmla="*/ 2147483646 w 108"/>
                <a:gd name="T23" fmla="*/ 2147483646 h 108"/>
                <a:gd name="T24" fmla="*/ 0 w 108"/>
                <a:gd name="T25" fmla="*/ 2147483646 h 108"/>
                <a:gd name="T26" fmla="*/ 2147483646 w 108"/>
                <a:gd name="T27" fmla="*/ 2147483646 h 108"/>
                <a:gd name="T28" fmla="*/ 2147483646 w 108"/>
                <a:gd name="T29" fmla="*/ 2147483646 h 108"/>
                <a:gd name="T30" fmla="*/ 2147483646 w 108"/>
                <a:gd name="T31" fmla="*/ 2147483646 h 108"/>
                <a:gd name="T32" fmla="*/ 2147483646 w 108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8" h="108">
                  <a:moveTo>
                    <a:pt x="55" y="108"/>
                  </a:moveTo>
                  <a:lnTo>
                    <a:pt x="75" y="103"/>
                  </a:lnTo>
                  <a:lnTo>
                    <a:pt x="92" y="91"/>
                  </a:lnTo>
                  <a:lnTo>
                    <a:pt x="103" y="73"/>
                  </a:lnTo>
                  <a:lnTo>
                    <a:pt x="108" y="53"/>
                  </a:lnTo>
                  <a:lnTo>
                    <a:pt x="103" y="33"/>
                  </a:lnTo>
                  <a:lnTo>
                    <a:pt x="92" y="16"/>
                  </a:lnTo>
                  <a:lnTo>
                    <a:pt x="75" y="5"/>
                  </a:lnTo>
                  <a:lnTo>
                    <a:pt x="55" y="0"/>
                  </a:lnTo>
                  <a:lnTo>
                    <a:pt x="35" y="5"/>
                  </a:lnTo>
                  <a:lnTo>
                    <a:pt x="17" y="16"/>
                  </a:lnTo>
                  <a:lnTo>
                    <a:pt x="5" y="33"/>
                  </a:lnTo>
                  <a:lnTo>
                    <a:pt x="0" y="53"/>
                  </a:lnTo>
                  <a:lnTo>
                    <a:pt x="5" y="73"/>
                  </a:lnTo>
                  <a:lnTo>
                    <a:pt x="17" y="91"/>
                  </a:lnTo>
                  <a:lnTo>
                    <a:pt x="35" y="103"/>
                  </a:lnTo>
                  <a:lnTo>
                    <a:pt x="55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4" name="AutoShape 53"/>
          <p:cNvSpPr>
            <a:spLocks noChangeArrowheads="1"/>
          </p:cNvSpPr>
          <p:nvPr/>
        </p:nvSpPr>
        <p:spPr bwMode="auto">
          <a:xfrm>
            <a:off x="507814" y="2584491"/>
            <a:ext cx="2357454" cy="2289023"/>
          </a:xfrm>
          <a:prstGeom prst="roundRect">
            <a:avLst>
              <a:gd name="adj" fmla="val 6899"/>
            </a:avLst>
          </a:prstGeom>
          <a:noFill/>
          <a:ln w="19050" algn="ctr">
            <a:solidFill>
              <a:srgbClr val="4C6CC8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defTabSz="9572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1900" b="1" kern="0" dirty="0">
              <a:solidFill>
                <a:srgbClr val="0000C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5" name="직사각형 373"/>
          <p:cNvSpPr/>
          <p:nvPr/>
        </p:nvSpPr>
        <p:spPr bwMode="auto">
          <a:xfrm>
            <a:off x="853906" y="2595603"/>
            <a:ext cx="13740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AS-IS Route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정보</a:t>
            </a:r>
          </a:p>
        </p:txBody>
      </p:sp>
      <p:grpSp>
        <p:nvGrpSpPr>
          <p:cNvPr id="796" name="그룹 34"/>
          <p:cNvGrpSpPr>
            <a:grpSpLocks/>
          </p:cNvGrpSpPr>
          <p:nvPr/>
        </p:nvGrpSpPr>
        <p:grpSpPr bwMode="auto">
          <a:xfrm>
            <a:off x="7196018" y="2468602"/>
            <a:ext cx="1390660" cy="1296696"/>
            <a:chOff x="5795963" y="4278313"/>
            <a:chExt cx="939800" cy="876300"/>
          </a:xfrm>
        </p:grpSpPr>
        <p:grpSp>
          <p:nvGrpSpPr>
            <p:cNvPr id="797" name="Group 104"/>
            <p:cNvGrpSpPr>
              <a:grpSpLocks/>
            </p:cNvGrpSpPr>
            <p:nvPr/>
          </p:nvGrpSpPr>
          <p:grpSpPr bwMode="auto">
            <a:xfrm>
              <a:off x="5795958" y="4278313"/>
              <a:ext cx="939798" cy="876300"/>
              <a:chOff x="1934" y="2323"/>
              <a:chExt cx="671" cy="626"/>
            </a:xfrm>
          </p:grpSpPr>
          <p:sp>
            <p:nvSpPr>
              <p:cNvPr id="824" name="AutoShape 73"/>
              <p:cNvSpPr>
                <a:spLocks noChangeArrowheads="1"/>
              </p:cNvSpPr>
              <p:nvPr/>
            </p:nvSpPr>
            <p:spPr bwMode="auto">
              <a:xfrm rot="5232157">
                <a:off x="2023" y="2397"/>
                <a:ext cx="514" cy="55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2 w 21600"/>
                  <a:gd name="T19" fmla="*/ 3169 h 21600"/>
                  <a:gd name="T20" fmla="*/ 18448 w 21600"/>
                  <a:gd name="T21" fmla="*/ 18431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079" y="11100"/>
                    </a:moveTo>
                    <a:cubicBezTo>
                      <a:pt x="16085" y="11000"/>
                      <a:pt x="16088" y="10900"/>
                      <a:pt x="16088" y="10800"/>
                    </a:cubicBezTo>
                    <a:cubicBezTo>
                      <a:pt x="16088" y="8950"/>
                      <a:pt x="15121" y="7235"/>
                      <a:pt x="13540" y="6277"/>
                    </a:cubicBezTo>
                    <a:lnTo>
                      <a:pt x="16396" y="1563"/>
                    </a:lnTo>
                    <a:cubicBezTo>
                      <a:pt x="19626" y="3520"/>
                      <a:pt x="21600" y="7023"/>
                      <a:pt x="21600" y="10800"/>
                    </a:cubicBezTo>
                    <a:cubicBezTo>
                      <a:pt x="21600" y="11005"/>
                      <a:pt x="21594" y="11209"/>
                      <a:pt x="21582" y="11414"/>
                    </a:cubicBezTo>
                    <a:lnTo>
                      <a:pt x="24278" y="11568"/>
                    </a:lnTo>
                    <a:lnTo>
                      <a:pt x="18520" y="16704"/>
                    </a:lnTo>
                    <a:lnTo>
                      <a:pt x="13383" y="10947"/>
                    </a:lnTo>
                    <a:lnTo>
                      <a:pt x="16079" y="111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AA6D2"/>
                  </a:gs>
                  <a:gs pos="100000">
                    <a:srgbClr val="ABDCED"/>
                  </a:gs>
                </a:gsLst>
                <a:lin ang="0" scaled="1"/>
              </a:gradFill>
              <a:ln w="9525">
                <a:solidFill>
                  <a:srgbClr val="4DA5D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5" name="AutoShape 74"/>
              <p:cNvSpPr>
                <a:spLocks noChangeArrowheads="1"/>
              </p:cNvSpPr>
              <p:nvPr/>
            </p:nvSpPr>
            <p:spPr bwMode="auto">
              <a:xfrm rot="-5646207">
                <a:off x="1969" y="2322"/>
                <a:ext cx="608" cy="64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2 w 21600"/>
                  <a:gd name="T19" fmla="*/ 3148 h 21600"/>
                  <a:gd name="T20" fmla="*/ 18438 w 21600"/>
                  <a:gd name="T21" fmla="*/ 18452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614" y="10868"/>
                    </a:moveTo>
                    <a:cubicBezTo>
                      <a:pt x="16614" y="10845"/>
                      <a:pt x="16615" y="10822"/>
                      <a:pt x="16615" y="10800"/>
                    </a:cubicBezTo>
                    <a:cubicBezTo>
                      <a:pt x="16615" y="9008"/>
                      <a:pt x="15789" y="7316"/>
                      <a:pt x="14376" y="6214"/>
                    </a:cubicBezTo>
                    <a:lnTo>
                      <a:pt x="17442" y="2284"/>
                    </a:lnTo>
                    <a:cubicBezTo>
                      <a:pt x="20066" y="4330"/>
                      <a:pt x="21600" y="7472"/>
                      <a:pt x="21600" y="10800"/>
                    </a:cubicBezTo>
                    <a:cubicBezTo>
                      <a:pt x="21600" y="10842"/>
                      <a:pt x="21599" y="10885"/>
                      <a:pt x="21599" y="10928"/>
                    </a:cubicBezTo>
                    <a:lnTo>
                      <a:pt x="24299" y="10960"/>
                    </a:lnTo>
                    <a:lnTo>
                      <a:pt x="19045" y="16091"/>
                    </a:lnTo>
                    <a:lnTo>
                      <a:pt x="13914" y="10836"/>
                    </a:lnTo>
                    <a:lnTo>
                      <a:pt x="16614" y="1086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EF0F7"/>
                  </a:gs>
                  <a:gs pos="100000">
                    <a:srgbClr val="8ECBE4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6" name="AutoShape 75"/>
              <p:cNvSpPr>
                <a:spLocks noChangeArrowheads="1"/>
              </p:cNvSpPr>
              <p:nvPr/>
            </p:nvSpPr>
            <p:spPr bwMode="auto">
              <a:xfrm rot="10654553">
                <a:off x="1934" y="2350"/>
                <a:ext cx="671" cy="58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5 w 21600"/>
                  <a:gd name="T19" fmla="*/ 3155 h 21600"/>
                  <a:gd name="T20" fmla="*/ 18445 w 21600"/>
                  <a:gd name="T21" fmla="*/ 18445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103" y="10953"/>
                    </a:moveTo>
                    <a:cubicBezTo>
                      <a:pt x="16105" y="10902"/>
                      <a:pt x="16106" y="10851"/>
                      <a:pt x="16106" y="10800"/>
                    </a:cubicBezTo>
                    <a:cubicBezTo>
                      <a:pt x="16106" y="9074"/>
                      <a:pt x="15267" y="7456"/>
                      <a:pt x="13856" y="6462"/>
                    </a:cubicBezTo>
                    <a:lnTo>
                      <a:pt x="17021" y="1972"/>
                    </a:lnTo>
                    <a:cubicBezTo>
                      <a:pt x="19892" y="3995"/>
                      <a:pt x="21600" y="7287"/>
                      <a:pt x="21600" y="10800"/>
                    </a:cubicBezTo>
                    <a:cubicBezTo>
                      <a:pt x="21600" y="10904"/>
                      <a:pt x="21598" y="11008"/>
                      <a:pt x="21595" y="11113"/>
                    </a:cubicBezTo>
                    <a:lnTo>
                      <a:pt x="24294" y="11191"/>
                    </a:lnTo>
                    <a:lnTo>
                      <a:pt x="18691" y="16478"/>
                    </a:lnTo>
                    <a:lnTo>
                      <a:pt x="13404" y="10875"/>
                    </a:lnTo>
                    <a:lnTo>
                      <a:pt x="16103" y="1095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ECBE4"/>
                  </a:gs>
                  <a:gs pos="100000">
                    <a:srgbClr val="DEF0F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7" name="AutoShape 76"/>
              <p:cNvSpPr>
                <a:spLocks noChangeArrowheads="1"/>
              </p:cNvSpPr>
              <p:nvPr/>
            </p:nvSpPr>
            <p:spPr bwMode="auto">
              <a:xfrm rot="-390877">
                <a:off x="1966" y="2323"/>
                <a:ext cx="627" cy="62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9 w 21600"/>
                  <a:gd name="T19" fmla="*/ 3174 h 21600"/>
                  <a:gd name="T20" fmla="*/ 18431 w 21600"/>
                  <a:gd name="T21" fmla="*/ 18426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585" y="10909"/>
                    </a:moveTo>
                    <a:cubicBezTo>
                      <a:pt x="16586" y="10873"/>
                      <a:pt x="16587" y="10836"/>
                      <a:pt x="16587" y="10800"/>
                    </a:cubicBezTo>
                    <a:cubicBezTo>
                      <a:pt x="16587" y="9022"/>
                      <a:pt x="15769" y="7342"/>
                      <a:pt x="14370" y="6245"/>
                    </a:cubicBezTo>
                    <a:lnTo>
                      <a:pt x="17463" y="2301"/>
                    </a:lnTo>
                    <a:cubicBezTo>
                      <a:pt x="20074" y="4348"/>
                      <a:pt x="21600" y="7482"/>
                      <a:pt x="21600" y="10800"/>
                    </a:cubicBezTo>
                    <a:cubicBezTo>
                      <a:pt x="21600" y="10868"/>
                      <a:pt x="21599" y="10936"/>
                      <a:pt x="21598" y="11005"/>
                    </a:cubicBezTo>
                    <a:lnTo>
                      <a:pt x="24297" y="11056"/>
                    </a:lnTo>
                    <a:lnTo>
                      <a:pt x="18993" y="16163"/>
                    </a:lnTo>
                    <a:lnTo>
                      <a:pt x="13886" y="10858"/>
                    </a:lnTo>
                    <a:lnTo>
                      <a:pt x="16585" y="1090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EF0F7"/>
                  </a:gs>
                  <a:gs pos="100000">
                    <a:srgbClr val="8ECBE4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8" name="AutoShape 77"/>
              <p:cNvSpPr>
                <a:spLocks noChangeArrowheads="1"/>
              </p:cNvSpPr>
              <p:nvPr/>
            </p:nvSpPr>
            <p:spPr bwMode="auto">
              <a:xfrm rot="10654553">
                <a:off x="1986" y="2392"/>
                <a:ext cx="574" cy="49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1 w 21600"/>
                  <a:gd name="T19" fmla="*/ 3173 h 21600"/>
                  <a:gd name="T20" fmla="*/ 18439 w 21600"/>
                  <a:gd name="T21" fmla="*/ 1842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103" y="10953"/>
                    </a:moveTo>
                    <a:cubicBezTo>
                      <a:pt x="16105" y="10902"/>
                      <a:pt x="16106" y="10851"/>
                      <a:pt x="16106" y="10800"/>
                    </a:cubicBezTo>
                    <a:cubicBezTo>
                      <a:pt x="16106" y="9074"/>
                      <a:pt x="15267" y="7456"/>
                      <a:pt x="13856" y="6462"/>
                    </a:cubicBezTo>
                    <a:lnTo>
                      <a:pt x="17021" y="1972"/>
                    </a:lnTo>
                    <a:cubicBezTo>
                      <a:pt x="19892" y="3995"/>
                      <a:pt x="21600" y="7287"/>
                      <a:pt x="21600" y="10800"/>
                    </a:cubicBezTo>
                    <a:cubicBezTo>
                      <a:pt x="21600" y="10904"/>
                      <a:pt x="21598" y="11008"/>
                      <a:pt x="21595" y="11113"/>
                    </a:cubicBezTo>
                    <a:lnTo>
                      <a:pt x="24294" y="11191"/>
                    </a:lnTo>
                    <a:lnTo>
                      <a:pt x="18691" y="16478"/>
                    </a:lnTo>
                    <a:lnTo>
                      <a:pt x="13404" y="10875"/>
                    </a:lnTo>
                    <a:lnTo>
                      <a:pt x="16103" y="1095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AA6D2"/>
                  </a:gs>
                  <a:gs pos="100000">
                    <a:srgbClr val="ABDCED"/>
                  </a:gs>
                </a:gsLst>
                <a:lin ang="5400000" scaled="1"/>
              </a:gradFill>
              <a:ln w="9525">
                <a:solidFill>
                  <a:srgbClr val="4DA5D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9" name="AutoShape 78"/>
              <p:cNvSpPr>
                <a:spLocks noChangeArrowheads="1"/>
              </p:cNvSpPr>
              <p:nvPr/>
            </p:nvSpPr>
            <p:spPr bwMode="auto">
              <a:xfrm rot="-5646207">
                <a:off x="2015" y="2368"/>
                <a:ext cx="521" cy="55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1 w 21600"/>
                  <a:gd name="T19" fmla="*/ 3175 h 21600"/>
                  <a:gd name="T20" fmla="*/ 18449 w 21600"/>
                  <a:gd name="T21" fmla="*/ 18425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614" y="10868"/>
                    </a:moveTo>
                    <a:cubicBezTo>
                      <a:pt x="16614" y="10845"/>
                      <a:pt x="16615" y="10822"/>
                      <a:pt x="16615" y="10800"/>
                    </a:cubicBezTo>
                    <a:cubicBezTo>
                      <a:pt x="16615" y="9008"/>
                      <a:pt x="15789" y="7316"/>
                      <a:pt x="14376" y="6214"/>
                    </a:cubicBezTo>
                    <a:lnTo>
                      <a:pt x="17442" y="2284"/>
                    </a:lnTo>
                    <a:cubicBezTo>
                      <a:pt x="20066" y="4330"/>
                      <a:pt x="21600" y="7472"/>
                      <a:pt x="21600" y="10800"/>
                    </a:cubicBezTo>
                    <a:cubicBezTo>
                      <a:pt x="21600" y="10842"/>
                      <a:pt x="21599" y="10885"/>
                      <a:pt x="21599" y="10928"/>
                    </a:cubicBezTo>
                    <a:lnTo>
                      <a:pt x="24299" y="10960"/>
                    </a:lnTo>
                    <a:lnTo>
                      <a:pt x="19045" y="16091"/>
                    </a:lnTo>
                    <a:lnTo>
                      <a:pt x="13914" y="10836"/>
                    </a:lnTo>
                    <a:lnTo>
                      <a:pt x="16614" y="1086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BDCED"/>
                  </a:gs>
                  <a:gs pos="100000">
                    <a:srgbClr val="2AA6D2"/>
                  </a:gs>
                </a:gsLst>
                <a:lin ang="0" scaled="1"/>
              </a:gradFill>
              <a:ln w="9525">
                <a:solidFill>
                  <a:srgbClr val="4DA5D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30" name="AutoShape 79"/>
              <p:cNvSpPr>
                <a:spLocks noChangeArrowheads="1"/>
              </p:cNvSpPr>
              <p:nvPr/>
            </p:nvSpPr>
            <p:spPr bwMode="auto">
              <a:xfrm rot="-390877">
                <a:off x="2014" y="2368"/>
                <a:ext cx="535" cy="5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49 w 21600"/>
                  <a:gd name="T19" fmla="*/ 3143 h 21600"/>
                  <a:gd name="T20" fmla="*/ 18451 w 21600"/>
                  <a:gd name="T21" fmla="*/ 1845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585" y="10909"/>
                    </a:moveTo>
                    <a:cubicBezTo>
                      <a:pt x="16586" y="10873"/>
                      <a:pt x="16587" y="10836"/>
                      <a:pt x="16587" y="10800"/>
                    </a:cubicBezTo>
                    <a:cubicBezTo>
                      <a:pt x="16587" y="9022"/>
                      <a:pt x="15769" y="7342"/>
                      <a:pt x="14370" y="6245"/>
                    </a:cubicBezTo>
                    <a:lnTo>
                      <a:pt x="17463" y="2301"/>
                    </a:lnTo>
                    <a:cubicBezTo>
                      <a:pt x="20074" y="4348"/>
                      <a:pt x="21600" y="7482"/>
                      <a:pt x="21600" y="10800"/>
                    </a:cubicBezTo>
                    <a:cubicBezTo>
                      <a:pt x="21600" y="10868"/>
                      <a:pt x="21599" y="10936"/>
                      <a:pt x="21598" y="11005"/>
                    </a:cubicBezTo>
                    <a:lnTo>
                      <a:pt x="24297" y="11056"/>
                    </a:lnTo>
                    <a:lnTo>
                      <a:pt x="18993" y="16163"/>
                    </a:lnTo>
                    <a:lnTo>
                      <a:pt x="13886" y="10858"/>
                    </a:lnTo>
                    <a:lnTo>
                      <a:pt x="16585" y="1090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BDCED"/>
                  </a:gs>
                  <a:gs pos="100000">
                    <a:srgbClr val="2AA6D2"/>
                  </a:gs>
                </a:gsLst>
                <a:lin ang="5400000" scaled="1"/>
              </a:gradFill>
              <a:ln w="9525">
                <a:solidFill>
                  <a:srgbClr val="4DA5D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31" name="Text Box 80"/>
              <p:cNvSpPr txBox="1">
                <a:spLocks noChangeArrowheads="1"/>
              </p:cNvSpPr>
              <p:nvPr/>
            </p:nvSpPr>
            <p:spPr bwMode="auto">
              <a:xfrm>
                <a:off x="1968" y="2577"/>
                <a:ext cx="116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ko-KR" altLang="ko-KR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798" name="그룹 35"/>
            <p:cNvGrpSpPr>
              <a:grpSpLocks/>
            </p:cNvGrpSpPr>
            <p:nvPr/>
          </p:nvGrpSpPr>
          <p:grpSpPr bwMode="auto">
            <a:xfrm>
              <a:off x="5919785" y="4300541"/>
              <a:ext cx="692149" cy="793752"/>
              <a:chOff x="4788024" y="2564904"/>
              <a:chExt cx="1632540" cy="1728192"/>
            </a:xfrm>
          </p:grpSpPr>
          <p:grpSp>
            <p:nvGrpSpPr>
              <p:cNvPr id="799" name="그룹 662"/>
              <p:cNvGrpSpPr>
                <a:grpSpLocks/>
              </p:cNvGrpSpPr>
              <p:nvPr/>
            </p:nvGrpSpPr>
            <p:grpSpPr bwMode="auto">
              <a:xfrm>
                <a:off x="5394608" y="3411719"/>
                <a:ext cx="404391" cy="293793"/>
                <a:chOff x="6532186" y="3016288"/>
                <a:chExt cx="765505" cy="554006"/>
              </a:xfrm>
            </p:grpSpPr>
            <p:sp>
              <p:nvSpPr>
                <p:cNvPr id="821" name="Freeform 14"/>
                <p:cNvSpPr>
                  <a:spLocks noEditPoints="1"/>
                </p:cNvSpPr>
                <p:nvPr/>
              </p:nvSpPr>
              <p:spPr bwMode="auto">
                <a:xfrm>
                  <a:off x="6532186" y="3016288"/>
                  <a:ext cx="765505" cy="410617"/>
                </a:xfrm>
                <a:custGeom>
                  <a:avLst/>
                  <a:gdLst/>
                  <a:ahLst/>
                  <a:cxnLst>
                    <a:cxn ang="0">
                      <a:pos x="210" y="224"/>
                    </a:cxn>
                    <a:cxn ang="0">
                      <a:pos x="186" y="82"/>
                    </a:cxn>
                    <a:cxn ang="0">
                      <a:pos x="184" y="72"/>
                    </a:cxn>
                    <a:cxn ang="0">
                      <a:pos x="168" y="58"/>
                    </a:cxn>
                    <a:cxn ang="0">
                      <a:pos x="98" y="56"/>
                    </a:cxn>
                    <a:cxn ang="0">
                      <a:pos x="90" y="56"/>
                    </a:cxn>
                    <a:cxn ang="0">
                      <a:pos x="80" y="62"/>
                    </a:cxn>
                    <a:cxn ang="0">
                      <a:pos x="76" y="66"/>
                    </a:cxn>
                    <a:cxn ang="0">
                      <a:pos x="10" y="130"/>
                    </a:cxn>
                    <a:cxn ang="0">
                      <a:pos x="0" y="144"/>
                    </a:cxn>
                    <a:cxn ang="0">
                      <a:pos x="0" y="224"/>
                    </a:cxn>
                    <a:cxn ang="0">
                      <a:pos x="46" y="258"/>
                    </a:cxn>
                    <a:cxn ang="0">
                      <a:pos x="46" y="258"/>
                    </a:cxn>
                    <a:cxn ang="0">
                      <a:pos x="58" y="246"/>
                    </a:cxn>
                    <a:cxn ang="0">
                      <a:pos x="72" y="236"/>
                    </a:cxn>
                    <a:cxn ang="0">
                      <a:pos x="98" y="230"/>
                    </a:cxn>
                    <a:cxn ang="0">
                      <a:pos x="108" y="232"/>
                    </a:cxn>
                    <a:cxn ang="0">
                      <a:pos x="126" y="238"/>
                    </a:cxn>
                    <a:cxn ang="0">
                      <a:pos x="134" y="242"/>
                    </a:cxn>
                    <a:cxn ang="0">
                      <a:pos x="150" y="258"/>
                    </a:cxn>
                    <a:cxn ang="0">
                      <a:pos x="150" y="258"/>
                    </a:cxn>
                    <a:cxn ang="0">
                      <a:pos x="200" y="260"/>
                    </a:cxn>
                    <a:cxn ang="0">
                      <a:pos x="328" y="260"/>
                    </a:cxn>
                    <a:cxn ang="0">
                      <a:pos x="328" y="258"/>
                    </a:cxn>
                    <a:cxn ang="0">
                      <a:pos x="352" y="238"/>
                    </a:cxn>
                    <a:cxn ang="0">
                      <a:pos x="382" y="230"/>
                    </a:cxn>
                    <a:cxn ang="0">
                      <a:pos x="398" y="232"/>
                    </a:cxn>
                    <a:cxn ang="0">
                      <a:pos x="424" y="246"/>
                    </a:cxn>
                    <a:cxn ang="0">
                      <a:pos x="434" y="258"/>
                    </a:cxn>
                    <a:cxn ang="0">
                      <a:pos x="492" y="260"/>
                    </a:cxn>
                    <a:cxn ang="0">
                      <a:pos x="210" y="0"/>
                    </a:cxn>
                    <a:cxn ang="0">
                      <a:pos x="70" y="170"/>
                    </a:cxn>
                    <a:cxn ang="0">
                      <a:pos x="36" y="146"/>
                    </a:cxn>
                    <a:cxn ang="0">
                      <a:pos x="88" y="98"/>
                    </a:cxn>
                    <a:cxn ang="0">
                      <a:pos x="156" y="170"/>
                    </a:cxn>
                    <a:cxn ang="0">
                      <a:pos x="116" y="170"/>
                    </a:cxn>
                    <a:cxn ang="0">
                      <a:pos x="116" y="88"/>
                    </a:cxn>
                    <a:cxn ang="0">
                      <a:pos x="156" y="170"/>
                    </a:cxn>
                  </a:cxnLst>
                  <a:rect l="0" t="0" r="r" b="b"/>
                  <a:pathLst>
                    <a:path w="492" h="260">
                      <a:moveTo>
                        <a:pt x="210" y="0"/>
                      </a:moveTo>
                      <a:lnTo>
                        <a:pt x="210" y="224"/>
                      </a:lnTo>
                      <a:lnTo>
                        <a:pt x="186" y="224"/>
                      </a:lnTo>
                      <a:lnTo>
                        <a:pt x="186" y="82"/>
                      </a:lnTo>
                      <a:lnTo>
                        <a:pt x="186" y="82"/>
                      </a:lnTo>
                      <a:lnTo>
                        <a:pt x="184" y="72"/>
                      </a:lnTo>
                      <a:lnTo>
                        <a:pt x="178" y="64"/>
                      </a:lnTo>
                      <a:lnTo>
                        <a:pt x="168" y="58"/>
                      </a:lnTo>
                      <a:lnTo>
                        <a:pt x="158" y="56"/>
                      </a:lnTo>
                      <a:lnTo>
                        <a:pt x="98" y="56"/>
                      </a:lnTo>
                      <a:lnTo>
                        <a:pt x="98" y="56"/>
                      </a:lnTo>
                      <a:lnTo>
                        <a:pt x="90" y="56"/>
                      </a:lnTo>
                      <a:lnTo>
                        <a:pt x="84" y="58"/>
                      </a:lnTo>
                      <a:lnTo>
                        <a:pt x="80" y="62"/>
                      </a:lnTo>
                      <a:lnTo>
                        <a:pt x="76" y="66"/>
                      </a:lnTo>
                      <a:lnTo>
                        <a:pt x="76" y="66"/>
                      </a:lnTo>
                      <a:lnTo>
                        <a:pt x="32" y="106"/>
                      </a:lnTo>
                      <a:lnTo>
                        <a:pt x="10" y="130"/>
                      </a:lnTo>
                      <a:lnTo>
                        <a:pt x="2" y="138"/>
                      </a:lnTo>
                      <a:lnTo>
                        <a:pt x="0" y="144"/>
                      </a:lnTo>
                      <a:lnTo>
                        <a:pt x="0" y="224"/>
                      </a:lnTo>
                      <a:lnTo>
                        <a:pt x="0" y="224"/>
                      </a:lnTo>
                      <a:lnTo>
                        <a:pt x="0" y="258"/>
                      </a:lnTo>
                      <a:lnTo>
                        <a:pt x="46" y="258"/>
                      </a:lnTo>
                      <a:lnTo>
                        <a:pt x="46" y="258"/>
                      </a:lnTo>
                      <a:lnTo>
                        <a:pt x="46" y="258"/>
                      </a:lnTo>
                      <a:lnTo>
                        <a:pt x="46" y="258"/>
                      </a:lnTo>
                      <a:lnTo>
                        <a:pt x="58" y="246"/>
                      </a:lnTo>
                      <a:lnTo>
                        <a:pt x="72" y="236"/>
                      </a:lnTo>
                      <a:lnTo>
                        <a:pt x="72" y="236"/>
                      </a:lnTo>
                      <a:lnTo>
                        <a:pt x="84" y="232"/>
                      </a:lnTo>
                      <a:lnTo>
                        <a:pt x="98" y="230"/>
                      </a:lnTo>
                      <a:lnTo>
                        <a:pt x="98" y="230"/>
                      </a:lnTo>
                      <a:lnTo>
                        <a:pt x="108" y="232"/>
                      </a:lnTo>
                      <a:lnTo>
                        <a:pt x="118" y="234"/>
                      </a:lnTo>
                      <a:lnTo>
                        <a:pt x="126" y="238"/>
                      </a:lnTo>
                      <a:lnTo>
                        <a:pt x="134" y="242"/>
                      </a:lnTo>
                      <a:lnTo>
                        <a:pt x="134" y="242"/>
                      </a:lnTo>
                      <a:lnTo>
                        <a:pt x="144" y="250"/>
                      </a:lnTo>
                      <a:lnTo>
                        <a:pt x="150" y="258"/>
                      </a:lnTo>
                      <a:lnTo>
                        <a:pt x="150" y="258"/>
                      </a:lnTo>
                      <a:lnTo>
                        <a:pt x="150" y="258"/>
                      </a:lnTo>
                      <a:lnTo>
                        <a:pt x="200" y="258"/>
                      </a:lnTo>
                      <a:lnTo>
                        <a:pt x="200" y="260"/>
                      </a:lnTo>
                      <a:lnTo>
                        <a:pt x="328" y="260"/>
                      </a:lnTo>
                      <a:lnTo>
                        <a:pt x="328" y="260"/>
                      </a:lnTo>
                      <a:lnTo>
                        <a:pt x="328" y="258"/>
                      </a:lnTo>
                      <a:lnTo>
                        <a:pt x="328" y="258"/>
                      </a:lnTo>
                      <a:lnTo>
                        <a:pt x="338" y="246"/>
                      </a:lnTo>
                      <a:lnTo>
                        <a:pt x="352" y="238"/>
                      </a:lnTo>
                      <a:lnTo>
                        <a:pt x="366" y="232"/>
                      </a:lnTo>
                      <a:lnTo>
                        <a:pt x="382" y="230"/>
                      </a:lnTo>
                      <a:lnTo>
                        <a:pt x="382" y="230"/>
                      </a:lnTo>
                      <a:lnTo>
                        <a:pt x="398" y="232"/>
                      </a:lnTo>
                      <a:lnTo>
                        <a:pt x="412" y="238"/>
                      </a:lnTo>
                      <a:lnTo>
                        <a:pt x="424" y="246"/>
                      </a:lnTo>
                      <a:lnTo>
                        <a:pt x="434" y="258"/>
                      </a:lnTo>
                      <a:lnTo>
                        <a:pt x="434" y="258"/>
                      </a:lnTo>
                      <a:lnTo>
                        <a:pt x="434" y="260"/>
                      </a:lnTo>
                      <a:lnTo>
                        <a:pt x="492" y="260"/>
                      </a:lnTo>
                      <a:lnTo>
                        <a:pt x="492" y="0"/>
                      </a:lnTo>
                      <a:lnTo>
                        <a:pt x="210" y="0"/>
                      </a:lnTo>
                      <a:close/>
                      <a:moveTo>
                        <a:pt x="88" y="170"/>
                      </a:moveTo>
                      <a:lnTo>
                        <a:pt x="70" y="170"/>
                      </a:lnTo>
                      <a:lnTo>
                        <a:pt x="36" y="170"/>
                      </a:lnTo>
                      <a:lnTo>
                        <a:pt x="36" y="146"/>
                      </a:lnTo>
                      <a:lnTo>
                        <a:pt x="70" y="114"/>
                      </a:lnTo>
                      <a:lnTo>
                        <a:pt x="88" y="98"/>
                      </a:lnTo>
                      <a:lnTo>
                        <a:pt x="88" y="170"/>
                      </a:lnTo>
                      <a:close/>
                      <a:moveTo>
                        <a:pt x="156" y="170"/>
                      </a:moveTo>
                      <a:lnTo>
                        <a:pt x="136" y="170"/>
                      </a:lnTo>
                      <a:lnTo>
                        <a:pt x="116" y="170"/>
                      </a:lnTo>
                      <a:lnTo>
                        <a:pt x="116" y="106"/>
                      </a:lnTo>
                      <a:lnTo>
                        <a:pt x="116" y="88"/>
                      </a:lnTo>
                      <a:lnTo>
                        <a:pt x="156" y="88"/>
                      </a:lnTo>
                      <a:lnTo>
                        <a:pt x="156" y="170"/>
                      </a:lnTo>
                      <a:close/>
                    </a:path>
                  </a:pathLst>
                </a:custGeom>
                <a:solidFill>
                  <a:srgbClr val="4E67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22" name="Freeform 15"/>
                <p:cNvSpPr>
                  <a:spLocks/>
                </p:cNvSpPr>
                <p:nvPr/>
              </p:nvSpPr>
              <p:spPr bwMode="auto">
                <a:xfrm>
                  <a:off x="6610152" y="3420385"/>
                  <a:ext cx="155936" cy="149909"/>
                </a:xfrm>
                <a:custGeom>
                  <a:avLst/>
                  <a:gdLst/>
                  <a:ahLst/>
                  <a:cxnLst>
                    <a:cxn ang="0">
                      <a:pos x="82" y="12"/>
                    </a:cxn>
                    <a:cxn ang="0">
                      <a:pos x="82" y="12"/>
                    </a:cxn>
                    <a:cxn ang="0">
                      <a:pos x="78" y="10"/>
                    </a:cxn>
                    <a:cxn ang="0">
                      <a:pos x="78" y="10"/>
                    </a:cxn>
                    <a:cxn ang="0">
                      <a:pos x="70" y="6"/>
                    </a:cxn>
                    <a:cxn ang="0">
                      <a:pos x="64" y="2"/>
                    </a:cxn>
                    <a:cxn ang="0">
                      <a:pos x="56" y="0"/>
                    </a:cxn>
                    <a:cxn ang="0">
                      <a:pos x="48" y="0"/>
                    </a:cxn>
                    <a:cxn ang="0">
                      <a:pos x="48" y="0"/>
                    </a:cxn>
                    <a:cxn ang="0">
                      <a:pos x="38" y="2"/>
                    </a:cxn>
                    <a:cxn ang="0">
                      <a:pos x="28" y="4"/>
                    </a:cxn>
                    <a:cxn ang="0">
                      <a:pos x="28" y="4"/>
                    </a:cxn>
                    <a:cxn ang="0">
                      <a:pos x="16" y="12"/>
                    </a:cxn>
                    <a:cxn ang="0">
                      <a:pos x="16" y="12"/>
                    </a:cxn>
                    <a:cxn ang="0">
                      <a:pos x="14" y="14"/>
                    </a:cxn>
                    <a:cxn ang="0">
                      <a:pos x="14" y="14"/>
                    </a:cxn>
                    <a:cxn ang="0">
                      <a:pos x="8" y="20"/>
                    </a:cxn>
                    <a:cxn ang="0">
                      <a:pos x="4" y="30"/>
                    </a:cxn>
                    <a:cxn ang="0">
                      <a:pos x="0" y="38"/>
                    </a:cxn>
                    <a:cxn ang="0">
                      <a:pos x="0" y="48"/>
                    </a:cxn>
                    <a:cxn ang="0">
                      <a:pos x="0" y="48"/>
                    </a:cxn>
                    <a:cxn ang="0">
                      <a:pos x="0" y="58"/>
                    </a:cxn>
                    <a:cxn ang="0">
                      <a:pos x="4" y="68"/>
                    </a:cxn>
                    <a:cxn ang="0">
                      <a:pos x="8" y="76"/>
                    </a:cxn>
                    <a:cxn ang="0">
                      <a:pos x="14" y="82"/>
                    </a:cxn>
                    <a:cxn ang="0">
                      <a:pos x="22" y="88"/>
                    </a:cxn>
                    <a:cxn ang="0">
                      <a:pos x="30" y="94"/>
                    </a:cxn>
                    <a:cxn ang="0">
                      <a:pos x="38" y="96"/>
                    </a:cxn>
                    <a:cxn ang="0">
                      <a:pos x="48" y="96"/>
                    </a:cxn>
                    <a:cxn ang="0">
                      <a:pos x="48" y="96"/>
                    </a:cxn>
                    <a:cxn ang="0">
                      <a:pos x="58" y="96"/>
                    </a:cxn>
                    <a:cxn ang="0">
                      <a:pos x="68" y="94"/>
                    </a:cxn>
                    <a:cxn ang="0">
                      <a:pos x="76" y="88"/>
                    </a:cxn>
                    <a:cxn ang="0">
                      <a:pos x="82" y="82"/>
                    </a:cxn>
                    <a:cxn ang="0">
                      <a:pos x="88" y="76"/>
                    </a:cxn>
                    <a:cxn ang="0">
                      <a:pos x="94" y="68"/>
                    </a:cxn>
                    <a:cxn ang="0">
                      <a:pos x="96" y="58"/>
                    </a:cxn>
                    <a:cxn ang="0">
                      <a:pos x="96" y="48"/>
                    </a:cxn>
                    <a:cxn ang="0">
                      <a:pos x="96" y="48"/>
                    </a:cxn>
                    <a:cxn ang="0">
                      <a:pos x="96" y="38"/>
                    </a:cxn>
                    <a:cxn ang="0">
                      <a:pos x="92" y="30"/>
                    </a:cxn>
                    <a:cxn ang="0">
                      <a:pos x="88" y="20"/>
                    </a:cxn>
                    <a:cxn ang="0">
                      <a:pos x="82" y="14"/>
                    </a:cxn>
                    <a:cxn ang="0">
                      <a:pos x="82" y="14"/>
                    </a:cxn>
                    <a:cxn ang="0">
                      <a:pos x="82" y="12"/>
                    </a:cxn>
                    <a:cxn ang="0">
                      <a:pos x="82" y="12"/>
                    </a:cxn>
                  </a:cxnLst>
                  <a:rect l="0" t="0" r="r" b="b"/>
                  <a:pathLst>
                    <a:path w="96" h="96">
                      <a:moveTo>
                        <a:pt x="82" y="12"/>
                      </a:moveTo>
                      <a:lnTo>
                        <a:pt x="82" y="12"/>
                      </a:lnTo>
                      <a:lnTo>
                        <a:pt x="78" y="10"/>
                      </a:lnTo>
                      <a:lnTo>
                        <a:pt x="78" y="10"/>
                      </a:lnTo>
                      <a:lnTo>
                        <a:pt x="70" y="6"/>
                      </a:lnTo>
                      <a:lnTo>
                        <a:pt x="64" y="2"/>
                      </a:lnTo>
                      <a:lnTo>
                        <a:pt x="56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38" y="2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16" y="12"/>
                      </a:lnTo>
                      <a:lnTo>
                        <a:pt x="16" y="12"/>
                      </a:lnTo>
                      <a:lnTo>
                        <a:pt x="14" y="14"/>
                      </a:lnTo>
                      <a:lnTo>
                        <a:pt x="14" y="14"/>
                      </a:lnTo>
                      <a:lnTo>
                        <a:pt x="8" y="20"/>
                      </a:lnTo>
                      <a:lnTo>
                        <a:pt x="4" y="30"/>
                      </a:lnTo>
                      <a:lnTo>
                        <a:pt x="0" y="38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0" y="58"/>
                      </a:lnTo>
                      <a:lnTo>
                        <a:pt x="4" y="68"/>
                      </a:lnTo>
                      <a:lnTo>
                        <a:pt x="8" y="76"/>
                      </a:lnTo>
                      <a:lnTo>
                        <a:pt x="14" y="82"/>
                      </a:lnTo>
                      <a:lnTo>
                        <a:pt x="22" y="88"/>
                      </a:lnTo>
                      <a:lnTo>
                        <a:pt x="30" y="94"/>
                      </a:lnTo>
                      <a:lnTo>
                        <a:pt x="38" y="96"/>
                      </a:lnTo>
                      <a:lnTo>
                        <a:pt x="48" y="96"/>
                      </a:lnTo>
                      <a:lnTo>
                        <a:pt x="48" y="96"/>
                      </a:lnTo>
                      <a:lnTo>
                        <a:pt x="58" y="96"/>
                      </a:lnTo>
                      <a:lnTo>
                        <a:pt x="68" y="94"/>
                      </a:lnTo>
                      <a:lnTo>
                        <a:pt x="76" y="88"/>
                      </a:lnTo>
                      <a:lnTo>
                        <a:pt x="82" y="82"/>
                      </a:lnTo>
                      <a:lnTo>
                        <a:pt x="88" y="76"/>
                      </a:lnTo>
                      <a:lnTo>
                        <a:pt x="94" y="68"/>
                      </a:lnTo>
                      <a:lnTo>
                        <a:pt x="96" y="58"/>
                      </a:lnTo>
                      <a:lnTo>
                        <a:pt x="96" y="48"/>
                      </a:lnTo>
                      <a:lnTo>
                        <a:pt x="96" y="48"/>
                      </a:lnTo>
                      <a:lnTo>
                        <a:pt x="96" y="38"/>
                      </a:lnTo>
                      <a:lnTo>
                        <a:pt x="92" y="30"/>
                      </a:lnTo>
                      <a:lnTo>
                        <a:pt x="88" y="20"/>
                      </a:lnTo>
                      <a:lnTo>
                        <a:pt x="82" y="14"/>
                      </a:lnTo>
                      <a:lnTo>
                        <a:pt x="82" y="14"/>
                      </a:lnTo>
                      <a:lnTo>
                        <a:pt x="82" y="12"/>
                      </a:lnTo>
                      <a:lnTo>
                        <a:pt x="82" y="12"/>
                      </a:lnTo>
                      <a:close/>
                    </a:path>
                  </a:pathLst>
                </a:custGeom>
                <a:solidFill>
                  <a:srgbClr val="4E67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23" name="Freeform 16"/>
                <p:cNvSpPr>
                  <a:spLocks/>
                </p:cNvSpPr>
                <p:nvPr/>
              </p:nvSpPr>
              <p:spPr bwMode="auto">
                <a:xfrm>
                  <a:off x="7063784" y="3420385"/>
                  <a:ext cx="148850" cy="149909"/>
                </a:xfrm>
                <a:custGeom>
                  <a:avLst/>
                  <a:gdLst/>
                  <a:ahLst/>
                  <a:cxnLst>
                    <a:cxn ang="0">
                      <a:pos x="82" y="14"/>
                    </a:cxn>
                    <a:cxn ang="0">
                      <a:pos x="82" y="14"/>
                    </a:cxn>
                    <a:cxn ang="0">
                      <a:pos x="74" y="8"/>
                    </a:cxn>
                    <a:cxn ang="0">
                      <a:pos x="66" y="4"/>
                    </a:cxn>
                    <a:cxn ang="0">
                      <a:pos x="58" y="0"/>
                    </a:cxn>
                    <a:cxn ang="0">
                      <a:pos x="48" y="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28" y="4"/>
                    </a:cxn>
                    <a:cxn ang="0">
                      <a:pos x="20" y="8"/>
                    </a:cxn>
                    <a:cxn ang="0">
                      <a:pos x="14" y="14"/>
                    </a:cxn>
                    <a:cxn ang="0">
                      <a:pos x="14" y="14"/>
                    </a:cxn>
                    <a:cxn ang="0">
                      <a:pos x="12" y="14"/>
                    </a:cxn>
                    <a:cxn ang="0">
                      <a:pos x="12" y="14"/>
                    </a:cxn>
                    <a:cxn ang="0">
                      <a:pos x="8" y="22"/>
                    </a:cxn>
                    <a:cxn ang="0">
                      <a:pos x="2" y="30"/>
                    </a:cxn>
                    <a:cxn ang="0">
                      <a:pos x="0" y="38"/>
                    </a:cxn>
                    <a:cxn ang="0">
                      <a:pos x="0" y="48"/>
                    </a:cxn>
                    <a:cxn ang="0">
                      <a:pos x="0" y="48"/>
                    </a:cxn>
                    <a:cxn ang="0">
                      <a:pos x="0" y="58"/>
                    </a:cxn>
                    <a:cxn ang="0">
                      <a:pos x="2" y="68"/>
                    </a:cxn>
                    <a:cxn ang="0">
                      <a:pos x="8" y="76"/>
                    </a:cxn>
                    <a:cxn ang="0">
                      <a:pos x="14" y="82"/>
                    </a:cxn>
                    <a:cxn ang="0">
                      <a:pos x="20" y="88"/>
                    </a:cxn>
                    <a:cxn ang="0">
                      <a:pos x="28" y="94"/>
                    </a:cxn>
                    <a:cxn ang="0">
                      <a:pos x="38" y="96"/>
                    </a:cxn>
                    <a:cxn ang="0">
                      <a:pos x="48" y="96"/>
                    </a:cxn>
                    <a:cxn ang="0">
                      <a:pos x="48" y="96"/>
                    </a:cxn>
                    <a:cxn ang="0">
                      <a:pos x="58" y="96"/>
                    </a:cxn>
                    <a:cxn ang="0">
                      <a:pos x="66" y="94"/>
                    </a:cxn>
                    <a:cxn ang="0">
                      <a:pos x="74" y="88"/>
                    </a:cxn>
                    <a:cxn ang="0">
                      <a:pos x="82" y="82"/>
                    </a:cxn>
                    <a:cxn ang="0">
                      <a:pos x="88" y="76"/>
                    </a:cxn>
                    <a:cxn ang="0">
                      <a:pos x="92" y="68"/>
                    </a:cxn>
                    <a:cxn ang="0">
                      <a:pos x="94" y="58"/>
                    </a:cxn>
                    <a:cxn ang="0">
                      <a:pos x="96" y="48"/>
                    </a:cxn>
                    <a:cxn ang="0">
                      <a:pos x="96" y="48"/>
                    </a:cxn>
                    <a:cxn ang="0">
                      <a:pos x="94" y="38"/>
                    </a:cxn>
                    <a:cxn ang="0">
                      <a:pos x="92" y="30"/>
                    </a:cxn>
                    <a:cxn ang="0">
                      <a:pos x="88" y="22"/>
                    </a:cxn>
                    <a:cxn ang="0">
                      <a:pos x="82" y="14"/>
                    </a:cxn>
                    <a:cxn ang="0">
                      <a:pos x="82" y="14"/>
                    </a:cxn>
                    <a:cxn ang="0">
                      <a:pos x="82" y="14"/>
                    </a:cxn>
                    <a:cxn ang="0">
                      <a:pos x="82" y="14"/>
                    </a:cxn>
                  </a:cxnLst>
                  <a:rect l="0" t="0" r="r" b="b"/>
                  <a:pathLst>
                    <a:path w="96" h="96">
                      <a:moveTo>
                        <a:pt x="82" y="14"/>
                      </a:moveTo>
                      <a:lnTo>
                        <a:pt x="82" y="14"/>
                      </a:lnTo>
                      <a:lnTo>
                        <a:pt x="74" y="8"/>
                      </a:lnTo>
                      <a:lnTo>
                        <a:pt x="66" y="4"/>
                      </a:lnTo>
                      <a:lnTo>
                        <a:pt x="58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38" y="0"/>
                      </a:lnTo>
                      <a:lnTo>
                        <a:pt x="28" y="4"/>
                      </a:lnTo>
                      <a:lnTo>
                        <a:pt x="20" y="8"/>
                      </a:lnTo>
                      <a:lnTo>
                        <a:pt x="14" y="14"/>
                      </a:lnTo>
                      <a:lnTo>
                        <a:pt x="14" y="14"/>
                      </a:lnTo>
                      <a:lnTo>
                        <a:pt x="12" y="14"/>
                      </a:lnTo>
                      <a:lnTo>
                        <a:pt x="12" y="14"/>
                      </a:lnTo>
                      <a:lnTo>
                        <a:pt x="8" y="22"/>
                      </a:lnTo>
                      <a:lnTo>
                        <a:pt x="2" y="30"/>
                      </a:lnTo>
                      <a:lnTo>
                        <a:pt x="0" y="38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0" y="58"/>
                      </a:lnTo>
                      <a:lnTo>
                        <a:pt x="2" y="68"/>
                      </a:lnTo>
                      <a:lnTo>
                        <a:pt x="8" y="76"/>
                      </a:lnTo>
                      <a:lnTo>
                        <a:pt x="14" y="82"/>
                      </a:lnTo>
                      <a:lnTo>
                        <a:pt x="20" y="88"/>
                      </a:lnTo>
                      <a:lnTo>
                        <a:pt x="28" y="94"/>
                      </a:lnTo>
                      <a:lnTo>
                        <a:pt x="38" y="96"/>
                      </a:lnTo>
                      <a:lnTo>
                        <a:pt x="48" y="96"/>
                      </a:lnTo>
                      <a:lnTo>
                        <a:pt x="48" y="96"/>
                      </a:lnTo>
                      <a:lnTo>
                        <a:pt x="58" y="96"/>
                      </a:lnTo>
                      <a:lnTo>
                        <a:pt x="66" y="94"/>
                      </a:lnTo>
                      <a:lnTo>
                        <a:pt x="74" y="88"/>
                      </a:lnTo>
                      <a:lnTo>
                        <a:pt x="82" y="82"/>
                      </a:lnTo>
                      <a:lnTo>
                        <a:pt x="88" y="76"/>
                      </a:lnTo>
                      <a:lnTo>
                        <a:pt x="92" y="68"/>
                      </a:lnTo>
                      <a:lnTo>
                        <a:pt x="94" y="58"/>
                      </a:lnTo>
                      <a:lnTo>
                        <a:pt x="96" y="48"/>
                      </a:lnTo>
                      <a:lnTo>
                        <a:pt x="96" y="48"/>
                      </a:lnTo>
                      <a:lnTo>
                        <a:pt x="94" y="38"/>
                      </a:lnTo>
                      <a:lnTo>
                        <a:pt x="92" y="30"/>
                      </a:lnTo>
                      <a:lnTo>
                        <a:pt x="88" y="22"/>
                      </a:lnTo>
                      <a:lnTo>
                        <a:pt x="82" y="14"/>
                      </a:lnTo>
                      <a:lnTo>
                        <a:pt x="82" y="14"/>
                      </a:lnTo>
                      <a:lnTo>
                        <a:pt x="82" y="14"/>
                      </a:lnTo>
                      <a:lnTo>
                        <a:pt x="82" y="14"/>
                      </a:lnTo>
                      <a:close/>
                    </a:path>
                  </a:pathLst>
                </a:custGeom>
                <a:solidFill>
                  <a:srgbClr val="4E67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800" name="그룹 201"/>
              <p:cNvGrpSpPr/>
              <p:nvPr/>
            </p:nvGrpSpPr>
            <p:grpSpPr bwMode="auto">
              <a:xfrm>
                <a:off x="5220072" y="3109688"/>
                <a:ext cx="866765" cy="823368"/>
                <a:chOff x="2289175" y="2878121"/>
                <a:chExt cx="355600" cy="327025"/>
              </a:xfrm>
              <a:solidFill>
                <a:srgbClr val="F72D3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sunset" dir="t"/>
              </a:scene3d>
            </p:grpSpPr>
            <p:sp>
              <p:nvSpPr>
                <p:cNvPr id="819" name="Freeform 165"/>
                <p:cNvSpPr>
                  <a:spLocks noEditPoints="1"/>
                </p:cNvSpPr>
                <p:nvPr/>
              </p:nvSpPr>
              <p:spPr bwMode="auto">
                <a:xfrm>
                  <a:off x="2289175" y="2878121"/>
                  <a:ext cx="355600" cy="327025"/>
                </a:xfrm>
                <a:custGeom>
                  <a:avLst/>
                  <a:gdLst/>
                  <a:ahLst/>
                  <a:cxnLst>
                    <a:cxn ang="0">
                      <a:pos x="150" y="184"/>
                    </a:cxn>
                    <a:cxn ang="0">
                      <a:pos x="130" y="144"/>
                    </a:cxn>
                    <a:cxn ang="0">
                      <a:pos x="172" y="176"/>
                    </a:cxn>
                    <a:cxn ang="0">
                      <a:pos x="144" y="102"/>
                    </a:cxn>
                    <a:cxn ang="0">
                      <a:pos x="140" y="116"/>
                    </a:cxn>
                    <a:cxn ang="0">
                      <a:pos x="210" y="78"/>
                    </a:cxn>
                    <a:cxn ang="0">
                      <a:pos x="164" y="122"/>
                    </a:cxn>
                    <a:cxn ang="0">
                      <a:pos x="152" y="62"/>
                    </a:cxn>
                    <a:cxn ang="0">
                      <a:pos x="210" y="78"/>
                    </a:cxn>
                    <a:cxn ang="0">
                      <a:pos x="96" y="144"/>
                    </a:cxn>
                    <a:cxn ang="0">
                      <a:pos x="74" y="94"/>
                    </a:cxn>
                    <a:cxn ang="0">
                      <a:pos x="100" y="70"/>
                    </a:cxn>
                    <a:cxn ang="0">
                      <a:pos x="136" y="92"/>
                    </a:cxn>
                    <a:cxn ang="0">
                      <a:pos x="122" y="138"/>
                    </a:cxn>
                    <a:cxn ang="0">
                      <a:pos x="118" y="148"/>
                    </a:cxn>
                    <a:cxn ang="0">
                      <a:pos x="78" y="190"/>
                    </a:cxn>
                    <a:cxn ang="0">
                      <a:pos x="66" y="158"/>
                    </a:cxn>
                    <a:cxn ang="0">
                      <a:pos x="98" y="178"/>
                    </a:cxn>
                    <a:cxn ang="0">
                      <a:pos x="68" y="124"/>
                    </a:cxn>
                    <a:cxn ang="0">
                      <a:pos x="84" y="146"/>
                    </a:cxn>
                    <a:cxn ang="0">
                      <a:pos x="94" y="48"/>
                    </a:cxn>
                    <a:cxn ang="0">
                      <a:pos x="98" y="62"/>
                    </a:cxn>
                    <a:cxn ang="0">
                      <a:pos x="130" y="18"/>
                    </a:cxn>
                    <a:cxn ang="0">
                      <a:pos x="142" y="52"/>
                    </a:cxn>
                    <a:cxn ang="0">
                      <a:pos x="100" y="42"/>
                    </a:cxn>
                    <a:cxn ang="0">
                      <a:pos x="130" y="18"/>
                    </a:cxn>
                    <a:cxn ang="0">
                      <a:pos x="124" y="66"/>
                    </a:cxn>
                    <a:cxn ang="0">
                      <a:pos x="138" y="84"/>
                    </a:cxn>
                    <a:cxn ang="0">
                      <a:pos x="20" y="116"/>
                    </a:cxn>
                    <a:cxn ang="0">
                      <a:pos x="60" y="116"/>
                    </a:cxn>
                    <a:cxn ang="0">
                      <a:pos x="18" y="140"/>
                    </a:cxn>
                    <a:cxn ang="0">
                      <a:pos x="64" y="104"/>
                    </a:cxn>
                    <a:cxn ang="0">
                      <a:pos x="66" y="92"/>
                    </a:cxn>
                    <a:cxn ang="0">
                      <a:pos x="40" y="24"/>
                    </a:cxn>
                    <a:cxn ang="0">
                      <a:pos x="88" y="42"/>
                    </a:cxn>
                    <a:cxn ang="0">
                      <a:pos x="50" y="80"/>
                    </a:cxn>
                    <a:cxn ang="0">
                      <a:pos x="40" y="24"/>
                    </a:cxn>
                    <a:cxn ang="0">
                      <a:pos x="216" y="64"/>
                    </a:cxn>
                    <a:cxn ang="0">
                      <a:pos x="152" y="52"/>
                    </a:cxn>
                    <a:cxn ang="0">
                      <a:pos x="136" y="2"/>
                    </a:cxn>
                    <a:cxn ang="0">
                      <a:pos x="104" y="20"/>
                    </a:cxn>
                    <a:cxn ang="0">
                      <a:pos x="48" y="10"/>
                    </a:cxn>
                    <a:cxn ang="0">
                      <a:pos x="26" y="18"/>
                    </a:cxn>
                    <a:cxn ang="0">
                      <a:pos x="42" y="86"/>
                    </a:cxn>
                    <a:cxn ang="0">
                      <a:pos x="0" y="126"/>
                    </a:cxn>
                    <a:cxn ang="0">
                      <a:pos x="6" y="148"/>
                    </a:cxn>
                    <a:cxn ang="0">
                      <a:pos x="56" y="158"/>
                    </a:cxn>
                    <a:cxn ang="0">
                      <a:pos x="72" y="206"/>
                    </a:cxn>
                    <a:cxn ang="0">
                      <a:pos x="104" y="188"/>
                    </a:cxn>
                    <a:cxn ang="0">
                      <a:pos x="160" y="196"/>
                    </a:cxn>
                    <a:cxn ang="0">
                      <a:pos x="180" y="190"/>
                    </a:cxn>
                    <a:cxn ang="0">
                      <a:pos x="168" y="128"/>
                    </a:cxn>
                    <a:cxn ang="0">
                      <a:pos x="222" y="86"/>
                    </a:cxn>
                  </a:cxnLst>
                  <a:rect l="0" t="0" r="r" b="b"/>
                  <a:pathLst>
                    <a:path w="224" h="206">
                      <a:moveTo>
                        <a:pt x="168" y="184"/>
                      </a:moveTo>
                      <a:lnTo>
                        <a:pt x="168" y="184"/>
                      </a:lnTo>
                      <a:lnTo>
                        <a:pt x="164" y="186"/>
                      </a:lnTo>
                      <a:lnTo>
                        <a:pt x="160" y="186"/>
                      </a:lnTo>
                      <a:lnTo>
                        <a:pt x="150" y="184"/>
                      </a:lnTo>
                      <a:lnTo>
                        <a:pt x="136" y="176"/>
                      </a:lnTo>
                      <a:lnTo>
                        <a:pt x="120" y="166"/>
                      </a:lnTo>
                      <a:lnTo>
                        <a:pt x="120" y="166"/>
                      </a:lnTo>
                      <a:lnTo>
                        <a:pt x="130" y="144"/>
                      </a:lnTo>
                      <a:lnTo>
                        <a:pt x="130" y="144"/>
                      </a:lnTo>
                      <a:lnTo>
                        <a:pt x="162" y="132"/>
                      </a:lnTo>
                      <a:lnTo>
                        <a:pt x="162" y="132"/>
                      </a:lnTo>
                      <a:lnTo>
                        <a:pt x="168" y="150"/>
                      </a:lnTo>
                      <a:lnTo>
                        <a:pt x="172" y="164"/>
                      </a:lnTo>
                      <a:lnTo>
                        <a:pt x="172" y="176"/>
                      </a:lnTo>
                      <a:lnTo>
                        <a:pt x="170" y="180"/>
                      </a:lnTo>
                      <a:lnTo>
                        <a:pt x="168" y="184"/>
                      </a:lnTo>
                      <a:lnTo>
                        <a:pt x="168" y="184"/>
                      </a:lnTo>
                      <a:close/>
                      <a:moveTo>
                        <a:pt x="144" y="102"/>
                      </a:moveTo>
                      <a:lnTo>
                        <a:pt x="144" y="102"/>
                      </a:lnTo>
                      <a:lnTo>
                        <a:pt x="158" y="124"/>
                      </a:lnTo>
                      <a:lnTo>
                        <a:pt x="158" y="124"/>
                      </a:lnTo>
                      <a:lnTo>
                        <a:pt x="134" y="134"/>
                      </a:lnTo>
                      <a:lnTo>
                        <a:pt x="134" y="134"/>
                      </a:lnTo>
                      <a:lnTo>
                        <a:pt x="140" y="116"/>
                      </a:lnTo>
                      <a:lnTo>
                        <a:pt x="140" y="116"/>
                      </a:lnTo>
                      <a:lnTo>
                        <a:pt x="144" y="102"/>
                      </a:lnTo>
                      <a:lnTo>
                        <a:pt x="144" y="102"/>
                      </a:lnTo>
                      <a:close/>
                      <a:moveTo>
                        <a:pt x="210" y="78"/>
                      </a:moveTo>
                      <a:lnTo>
                        <a:pt x="210" y="78"/>
                      </a:lnTo>
                      <a:lnTo>
                        <a:pt x="210" y="82"/>
                      </a:lnTo>
                      <a:lnTo>
                        <a:pt x="208" y="86"/>
                      </a:lnTo>
                      <a:lnTo>
                        <a:pt x="200" y="98"/>
                      </a:lnTo>
                      <a:lnTo>
                        <a:pt x="184" y="110"/>
                      </a:lnTo>
                      <a:lnTo>
                        <a:pt x="164" y="122"/>
                      </a:lnTo>
                      <a:lnTo>
                        <a:pt x="164" y="122"/>
                      </a:lnTo>
                      <a:lnTo>
                        <a:pt x="146" y="94"/>
                      </a:lnTo>
                      <a:lnTo>
                        <a:pt x="146" y="94"/>
                      </a:lnTo>
                      <a:lnTo>
                        <a:pt x="152" y="62"/>
                      </a:lnTo>
                      <a:lnTo>
                        <a:pt x="152" y="62"/>
                      </a:lnTo>
                      <a:lnTo>
                        <a:pt x="174" y="62"/>
                      </a:lnTo>
                      <a:lnTo>
                        <a:pt x="192" y="66"/>
                      </a:lnTo>
                      <a:lnTo>
                        <a:pt x="204" y="70"/>
                      </a:lnTo>
                      <a:lnTo>
                        <a:pt x="208" y="74"/>
                      </a:lnTo>
                      <a:lnTo>
                        <a:pt x="210" y="78"/>
                      </a:lnTo>
                      <a:lnTo>
                        <a:pt x="210" y="78"/>
                      </a:lnTo>
                      <a:close/>
                      <a:moveTo>
                        <a:pt x="122" y="138"/>
                      </a:moveTo>
                      <a:lnTo>
                        <a:pt x="122" y="138"/>
                      </a:lnTo>
                      <a:lnTo>
                        <a:pt x="96" y="144"/>
                      </a:lnTo>
                      <a:lnTo>
                        <a:pt x="96" y="144"/>
                      </a:lnTo>
                      <a:lnTo>
                        <a:pt x="82" y="128"/>
                      </a:lnTo>
                      <a:lnTo>
                        <a:pt x="82" y="12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lnTo>
                        <a:pt x="74" y="94"/>
                      </a:lnTo>
                      <a:lnTo>
                        <a:pt x="74" y="94"/>
                      </a:lnTo>
                      <a:lnTo>
                        <a:pt x="80" y="78"/>
                      </a:lnTo>
                      <a:lnTo>
                        <a:pt x="80" y="78"/>
                      </a:lnTo>
                      <a:lnTo>
                        <a:pt x="100" y="70"/>
                      </a:lnTo>
                      <a:lnTo>
                        <a:pt x="100" y="70"/>
                      </a:lnTo>
                      <a:lnTo>
                        <a:pt x="114" y="66"/>
                      </a:lnTo>
                      <a:lnTo>
                        <a:pt x="114" y="66"/>
                      </a:lnTo>
                      <a:lnTo>
                        <a:pt x="132" y="86"/>
                      </a:lnTo>
                      <a:lnTo>
                        <a:pt x="132" y="86"/>
                      </a:lnTo>
                      <a:lnTo>
                        <a:pt x="136" y="92"/>
                      </a:lnTo>
                      <a:lnTo>
                        <a:pt x="136" y="92"/>
                      </a:lnTo>
                      <a:lnTo>
                        <a:pt x="132" y="112"/>
                      </a:lnTo>
                      <a:lnTo>
                        <a:pt x="132" y="112"/>
                      </a:lnTo>
                      <a:lnTo>
                        <a:pt x="122" y="138"/>
                      </a:lnTo>
                      <a:lnTo>
                        <a:pt x="122" y="138"/>
                      </a:lnTo>
                      <a:close/>
                      <a:moveTo>
                        <a:pt x="112" y="160"/>
                      </a:moveTo>
                      <a:lnTo>
                        <a:pt x="112" y="160"/>
                      </a:lnTo>
                      <a:lnTo>
                        <a:pt x="102" y="152"/>
                      </a:lnTo>
                      <a:lnTo>
                        <a:pt x="102" y="152"/>
                      </a:lnTo>
                      <a:lnTo>
                        <a:pt x="118" y="148"/>
                      </a:lnTo>
                      <a:lnTo>
                        <a:pt x="118" y="148"/>
                      </a:lnTo>
                      <a:lnTo>
                        <a:pt x="112" y="160"/>
                      </a:lnTo>
                      <a:lnTo>
                        <a:pt x="112" y="160"/>
                      </a:lnTo>
                      <a:close/>
                      <a:moveTo>
                        <a:pt x="78" y="190"/>
                      </a:moveTo>
                      <a:lnTo>
                        <a:pt x="78" y="190"/>
                      </a:lnTo>
                      <a:lnTo>
                        <a:pt x="72" y="186"/>
                      </a:lnTo>
                      <a:lnTo>
                        <a:pt x="68" y="180"/>
                      </a:lnTo>
                      <a:lnTo>
                        <a:pt x="66" y="170"/>
                      </a:lnTo>
                      <a:lnTo>
                        <a:pt x="66" y="158"/>
                      </a:lnTo>
                      <a:lnTo>
                        <a:pt x="66" y="158"/>
                      </a:lnTo>
                      <a:lnTo>
                        <a:pt x="92" y="154"/>
                      </a:lnTo>
                      <a:lnTo>
                        <a:pt x="92" y="154"/>
                      </a:lnTo>
                      <a:lnTo>
                        <a:pt x="106" y="166"/>
                      </a:lnTo>
                      <a:lnTo>
                        <a:pt x="106" y="166"/>
                      </a:lnTo>
                      <a:lnTo>
                        <a:pt x="98" y="178"/>
                      </a:lnTo>
                      <a:lnTo>
                        <a:pt x="90" y="186"/>
                      </a:lnTo>
                      <a:lnTo>
                        <a:pt x="84" y="190"/>
                      </a:lnTo>
                      <a:lnTo>
                        <a:pt x="78" y="190"/>
                      </a:lnTo>
                      <a:lnTo>
                        <a:pt x="78" y="190"/>
                      </a:lnTo>
                      <a:close/>
                      <a:moveTo>
                        <a:pt x="68" y="124"/>
                      </a:moveTo>
                      <a:lnTo>
                        <a:pt x="68" y="124"/>
                      </a:lnTo>
                      <a:lnTo>
                        <a:pt x="72" y="130"/>
                      </a:lnTo>
                      <a:lnTo>
                        <a:pt x="72" y="130"/>
                      </a:lnTo>
                      <a:lnTo>
                        <a:pt x="84" y="146"/>
                      </a:lnTo>
                      <a:lnTo>
                        <a:pt x="84" y="146"/>
                      </a:lnTo>
                      <a:lnTo>
                        <a:pt x="66" y="148"/>
                      </a:lnTo>
                      <a:lnTo>
                        <a:pt x="66" y="148"/>
                      </a:lnTo>
                      <a:lnTo>
                        <a:pt x="68" y="124"/>
                      </a:lnTo>
                      <a:lnTo>
                        <a:pt x="68" y="124"/>
                      </a:lnTo>
                      <a:close/>
                      <a:moveTo>
                        <a:pt x="94" y="48"/>
                      </a:moveTo>
                      <a:lnTo>
                        <a:pt x="94" y="48"/>
                      </a:lnTo>
                      <a:lnTo>
                        <a:pt x="106" y="60"/>
                      </a:lnTo>
                      <a:lnTo>
                        <a:pt x="106" y="60"/>
                      </a:lnTo>
                      <a:lnTo>
                        <a:pt x="98" y="62"/>
                      </a:lnTo>
                      <a:lnTo>
                        <a:pt x="98" y="62"/>
                      </a:lnTo>
                      <a:lnTo>
                        <a:pt x="86" y="66"/>
                      </a:lnTo>
                      <a:lnTo>
                        <a:pt x="86" y="66"/>
                      </a:lnTo>
                      <a:lnTo>
                        <a:pt x="94" y="48"/>
                      </a:lnTo>
                      <a:lnTo>
                        <a:pt x="94" y="48"/>
                      </a:lnTo>
                      <a:close/>
                      <a:moveTo>
                        <a:pt x="130" y="18"/>
                      </a:moveTo>
                      <a:lnTo>
                        <a:pt x="130" y="18"/>
                      </a:lnTo>
                      <a:lnTo>
                        <a:pt x="136" y="22"/>
                      </a:lnTo>
                      <a:lnTo>
                        <a:pt x="138" y="28"/>
                      </a:lnTo>
                      <a:lnTo>
                        <a:pt x="140" y="40"/>
                      </a:lnTo>
                      <a:lnTo>
                        <a:pt x="142" y="52"/>
                      </a:lnTo>
                      <a:lnTo>
                        <a:pt x="142" y="52"/>
                      </a:lnTo>
                      <a:lnTo>
                        <a:pt x="116" y="56"/>
                      </a:lnTo>
                      <a:lnTo>
                        <a:pt x="116" y="56"/>
                      </a:lnTo>
                      <a:lnTo>
                        <a:pt x="100" y="42"/>
                      </a:lnTo>
                      <a:lnTo>
                        <a:pt x="100" y="42"/>
                      </a:lnTo>
                      <a:lnTo>
                        <a:pt x="108" y="30"/>
                      </a:lnTo>
                      <a:lnTo>
                        <a:pt x="116" y="22"/>
                      </a:lnTo>
                      <a:lnTo>
                        <a:pt x="124" y="18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close/>
                      <a:moveTo>
                        <a:pt x="138" y="84"/>
                      </a:moveTo>
                      <a:lnTo>
                        <a:pt x="138" y="84"/>
                      </a:lnTo>
                      <a:lnTo>
                        <a:pt x="134" y="78"/>
                      </a:lnTo>
                      <a:lnTo>
                        <a:pt x="134" y="78"/>
                      </a:lnTo>
                      <a:lnTo>
                        <a:pt x="124" y="66"/>
                      </a:lnTo>
                      <a:lnTo>
                        <a:pt x="124" y="66"/>
                      </a:lnTo>
                      <a:lnTo>
                        <a:pt x="142" y="62"/>
                      </a:lnTo>
                      <a:lnTo>
                        <a:pt x="142" y="62"/>
                      </a:lnTo>
                      <a:lnTo>
                        <a:pt x="138" y="84"/>
                      </a:lnTo>
                      <a:lnTo>
                        <a:pt x="138" y="84"/>
                      </a:lnTo>
                      <a:close/>
                      <a:moveTo>
                        <a:pt x="12" y="134"/>
                      </a:moveTo>
                      <a:lnTo>
                        <a:pt x="12" y="134"/>
                      </a:lnTo>
                      <a:lnTo>
                        <a:pt x="12" y="130"/>
                      </a:lnTo>
                      <a:lnTo>
                        <a:pt x="14" y="126"/>
                      </a:lnTo>
                      <a:lnTo>
                        <a:pt x="20" y="116"/>
                      </a:lnTo>
                      <a:lnTo>
                        <a:pt x="30" y="106"/>
                      </a:lnTo>
                      <a:lnTo>
                        <a:pt x="46" y="94"/>
                      </a:lnTo>
                      <a:lnTo>
                        <a:pt x="46" y="94"/>
                      </a:lnTo>
                      <a:lnTo>
                        <a:pt x="60" y="116"/>
                      </a:lnTo>
                      <a:lnTo>
                        <a:pt x="60" y="116"/>
                      </a:lnTo>
                      <a:lnTo>
                        <a:pt x="56" y="148"/>
                      </a:lnTo>
                      <a:lnTo>
                        <a:pt x="56" y="148"/>
                      </a:lnTo>
                      <a:lnTo>
                        <a:pt x="40" y="146"/>
                      </a:lnTo>
                      <a:lnTo>
                        <a:pt x="26" y="144"/>
                      </a:lnTo>
                      <a:lnTo>
                        <a:pt x="18" y="140"/>
                      </a:lnTo>
                      <a:lnTo>
                        <a:pt x="14" y="138"/>
                      </a:lnTo>
                      <a:lnTo>
                        <a:pt x="12" y="134"/>
                      </a:lnTo>
                      <a:lnTo>
                        <a:pt x="12" y="134"/>
                      </a:lnTo>
                      <a:close/>
                      <a:moveTo>
                        <a:pt x="64" y="104"/>
                      </a:moveTo>
                      <a:lnTo>
                        <a:pt x="64" y="104"/>
                      </a:lnTo>
                      <a:lnTo>
                        <a:pt x="56" y="90"/>
                      </a:lnTo>
                      <a:lnTo>
                        <a:pt x="56" y="90"/>
                      </a:lnTo>
                      <a:lnTo>
                        <a:pt x="70" y="82"/>
                      </a:lnTo>
                      <a:lnTo>
                        <a:pt x="70" y="82"/>
                      </a:lnTo>
                      <a:lnTo>
                        <a:pt x="66" y="92"/>
                      </a:lnTo>
                      <a:lnTo>
                        <a:pt x="66" y="92"/>
                      </a:lnTo>
                      <a:lnTo>
                        <a:pt x="64" y="104"/>
                      </a:lnTo>
                      <a:lnTo>
                        <a:pt x="64" y="104"/>
                      </a:lnTo>
                      <a:close/>
                      <a:moveTo>
                        <a:pt x="40" y="24"/>
                      </a:moveTo>
                      <a:lnTo>
                        <a:pt x="40" y="24"/>
                      </a:lnTo>
                      <a:lnTo>
                        <a:pt x="42" y="22"/>
                      </a:lnTo>
                      <a:lnTo>
                        <a:pt x="46" y="22"/>
                      </a:lnTo>
                      <a:lnTo>
                        <a:pt x="58" y="24"/>
                      </a:lnTo>
                      <a:lnTo>
                        <a:pt x="72" y="32"/>
                      </a:lnTo>
                      <a:lnTo>
                        <a:pt x="88" y="42"/>
                      </a:lnTo>
                      <a:lnTo>
                        <a:pt x="88" y="42"/>
                      </a:lnTo>
                      <a:lnTo>
                        <a:pt x="76" y="70"/>
                      </a:lnTo>
                      <a:lnTo>
                        <a:pt x="76" y="70"/>
                      </a:lnTo>
                      <a:lnTo>
                        <a:pt x="50" y="80"/>
                      </a:lnTo>
                      <a:lnTo>
                        <a:pt x="50" y="80"/>
                      </a:lnTo>
                      <a:lnTo>
                        <a:pt x="42" y="62"/>
                      </a:lnTo>
                      <a:lnTo>
                        <a:pt x="36" y="44"/>
                      </a:lnTo>
                      <a:lnTo>
                        <a:pt x="36" y="32"/>
                      </a:lnTo>
                      <a:lnTo>
                        <a:pt x="36" y="28"/>
                      </a:lnTo>
                      <a:lnTo>
                        <a:pt x="40" y="24"/>
                      </a:lnTo>
                      <a:lnTo>
                        <a:pt x="40" y="24"/>
                      </a:lnTo>
                      <a:close/>
                      <a:moveTo>
                        <a:pt x="222" y="74"/>
                      </a:moveTo>
                      <a:lnTo>
                        <a:pt x="222" y="74"/>
                      </a:lnTo>
                      <a:lnTo>
                        <a:pt x="220" y="68"/>
                      </a:lnTo>
                      <a:lnTo>
                        <a:pt x="216" y="64"/>
                      </a:lnTo>
                      <a:lnTo>
                        <a:pt x="208" y="60"/>
                      </a:lnTo>
                      <a:lnTo>
                        <a:pt x="200" y="56"/>
                      </a:lnTo>
                      <a:lnTo>
                        <a:pt x="178" y="52"/>
                      </a:lnTo>
                      <a:lnTo>
                        <a:pt x="152" y="52"/>
                      </a:lnTo>
                      <a:lnTo>
                        <a:pt x="152" y="52"/>
                      </a:lnTo>
                      <a:lnTo>
                        <a:pt x="152" y="32"/>
                      </a:lnTo>
                      <a:lnTo>
                        <a:pt x="148" y="18"/>
                      </a:lnTo>
                      <a:lnTo>
                        <a:pt x="144" y="6"/>
                      </a:lnTo>
                      <a:lnTo>
                        <a:pt x="140" y="4"/>
                      </a:lnTo>
                      <a:lnTo>
                        <a:pt x="136" y="2"/>
                      </a:lnTo>
                      <a:lnTo>
                        <a:pt x="136" y="2"/>
                      </a:lnTo>
                      <a:lnTo>
                        <a:pt x="130" y="0"/>
                      </a:lnTo>
                      <a:lnTo>
                        <a:pt x="126" y="2"/>
                      </a:lnTo>
                      <a:lnTo>
                        <a:pt x="114" y="8"/>
                      </a:lnTo>
                      <a:lnTo>
                        <a:pt x="104" y="20"/>
                      </a:lnTo>
                      <a:lnTo>
                        <a:pt x="92" y="34"/>
                      </a:lnTo>
                      <a:lnTo>
                        <a:pt x="92" y="34"/>
                      </a:lnTo>
                      <a:lnTo>
                        <a:pt x="74" y="22"/>
                      </a:lnTo>
                      <a:lnTo>
                        <a:pt x="56" y="12"/>
                      </a:lnTo>
                      <a:lnTo>
                        <a:pt x="48" y="10"/>
                      </a:lnTo>
                      <a:lnTo>
                        <a:pt x="42" y="10"/>
                      </a:lnTo>
                      <a:lnTo>
                        <a:pt x="36" y="10"/>
                      </a:lnTo>
                      <a:lnTo>
                        <a:pt x="30" y="14"/>
                      </a:lnTo>
                      <a:lnTo>
                        <a:pt x="30" y="14"/>
                      </a:lnTo>
                      <a:lnTo>
                        <a:pt x="26" y="18"/>
                      </a:lnTo>
                      <a:lnTo>
                        <a:pt x="24" y="24"/>
                      </a:lnTo>
                      <a:lnTo>
                        <a:pt x="24" y="32"/>
                      </a:lnTo>
                      <a:lnTo>
                        <a:pt x="24" y="42"/>
                      </a:lnTo>
                      <a:lnTo>
                        <a:pt x="30" y="62"/>
                      </a:lnTo>
                      <a:lnTo>
                        <a:pt x="42" y="86"/>
                      </a:lnTo>
                      <a:lnTo>
                        <a:pt x="42" y="86"/>
                      </a:lnTo>
                      <a:lnTo>
                        <a:pt x="22" y="100"/>
                      </a:lnTo>
                      <a:lnTo>
                        <a:pt x="8" y="114"/>
                      </a:lnTo>
                      <a:lnTo>
                        <a:pt x="4" y="120"/>
                      </a:lnTo>
                      <a:lnTo>
                        <a:pt x="0" y="126"/>
                      </a:lnTo>
                      <a:lnTo>
                        <a:pt x="0" y="132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2" y="144"/>
                      </a:lnTo>
                      <a:lnTo>
                        <a:pt x="6" y="148"/>
                      </a:lnTo>
                      <a:lnTo>
                        <a:pt x="12" y="150"/>
                      </a:lnTo>
                      <a:lnTo>
                        <a:pt x="18" y="154"/>
                      </a:lnTo>
                      <a:lnTo>
                        <a:pt x="34" y="156"/>
                      </a:lnTo>
                      <a:lnTo>
                        <a:pt x="56" y="158"/>
                      </a:lnTo>
                      <a:lnTo>
                        <a:pt x="56" y="158"/>
                      </a:lnTo>
                      <a:lnTo>
                        <a:pt x="56" y="176"/>
                      </a:lnTo>
                      <a:lnTo>
                        <a:pt x="58" y="190"/>
                      </a:lnTo>
                      <a:lnTo>
                        <a:pt x="64" y="200"/>
                      </a:lnTo>
                      <a:lnTo>
                        <a:pt x="68" y="204"/>
                      </a:lnTo>
                      <a:lnTo>
                        <a:pt x="72" y="206"/>
                      </a:lnTo>
                      <a:lnTo>
                        <a:pt x="72" y="206"/>
                      </a:lnTo>
                      <a:lnTo>
                        <a:pt x="76" y="206"/>
                      </a:lnTo>
                      <a:lnTo>
                        <a:pt x="82" y="206"/>
                      </a:lnTo>
                      <a:lnTo>
                        <a:pt x="92" y="200"/>
                      </a:lnTo>
                      <a:lnTo>
                        <a:pt x="104" y="188"/>
                      </a:lnTo>
                      <a:lnTo>
                        <a:pt x="114" y="174"/>
                      </a:lnTo>
                      <a:lnTo>
                        <a:pt x="114" y="174"/>
                      </a:lnTo>
                      <a:lnTo>
                        <a:pt x="134" y="186"/>
                      </a:lnTo>
                      <a:lnTo>
                        <a:pt x="152" y="194"/>
                      </a:lnTo>
                      <a:lnTo>
                        <a:pt x="160" y="196"/>
                      </a:lnTo>
                      <a:lnTo>
                        <a:pt x="166" y="198"/>
                      </a:lnTo>
                      <a:lnTo>
                        <a:pt x="172" y="196"/>
                      </a:lnTo>
                      <a:lnTo>
                        <a:pt x="178" y="194"/>
                      </a:lnTo>
                      <a:lnTo>
                        <a:pt x="178" y="194"/>
                      </a:lnTo>
                      <a:lnTo>
                        <a:pt x="180" y="190"/>
                      </a:lnTo>
                      <a:lnTo>
                        <a:pt x="182" y="184"/>
                      </a:lnTo>
                      <a:lnTo>
                        <a:pt x="184" y="178"/>
                      </a:lnTo>
                      <a:lnTo>
                        <a:pt x="182" y="170"/>
                      </a:lnTo>
                      <a:lnTo>
                        <a:pt x="178" y="150"/>
                      </a:lnTo>
                      <a:lnTo>
                        <a:pt x="168" y="128"/>
                      </a:lnTo>
                      <a:lnTo>
                        <a:pt x="168" y="128"/>
                      </a:lnTo>
                      <a:lnTo>
                        <a:pt x="192" y="116"/>
                      </a:lnTo>
                      <a:lnTo>
                        <a:pt x="212" y="100"/>
                      </a:lnTo>
                      <a:lnTo>
                        <a:pt x="218" y="94"/>
                      </a:lnTo>
                      <a:lnTo>
                        <a:pt x="222" y="86"/>
                      </a:lnTo>
                      <a:lnTo>
                        <a:pt x="224" y="80"/>
                      </a:lnTo>
                      <a:lnTo>
                        <a:pt x="222" y="74"/>
                      </a:lnTo>
                      <a:lnTo>
                        <a:pt x="222" y="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p3d prstMaterial="metal">
                  <a:bevelT w="196850" h="107950" prst="coolSlant"/>
                </a:sp3d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20" name="Freeform 166"/>
                <p:cNvSpPr>
                  <a:spLocks/>
                </p:cNvSpPr>
                <p:nvPr/>
              </p:nvSpPr>
              <p:spPr bwMode="auto">
                <a:xfrm>
                  <a:off x="2432050" y="3024171"/>
                  <a:ext cx="47625" cy="4445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18" y="0"/>
                    </a:cxn>
                    <a:cxn ang="0">
                      <a:pos x="12" y="0"/>
                    </a:cxn>
                    <a:cxn ang="0">
                      <a:pos x="8" y="0"/>
                    </a:cxn>
                    <a:cxn ang="0">
                      <a:pos x="2" y="4"/>
                    </a:cxn>
                    <a:cxn ang="0">
                      <a:pos x="0" y="10"/>
                    </a:cxn>
                    <a:cxn ang="0">
                      <a:pos x="0" y="10"/>
                    </a:cxn>
                    <a:cxn ang="0">
                      <a:pos x="0" y="16"/>
                    </a:cxn>
                    <a:cxn ang="0">
                      <a:pos x="2" y="22"/>
                    </a:cxn>
                    <a:cxn ang="0">
                      <a:pos x="4" y="26"/>
                    </a:cxn>
                    <a:cxn ang="0">
                      <a:pos x="10" y="28"/>
                    </a:cxn>
                    <a:cxn ang="0">
                      <a:pos x="10" y="28"/>
                    </a:cxn>
                    <a:cxn ang="0">
                      <a:pos x="16" y="28"/>
                    </a:cxn>
                    <a:cxn ang="0">
                      <a:pos x="22" y="28"/>
                    </a:cxn>
                    <a:cxn ang="0">
                      <a:pos x="26" y="24"/>
                    </a:cxn>
                    <a:cxn ang="0">
                      <a:pos x="28" y="18"/>
                    </a:cxn>
                    <a:cxn ang="0">
                      <a:pos x="28" y="18"/>
                    </a:cxn>
                    <a:cxn ang="0">
                      <a:pos x="30" y="12"/>
                    </a:cxn>
                    <a:cxn ang="0">
                      <a:pos x="28" y="8"/>
                    </a:cxn>
                    <a:cxn ang="0">
                      <a:pos x="24" y="2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0" h="28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2" y="4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6"/>
                      </a:lnTo>
                      <a:lnTo>
                        <a:pt x="2" y="22"/>
                      </a:lnTo>
                      <a:lnTo>
                        <a:pt x="4" y="26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16" y="28"/>
                      </a:lnTo>
                      <a:lnTo>
                        <a:pt x="22" y="28"/>
                      </a:lnTo>
                      <a:lnTo>
                        <a:pt x="26" y="24"/>
                      </a:lnTo>
                      <a:lnTo>
                        <a:pt x="28" y="18"/>
                      </a:lnTo>
                      <a:lnTo>
                        <a:pt x="28" y="18"/>
                      </a:lnTo>
                      <a:lnTo>
                        <a:pt x="30" y="12"/>
                      </a:lnTo>
                      <a:lnTo>
                        <a:pt x="28" y="8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p3d prstMaterial="metal">
                  <a:bevelT w="196850" h="107950" prst="coolSlant"/>
                </a:sp3d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801" name="직선 화살표 연결선 38"/>
              <p:cNvCxnSpPr>
                <a:cxnSpLocks noChangeShapeType="1"/>
              </p:cNvCxnSpPr>
              <p:nvPr/>
            </p:nvCxnSpPr>
            <p:spPr bwMode="auto">
              <a:xfrm flipV="1">
                <a:off x="5808472" y="2852936"/>
                <a:ext cx="491720" cy="432048"/>
              </a:xfrm>
              <a:prstGeom prst="straightConnector1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02" name="직선 화살표 연결선 39"/>
              <p:cNvCxnSpPr>
                <a:cxnSpLocks noChangeShapeType="1"/>
              </p:cNvCxnSpPr>
              <p:nvPr/>
            </p:nvCxnSpPr>
            <p:spPr bwMode="auto">
              <a:xfrm>
                <a:off x="5856836" y="3617508"/>
                <a:ext cx="563728" cy="234927"/>
              </a:xfrm>
              <a:prstGeom prst="straightConnector1">
                <a:avLst/>
              </a:prstGeom>
              <a:noFill/>
              <a:ln w="9525" algn="ctr">
                <a:solidFill>
                  <a:srgbClr val="FFC00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03" name="직선 화살표 연결선 40"/>
              <p:cNvCxnSpPr>
                <a:cxnSpLocks noChangeShapeType="1"/>
              </p:cNvCxnSpPr>
              <p:nvPr/>
            </p:nvCxnSpPr>
            <p:spPr bwMode="auto">
              <a:xfrm>
                <a:off x="5653454" y="3789040"/>
                <a:ext cx="0" cy="504056"/>
              </a:xfrm>
              <a:prstGeom prst="straightConnector1">
                <a:avLst/>
              </a:prstGeom>
              <a:noFill/>
              <a:ln w="9525" algn="ctr">
                <a:solidFill>
                  <a:srgbClr val="00B05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04" name="직선 화살표 연결선 803"/>
              <p:cNvCxnSpPr/>
              <p:nvPr/>
            </p:nvCxnSpPr>
            <p:spPr bwMode="auto">
              <a:xfrm flipH="1">
                <a:off x="5005197" y="3733162"/>
                <a:ext cx="430600" cy="414766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333399">
                    <a:lumMod val="60000"/>
                    <a:lumOff val="40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  <p:cxnSp>
            <p:nvCxnSpPr>
              <p:cNvPr id="805" name="직선 화살표 연결선 42"/>
              <p:cNvCxnSpPr>
                <a:cxnSpLocks noChangeShapeType="1"/>
              </p:cNvCxnSpPr>
              <p:nvPr/>
            </p:nvCxnSpPr>
            <p:spPr bwMode="auto">
              <a:xfrm flipH="1" flipV="1">
                <a:off x="4788024" y="3212976"/>
                <a:ext cx="607698" cy="264430"/>
              </a:xfrm>
              <a:prstGeom prst="straightConnector1">
                <a:avLst/>
              </a:prstGeom>
              <a:noFill/>
              <a:ln w="9525" algn="ctr">
                <a:solidFill>
                  <a:srgbClr val="333399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06" name="직선 화살표 연결선 43"/>
              <p:cNvCxnSpPr>
                <a:cxnSpLocks noChangeShapeType="1"/>
              </p:cNvCxnSpPr>
              <p:nvPr/>
            </p:nvCxnSpPr>
            <p:spPr bwMode="auto">
              <a:xfrm flipH="1" flipV="1">
                <a:off x="5517959" y="2564904"/>
                <a:ext cx="50367" cy="670932"/>
              </a:xfrm>
              <a:prstGeom prst="straightConnector1">
                <a:avLst/>
              </a:prstGeom>
              <a:noFill/>
              <a:ln w="9525" algn="ctr">
                <a:solidFill>
                  <a:srgbClr val="FFFF0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07" name="직선 화살표 연결선 806"/>
              <p:cNvCxnSpPr/>
              <p:nvPr/>
            </p:nvCxnSpPr>
            <p:spPr bwMode="auto">
              <a:xfrm flipV="1">
                <a:off x="5806489" y="3228530"/>
                <a:ext cx="280826" cy="72583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000000">
                    <a:lumMod val="95000"/>
                    <a:lumOff val="5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  <p:cxnSp>
            <p:nvCxnSpPr>
              <p:cNvPr id="808" name="직선 화살표 연결선 807"/>
              <p:cNvCxnSpPr/>
              <p:nvPr/>
            </p:nvCxnSpPr>
            <p:spPr bwMode="auto">
              <a:xfrm>
                <a:off x="5652969" y="3788464"/>
                <a:ext cx="157263" cy="290336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2D2D8A">
                    <a:lumMod val="60000"/>
                    <a:lumOff val="40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  <p:cxnSp>
            <p:nvCxnSpPr>
              <p:cNvPr id="809" name="직선 화살표 연결선 808"/>
              <p:cNvCxnSpPr/>
              <p:nvPr/>
            </p:nvCxnSpPr>
            <p:spPr bwMode="auto">
              <a:xfrm flipV="1">
                <a:off x="5810232" y="2962387"/>
                <a:ext cx="205941" cy="321445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  <p:cxnSp>
            <p:nvCxnSpPr>
              <p:cNvPr id="810" name="직선 화살표 연결선 47"/>
              <p:cNvCxnSpPr>
                <a:cxnSpLocks noChangeShapeType="1"/>
              </p:cNvCxnSpPr>
              <p:nvPr/>
            </p:nvCxnSpPr>
            <p:spPr bwMode="auto">
              <a:xfrm flipH="1" flipV="1">
                <a:off x="5395722" y="2852936"/>
                <a:ext cx="172605" cy="382901"/>
              </a:xfrm>
              <a:prstGeom prst="straightConnector1">
                <a:avLst/>
              </a:prstGeom>
              <a:noFill/>
              <a:ln w="9525" algn="ctr">
                <a:solidFill>
                  <a:srgbClr val="FF0066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11" name="직선 화살표 연결선 48"/>
              <p:cNvCxnSpPr>
                <a:cxnSpLocks noChangeShapeType="1"/>
              </p:cNvCxnSpPr>
              <p:nvPr/>
            </p:nvCxnSpPr>
            <p:spPr bwMode="auto">
              <a:xfrm flipV="1">
                <a:off x="5568327" y="2780928"/>
                <a:ext cx="116084" cy="483293"/>
              </a:xfrm>
              <a:prstGeom prst="straightConnector1">
                <a:avLst/>
              </a:prstGeom>
              <a:noFill/>
              <a:ln w="9525" algn="ctr">
                <a:solidFill>
                  <a:srgbClr val="FF9966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12" name="직선 화살표 연결선 49"/>
              <p:cNvCxnSpPr>
                <a:cxnSpLocks noChangeShapeType="1"/>
              </p:cNvCxnSpPr>
              <p:nvPr/>
            </p:nvCxnSpPr>
            <p:spPr bwMode="auto">
              <a:xfrm flipH="1" flipV="1">
                <a:off x="5091873" y="3122966"/>
                <a:ext cx="303849" cy="354441"/>
              </a:xfrm>
              <a:prstGeom prst="straightConnector1">
                <a:avLst/>
              </a:prstGeom>
              <a:noFill/>
              <a:ln w="9525" algn="ctr">
                <a:solidFill>
                  <a:srgbClr val="3399FF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13" name="직선 화살표 연결선 50"/>
              <p:cNvCxnSpPr>
                <a:cxnSpLocks noChangeShapeType="1"/>
              </p:cNvCxnSpPr>
              <p:nvPr/>
            </p:nvCxnSpPr>
            <p:spPr bwMode="auto">
              <a:xfrm flipH="1" flipV="1">
                <a:off x="5004048" y="3411807"/>
                <a:ext cx="391674" cy="65600"/>
              </a:xfrm>
              <a:prstGeom prst="straightConnector1">
                <a:avLst/>
              </a:prstGeom>
              <a:noFill/>
              <a:ln w="9525" algn="ctr">
                <a:solidFill>
                  <a:srgbClr val="FFCCFF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14" name="직선 화살표 연결선 51"/>
              <p:cNvCxnSpPr>
                <a:cxnSpLocks noChangeShapeType="1"/>
              </p:cNvCxnSpPr>
              <p:nvPr/>
            </p:nvCxnSpPr>
            <p:spPr bwMode="auto">
              <a:xfrm flipV="1">
                <a:off x="5856836" y="3589320"/>
                <a:ext cx="330396" cy="28188"/>
              </a:xfrm>
              <a:prstGeom prst="straightConnector1">
                <a:avLst/>
              </a:prstGeom>
              <a:noFill/>
              <a:ln w="9525" algn="ctr">
                <a:solidFill>
                  <a:srgbClr val="FF00FF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15" name="직선 화살표 연결선 52"/>
              <p:cNvCxnSpPr>
                <a:cxnSpLocks noChangeShapeType="1"/>
              </p:cNvCxnSpPr>
              <p:nvPr/>
            </p:nvCxnSpPr>
            <p:spPr bwMode="auto">
              <a:xfrm>
                <a:off x="5856836" y="3626120"/>
                <a:ext cx="281864" cy="297484"/>
              </a:xfrm>
              <a:prstGeom prst="straightConnector1">
                <a:avLst/>
              </a:prstGeom>
              <a:noFill/>
              <a:ln w="9525" algn="ctr">
                <a:solidFill>
                  <a:srgbClr val="00800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16" name="직선 화살표 연결선 53"/>
              <p:cNvCxnSpPr>
                <a:cxnSpLocks noChangeShapeType="1"/>
              </p:cNvCxnSpPr>
              <p:nvPr/>
            </p:nvCxnSpPr>
            <p:spPr bwMode="auto">
              <a:xfrm flipH="1">
                <a:off x="5543142" y="3774862"/>
                <a:ext cx="110312" cy="446226"/>
              </a:xfrm>
              <a:prstGeom prst="straightConnector1">
                <a:avLst/>
              </a:prstGeom>
              <a:noFill/>
              <a:ln w="9525" algn="ctr">
                <a:solidFill>
                  <a:srgbClr val="A0ECFE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17" name="직선 화살표 연결선 54"/>
              <p:cNvCxnSpPr>
                <a:cxnSpLocks noChangeShapeType="1"/>
              </p:cNvCxnSpPr>
              <p:nvPr/>
            </p:nvCxnSpPr>
            <p:spPr bwMode="auto">
              <a:xfrm flipH="1">
                <a:off x="5292080" y="3734971"/>
                <a:ext cx="144918" cy="342101"/>
              </a:xfrm>
              <a:prstGeom prst="straightConnector1">
                <a:avLst/>
              </a:prstGeom>
              <a:noFill/>
              <a:ln w="9525" algn="ctr">
                <a:solidFill>
                  <a:srgbClr val="003399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818" name="직선 화살표 연결선 817"/>
              <p:cNvCxnSpPr/>
              <p:nvPr/>
            </p:nvCxnSpPr>
            <p:spPr bwMode="auto">
              <a:xfrm flipH="1">
                <a:off x="5005197" y="3733162"/>
                <a:ext cx="430600" cy="55302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808080">
                    <a:lumMod val="60000"/>
                    <a:lumOff val="40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</p:grpSp>
      </p:grpSp>
      <p:sp>
        <p:nvSpPr>
          <p:cNvPr id="832" name="Rounded Rectangle 130"/>
          <p:cNvSpPr>
            <a:spLocks noChangeArrowheads="1"/>
          </p:cNvSpPr>
          <p:nvPr/>
        </p:nvSpPr>
        <p:spPr bwMode="auto">
          <a:xfrm flipH="1">
            <a:off x="415702" y="1943136"/>
            <a:ext cx="5494432" cy="4221868"/>
          </a:xfrm>
          <a:prstGeom prst="roundRect">
            <a:avLst>
              <a:gd name="adj" fmla="val 1347"/>
            </a:avLst>
          </a:prstGeom>
          <a:noFill/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10000"/>
              </a:lnSpc>
              <a:spcBef>
                <a:spcPct val="30000"/>
              </a:spcBef>
              <a:buFont typeface="Wingdings" pitchFamily="2" charset="2"/>
              <a:buNone/>
            </a:pPr>
            <a:endParaRPr kumimoji="0" lang="ko-KR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833" name="Rectangle 72"/>
          <p:cNvSpPr>
            <a:spLocks noChangeArrowheads="1"/>
          </p:cNvSpPr>
          <p:nvPr/>
        </p:nvSpPr>
        <p:spPr bwMode="auto">
          <a:xfrm>
            <a:off x="2612856" y="3610016"/>
            <a:ext cx="860425" cy="209550"/>
          </a:xfrm>
          <a:prstGeom prst="rect">
            <a:avLst/>
          </a:prstGeom>
          <a:solidFill>
            <a:srgbClr val="ECF0F8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36000" rIns="36000" anchor="ctr"/>
          <a:lstStyle/>
          <a:p>
            <a:pPr algn="ctr" eaLnBrk="1" fontAlgn="auto" hangingPunct="1">
              <a:lnSpc>
                <a:spcPct val="110000"/>
              </a:lnSpc>
              <a:spcBef>
                <a:spcPct val="3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kumimoji="0" lang="ko-KR" altLang="en-US" sz="105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/>
              </a:rPr>
              <a:t>신규대리점</a:t>
            </a:r>
            <a:endParaRPr kumimoji="0" lang="en-US" altLang="ko-KR" sz="105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/>
            </a:endParaRPr>
          </a:p>
        </p:txBody>
      </p:sp>
      <p:sp>
        <p:nvSpPr>
          <p:cNvPr id="834" name="Rectangle 72"/>
          <p:cNvSpPr>
            <a:spLocks noChangeArrowheads="1"/>
          </p:cNvSpPr>
          <p:nvPr/>
        </p:nvSpPr>
        <p:spPr bwMode="auto">
          <a:xfrm>
            <a:off x="2612856" y="3262353"/>
            <a:ext cx="860425" cy="209550"/>
          </a:xfrm>
          <a:prstGeom prst="rect">
            <a:avLst/>
          </a:prstGeom>
          <a:solidFill>
            <a:srgbClr val="ECF0F8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36000" rIns="36000" anchor="ctr"/>
          <a:lstStyle/>
          <a:p>
            <a:pPr algn="ctr" eaLnBrk="1" fontAlgn="auto" hangingPunct="1">
              <a:lnSpc>
                <a:spcPct val="110000"/>
              </a:lnSpc>
              <a:spcBef>
                <a:spcPct val="3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kumimoji="0" lang="ko-KR" altLang="en-US" sz="105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/>
              </a:rPr>
              <a:t>폐업</a:t>
            </a:r>
            <a:r>
              <a:rPr kumimoji="0" lang="ko-KR" altLang="en-US" sz="1050" b="1" kern="0" dirty="0">
                <a:latin typeface="맑은 고딕" pitchFamily="50" charset="-127"/>
                <a:ea typeface="맑은 고딕" pitchFamily="50" charset="-127"/>
                <a:cs typeface="Arial"/>
              </a:rPr>
              <a:t>대리점</a:t>
            </a:r>
            <a:endParaRPr kumimoji="0" lang="en-US" altLang="ko-KR" sz="105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/>
            </a:endParaRPr>
          </a:p>
        </p:txBody>
      </p:sp>
      <p:sp>
        <p:nvSpPr>
          <p:cNvPr id="835" name="Rectangle 72"/>
          <p:cNvSpPr>
            <a:spLocks noChangeArrowheads="1"/>
          </p:cNvSpPr>
          <p:nvPr/>
        </p:nvSpPr>
        <p:spPr bwMode="auto">
          <a:xfrm>
            <a:off x="2612856" y="3956091"/>
            <a:ext cx="860425" cy="209550"/>
          </a:xfrm>
          <a:prstGeom prst="rect">
            <a:avLst/>
          </a:prstGeom>
          <a:solidFill>
            <a:srgbClr val="ECF0F8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36000" rIns="36000" anchor="ctr"/>
          <a:lstStyle/>
          <a:p>
            <a:pPr algn="ctr" eaLnBrk="1" fontAlgn="auto" hangingPunct="1">
              <a:lnSpc>
                <a:spcPct val="110000"/>
              </a:lnSpc>
              <a:spcBef>
                <a:spcPct val="3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kumimoji="0" lang="ko-KR" altLang="en-US" sz="105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/>
              </a:rPr>
              <a:t>물량감소</a:t>
            </a:r>
            <a:endParaRPr kumimoji="0" lang="en-US" altLang="ko-KR" sz="105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/>
            </a:endParaRPr>
          </a:p>
        </p:txBody>
      </p:sp>
      <p:sp>
        <p:nvSpPr>
          <p:cNvPr id="836" name="Rectangle 72"/>
          <p:cNvSpPr>
            <a:spLocks noChangeArrowheads="1"/>
          </p:cNvSpPr>
          <p:nvPr/>
        </p:nvSpPr>
        <p:spPr bwMode="auto">
          <a:xfrm>
            <a:off x="2612856" y="4303753"/>
            <a:ext cx="860425" cy="209550"/>
          </a:xfrm>
          <a:prstGeom prst="rect">
            <a:avLst/>
          </a:prstGeom>
          <a:solidFill>
            <a:srgbClr val="ECF0F8"/>
          </a:solidFill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lIns="36000" rIns="36000" anchor="ctr"/>
          <a:lstStyle/>
          <a:p>
            <a:pPr algn="ctr" eaLnBrk="1" fontAlgn="auto" hangingPunct="1">
              <a:lnSpc>
                <a:spcPct val="110000"/>
              </a:lnSpc>
              <a:spcBef>
                <a:spcPct val="3000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kumimoji="0" lang="ko-KR" altLang="en-US" sz="105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Arial"/>
              </a:rPr>
              <a:t>물량증가</a:t>
            </a:r>
            <a:endParaRPr kumimoji="0" lang="en-US" altLang="ko-KR" sz="1050" b="1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/>
            </a:endParaRPr>
          </a:p>
        </p:txBody>
      </p:sp>
      <p:grpSp>
        <p:nvGrpSpPr>
          <p:cNvPr id="837" name="그룹 17"/>
          <p:cNvGrpSpPr>
            <a:grpSpLocks/>
          </p:cNvGrpSpPr>
          <p:nvPr/>
        </p:nvGrpSpPr>
        <p:grpSpPr bwMode="auto">
          <a:xfrm>
            <a:off x="3574931" y="4411698"/>
            <a:ext cx="742950" cy="307975"/>
            <a:chOff x="3707904" y="991518"/>
            <a:chExt cx="742950" cy="308031"/>
          </a:xfrm>
        </p:grpSpPr>
        <p:sp>
          <p:nvSpPr>
            <p:cNvPr id="838" name="Freeform 287"/>
            <p:cNvSpPr>
              <a:spLocks/>
            </p:cNvSpPr>
            <p:nvPr/>
          </p:nvSpPr>
          <p:spPr bwMode="auto">
            <a:xfrm>
              <a:off x="3716299" y="997645"/>
              <a:ext cx="727559" cy="295776"/>
            </a:xfrm>
            <a:custGeom>
              <a:avLst/>
              <a:gdLst>
                <a:gd name="T0" fmla="*/ 0 w 2081"/>
                <a:gd name="T1" fmla="*/ 2147483646 h 1061"/>
                <a:gd name="T2" fmla="*/ 0 w 2081"/>
                <a:gd name="T3" fmla="*/ 2147483646 h 1061"/>
                <a:gd name="T4" fmla="*/ 2147483646 w 2081"/>
                <a:gd name="T5" fmla="*/ 2147483646 h 1061"/>
                <a:gd name="T6" fmla="*/ 2147483646 w 2081"/>
                <a:gd name="T7" fmla="*/ 0 h 1061"/>
                <a:gd name="T8" fmla="*/ 2147483646 w 2081"/>
                <a:gd name="T9" fmla="*/ 0 h 1061"/>
                <a:gd name="T10" fmla="*/ 2147483646 w 2081"/>
                <a:gd name="T11" fmla="*/ 2147483646 h 1061"/>
                <a:gd name="T12" fmla="*/ 2147483646 w 2081"/>
                <a:gd name="T13" fmla="*/ 2147483646 h 1061"/>
                <a:gd name="T14" fmla="*/ 2147483646 w 2081"/>
                <a:gd name="T15" fmla="*/ 2147483646 h 1061"/>
                <a:gd name="T16" fmla="*/ 2147483646 w 2081"/>
                <a:gd name="T17" fmla="*/ 2147483646 h 1061"/>
                <a:gd name="T18" fmla="*/ 2147483646 w 2081"/>
                <a:gd name="T19" fmla="*/ 2147483646 h 1061"/>
                <a:gd name="T20" fmla="*/ 2147483646 w 2081"/>
                <a:gd name="T21" fmla="*/ 2147483646 h 1061"/>
                <a:gd name="T22" fmla="*/ 2147483646 w 2081"/>
                <a:gd name="T23" fmla="*/ 2147483646 h 1061"/>
                <a:gd name="T24" fmla="*/ 0 w 2081"/>
                <a:gd name="T25" fmla="*/ 2147483646 h 10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81" h="1061">
                  <a:moveTo>
                    <a:pt x="0" y="1061"/>
                  </a:moveTo>
                  <a:lnTo>
                    <a:pt x="0" y="131"/>
                  </a:lnTo>
                  <a:lnTo>
                    <a:pt x="88" y="131"/>
                  </a:lnTo>
                  <a:lnTo>
                    <a:pt x="88" y="0"/>
                  </a:lnTo>
                  <a:lnTo>
                    <a:pt x="1481" y="0"/>
                  </a:lnTo>
                  <a:lnTo>
                    <a:pt x="1481" y="82"/>
                  </a:lnTo>
                  <a:lnTo>
                    <a:pt x="1555" y="82"/>
                  </a:lnTo>
                  <a:lnTo>
                    <a:pt x="1555" y="297"/>
                  </a:lnTo>
                  <a:lnTo>
                    <a:pt x="1819" y="297"/>
                  </a:lnTo>
                  <a:lnTo>
                    <a:pt x="2081" y="675"/>
                  </a:lnTo>
                  <a:lnTo>
                    <a:pt x="2081" y="921"/>
                  </a:lnTo>
                  <a:lnTo>
                    <a:pt x="1993" y="1061"/>
                  </a:lnTo>
                  <a:lnTo>
                    <a:pt x="0" y="106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39" name="Freeform 288"/>
            <p:cNvSpPr>
              <a:spLocks/>
            </p:cNvSpPr>
            <p:nvPr/>
          </p:nvSpPr>
          <p:spPr bwMode="auto">
            <a:xfrm>
              <a:off x="3707904" y="1027724"/>
              <a:ext cx="16090" cy="265697"/>
            </a:xfrm>
            <a:custGeom>
              <a:avLst/>
              <a:gdLst>
                <a:gd name="T0" fmla="*/ 2147483646 w 45"/>
                <a:gd name="T1" fmla="*/ 0 h 953"/>
                <a:gd name="T2" fmla="*/ 0 w 45"/>
                <a:gd name="T3" fmla="*/ 2147483646 h 953"/>
                <a:gd name="T4" fmla="*/ 0 w 45"/>
                <a:gd name="T5" fmla="*/ 2147483646 h 953"/>
                <a:gd name="T6" fmla="*/ 2147483646 w 45"/>
                <a:gd name="T7" fmla="*/ 2147483646 h 953"/>
                <a:gd name="T8" fmla="*/ 2147483646 w 45"/>
                <a:gd name="T9" fmla="*/ 2147483646 h 953"/>
                <a:gd name="T10" fmla="*/ 2147483646 w 45"/>
                <a:gd name="T11" fmla="*/ 2147483646 h 953"/>
                <a:gd name="T12" fmla="*/ 2147483646 w 45"/>
                <a:gd name="T13" fmla="*/ 0 h 953"/>
                <a:gd name="T14" fmla="*/ 0 w 45"/>
                <a:gd name="T15" fmla="*/ 0 h 953"/>
                <a:gd name="T16" fmla="*/ 0 w 45"/>
                <a:gd name="T17" fmla="*/ 2147483646 h 953"/>
                <a:gd name="T18" fmla="*/ 2147483646 w 45"/>
                <a:gd name="T19" fmla="*/ 0 h 9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953">
                  <a:moveTo>
                    <a:pt x="23" y="0"/>
                  </a:moveTo>
                  <a:lnTo>
                    <a:pt x="0" y="23"/>
                  </a:lnTo>
                  <a:lnTo>
                    <a:pt x="0" y="953"/>
                  </a:lnTo>
                  <a:lnTo>
                    <a:pt x="45" y="953"/>
                  </a:lnTo>
                  <a:lnTo>
                    <a:pt x="45" y="23"/>
                  </a:lnTo>
                  <a:lnTo>
                    <a:pt x="23" y="4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0" name="Freeform 289"/>
            <p:cNvSpPr>
              <a:spLocks/>
            </p:cNvSpPr>
            <p:nvPr/>
          </p:nvSpPr>
          <p:spPr bwMode="auto">
            <a:xfrm>
              <a:off x="3716299" y="1027724"/>
              <a:ext cx="38477" cy="12811"/>
            </a:xfrm>
            <a:custGeom>
              <a:avLst/>
              <a:gdLst>
                <a:gd name="T0" fmla="*/ 2147483646 w 111"/>
                <a:gd name="T1" fmla="*/ 2147483646 h 45"/>
                <a:gd name="T2" fmla="*/ 2147483646 w 111"/>
                <a:gd name="T3" fmla="*/ 0 h 45"/>
                <a:gd name="T4" fmla="*/ 0 w 111"/>
                <a:gd name="T5" fmla="*/ 0 h 45"/>
                <a:gd name="T6" fmla="*/ 0 w 111"/>
                <a:gd name="T7" fmla="*/ 2147483646 h 45"/>
                <a:gd name="T8" fmla="*/ 2147483646 w 111"/>
                <a:gd name="T9" fmla="*/ 2147483646 h 45"/>
                <a:gd name="T10" fmla="*/ 2147483646 w 111"/>
                <a:gd name="T11" fmla="*/ 2147483646 h 45"/>
                <a:gd name="T12" fmla="*/ 2147483646 w 111"/>
                <a:gd name="T13" fmla="*/ 2147483646 h 45"/>
                <a:gd name="T14" fmla="*/ 2147483646 w 111"/>
                <a:gd name="T15" fmla="*/ 2147483646 h 45"/>
                <a:gd name="T16" fmla="*/ 2147483646 w 111"/>
                <a:gd name="T17" fmla="*/ 2147483646 h 45"/>
                <a:gd name="T18" fmla="*/ 2147483646 w 111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45">
                  <a:moveTo>
                    <a:pt x="66" y="23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88" y="45"/>
                  </a:lnTo>
                  <a:lnTo>
                    <a:pt x="111" y="23"/>
                  </a:lnTo>
                  <a:lnTo>
                    <a:pt x="88" y="45"/>
                  </a:lnTo>
                  <a:lnTo>
                    <a:pt x="111" y="45"/>
                  </a:lnTo>
                  <a:lnTo>
                    <a:pt x="111" y="23"/>
                  </a:lnTo>
                  <a:lnTo>
                    <a:pt x="66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1" name="Freeform 290"/>
            <p:cNvSpPr>
              <a:spLocks/>
            </p:cNvSpPr>
            <p:nvPr/>
          </p:nvSpPr>
          <p:spPr bwMode="auto">
            <a:xfrm>
              <a:off x="3738685" y="991518"/>
              <a:ext cx="16090" cy="42890"/>
            </a:xfrm>
            <a:custGeom>
              <a:avLst/>
              <a:gdLst>
                <a:gd name="T0" fmla="*/ 2147483646 w 45"/>
                <a:gd name="T1" fmla="*/ 0 h 155"/>
                <a:gd name="T2" fmla="*/ 0 w 45"/>
                <a:gd name="T3" fmla="*/ 0 h 155"/>
                <a:gd name="T4" fmla="*/ 0 w 45"/>
                <a:gd name="T5" fmla="*/ 2147483646 h 155"/>
                <a:gd name="T6" fmla="*/ 2147483646 w 45"/>
                <a:gd name="T7" fmla="*/ 2147483646 h 155"/>
                <a:gd name="T8" fmla="*/ 2147483646 w 45"/>
                <a:gd name="T9" fmla="*/ 0 h 155"/>
                <a:gd name="T10" fmla="*/ 2147483646 w 45"/>
                <a:gd name="T11" fmla="*/ 2147483646 h 155"/>
                <a:gd name="T12" fmla="*/ 2147483646 w 45"/>
                <a:gd name="T13" fmla="*/ 0 h 155"/>
                <a:gd name="T14" fmla="*/ 0 w 45"/>
                <a:gd name="T15" fmla="*/ 0 h 155"/>
                <a:gd name="T16" fmla="*/ 0 w 45"/>
                <a:gd name="T17" fmla="*/ 0 h 155"/>
                <a:gd name="T18" fmla="*/ 2147483646 w 45"/>
                <a:gd name="T19" fmla="*/ 0 h 1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55">
                  <a:moveTo>
                    <a:pt x="22" y="0"/>
                  </a:moveTo>
                  <a:lnTo>
                    <a:pt x="0" y="24"/>
                  </a:lnTo>
                  <a:lnTo>
                    <a:pt x="0" y="155"/>
                  </a:lnTo>
                  <a:lnTo>
                    <a:pt x="45" y="155"/>
                  </a:lnTo>
                  <a:lnTo>
                    <a:pt x="45" y="24"/>
                  </a:lnTo>
                  <a:lnTo>
                    <a:pt x="22" y="47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2" name="Freeform 291"/>
            <p:cNvSpPr>
              <a:spLocks/>
            </p:cNvSpPr>
            <p:nvPr/>
          </p:nvSpPr>
          <p:spPr bwMode="auto">
            <a:xfrm>
              <a:off x="3746381" y="991518"/>
              <a:ext cx="496000" cy="12811"/>
            </a:xfrm>
            <a:custGeom>
              <a:avLst/>
              <a:gdLst>
                <a:gd name="T0" fmla="*/ 2147483646 w 1416"/>
                <a:gd name="T1" fmla="*/ 0 h 47"/>
                <a:gd name="T2" fmla="*/ 2147483646 w 1416"/>
                <a:gd name="T3" fmla="*/ 0 h 47"/>
                <a:gd name="T4" fmla="*/ 0 w 1416"/>
                <a:gd name="T5" fmla="*/ 0 h 47"/>
                <a:gd name="T6" fmla="*/ 0 w 1416"/>
                <a:gd name="T7" fmla="*/ 2147483646 h 47"/>
                <a:gd name="T8" fmla="*/ 2147483646 w 1416"/>
                <a:gd name="T9" fmla="*/ 2147483646 h 47"/>
                <a:gd name="T10" fmla="*/ 2147483646 w 1416"/>
                <a:gd name="T11" fmla="*/ 0 h 47"/>
                <a:gd name="T12" fmla="*/ 2147483646 w 1416"/>
                <a:gd name="T13" fmla="*/ 0 h 47"/>
                <a:gd name="T14" fmla="*/ 2147483646 w 1416"/>
                <a:gd name="T15" fmla="*/ 0 h 47"/>
                <a:gd name="T16" fmla="*/ 2147483646 w 1416"/>
                <a:gd name="T17" fmla="*/ 0 h 47"/>
                <a:gd name="T18" fmla="*/ 2147483646 w 1416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16" h="47">
                  <a:moveTo>
                    <a:pt x="1416" y="24"/>
                  </a:moveTo>
                  <a:lnTo>
                    <a:pt x="1393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393" y="47"/>
                  </a:lnTo>
                  <a:lnTo>
                    <a:pt x="1371" y="24"/>
                  </a:lnTo>
                  <a:lnTo>
                    <a:pt x="1416" y="24"/>
                  </a:lnTo>
                  <a:lnTo>
                    <a:pt x="1416" y="0"/>
                  </a:lnTo>
                  <a:lnTo>
                    <a:pt x="1393" y="0"/>
                  </a:lnTo>
                  <a:lnTo>
                    <a:pt x="141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3" name="Freeform 292"/>
            <p:cNvSpPr>
              <a:spLocks/>
            </p:cNvSpPr>
            <p:nvPr/>
          </p:nvSpPr>
          <p:spPr bwMode="auto">
            <a:xfrm>
              <a:off x="4226290" y="997645"/>
              <a:ext cx="16090" cy="29522"/>
            </a:xfrm>
            <a:custGeom>
              <a:avLst/>
              <a:gdLst>
                <a:gd name="T0" fmla="*/ 2147483646 w 45"/>
                <a:gd name="T1" fmla="*/ 2147483646 h 106"/>
                <a:gd name="T2" fmla="*/ 2147483646 w 45"/>
                <a:gd name="T3" fmla="*/ 2147483646 h 106"/>
                <a:gd name="T4" fmla="*/ 2147483646 w 45"/>
                <a:gd name="T5" fmla="*/ 0 h 106"/>
                <a:gd name="T6" fmla="*/ 0 w 45"/>
                <a:gd name="T7" fmla="*/ 0 h 106"/>
                <a:gd name="T8" fmla="*/ 0 w 45"/>
                <a:gd name="T9" fmla="*/ 2147483646 h 106"/>
                <a:gd name="T10" fmla="*/ 2147483646 w 45"/>
                <a:gd name="T11" fmla="*/ 2147483646 h 106"/>
                <a:gd name="T12" fmla="*/ 0 w 45"/>
                <a:gd name="T13" fmla="*/ 2147483646 h 106"/>
                <a:gd name="T14" fmla="*/ 0 w 45"/>
                <a:gd name="T15" fmla="*/ 2147483646 h 106"/>
                <a:gd name="T16" fmla="*/ 2147483646 w 45"/>
                <a:gd name="T17" fmla="*/ 2147483646 h 106"/>
                <a:gd name="T18" fmla="*/ 2147483646 w 45"/>
                <a:gd name="T19" fmla="*/ 2147483646 h 1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06">
                  <a:moveTo>
                    <a:pt x="22" y="59"/>
                  </a:moveTo>
                  <a:lnTo>
                    <a:pt x="45" y="8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2" y="106"/>
                  </a:lnTo>
                  <a:lnTo>
                    <a:pt x="0" y="82"/>
                  </a:lnTo>
                  <a:lnTo>
                    <a:pt x="0" y="106"/>
                  </a:lnTo>
                  <a:lnTo>
                    <a:pt x="22" y="106"/>
                  </a:lnTo>
                  <a:lnTo>
                    <a:pt x="22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4" name="Freeform 293"/>
            <p:cNvSpPr>
              <a:spLocks/>
            </p:cNvSpPr>
            <p:nvPr/>
          </p:nvSpPr>
          <p:spPr bwMode="auto">
            <a:xfrm>
              <a:off x="4233985" y="1014356"/>
              <a:ext cx="33580" cy="12811"/>
            </a:xfrm>
            <a:custGeom>
              <a:avLst/>
              <a:gdLst>
                <a:gd name="T0" fmla="*/ 2147483646 w 97"/>
                <a:gd name="T1" fmla="*/ 0 h 47"/>
                <a:gd name="T2" fmla="*/ 2147483646 w 97"/>
                <a:gd name="T3" fmla="*/ 0 h 47"/>
                <a:gd name="T4" fmla="*/ 0 w 97"/>
                <a:gd name="T5" fmla="*/ 0 h 47"/>
                <a:gd name="T6" fmla="*/ 0 w 97"/>
                <a:gd name="T7" fmla="*/ 2147483646 h 47"/>
                <a:gd name="T8" fmla="*/ 2147483646 w 97"/>
                <a:gd name="T9" fmla="*/ 2147483646 h 47"/>
                <a:gd name="T10" fmla="*/ 2147483646 w 97"/>
                <a:gd name="T11" fmla="*/ 0 h 47"/>
                <a:gd name="T12" fmla="*/ 2147483646 w 97"/>
                <a:gd name="T13" fmla="*/ 0 h 47"/>
                <a:gd name="T14" fmla="*/ 2147483646 w 97"/>
                <a:gd name="T15" fmla="*/ 0 h 47"/>
                <a:gd name="T16" fmla="*/ 2147483646 w 97"/>
                <a:gd name="T17" fmla="*/ 0 h 47"/>
                <a:gd name="T18" fmla="*/ 2147483646 w 97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47">
                  <a:moveTo>
                    <a:pt x="97" y="23"/>
                  </a:moveTo>
                  <a:lnTo>
                    <a:pt x="74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74" y="47"/>
                  </a:lnTo>
                  <a:lnTo>
                    <a:pt x="51" y="23"/>
                  </a:lnTo>
                  <a:lnTo>
                    <a:pt x="97" y="23"/>
                  </a:lnTo>
                  <a:lnTo>
                    <a:pt x="97" y="0"/>
                  </a:lnTo>
                  <a:lnTo>
                    <a:pt x="74" y="0"/>
                  </a:lnTo>
                  <a:lnTo>
                    <a:pt x="97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5" name="Freeform 294"/>
            <p:cNvSpPr>
              <a:spLocks/>
            </p:cNvSpPr>
            <p:nvPr/>
          </p:nvSpPr>
          <p:spPr bwMode="auto">
            <a:xfrm>
              <a:off x="4251475" y="1021040"/>
              <a:ext cx="16090" cy="65728"/>
            </a:xfrm>
            <a:custGeom>
              <a:avLst/>
              <a:gdLst>
                <a:gd name="T0" fmla="*/ 2147483646 w 46"/>
                <a:gd name="T1" fmla="*/ 2147483646 h 238"/>
                <a:gd name="T2" fmla="*/ 2147483646 w 46"/>
                <a:gd name="T3" fmla="*/ 2147483646 h 238"/>
                <a:gd name="T4" fmla="*/ 2147483646 w 46"/>
                <a:gd name="T5" fmla="*/ 0 h 238"/>
                <a:gd name="T6" fmla="*/ 0 w 46"/>
                <a:gd name="T7" fmla="*/ 0 h 238"/>
                <a:gd name="T8" fmla="*/ 0 w 46"/>
                <a:gd name="T9" fmla="*/ 2147483646 h 238"/>
                <a:gd name="T10" fmla="*/ 2147483646 w 46"/>
                <a:gd name="T11" fmla="*/ 2147483646 h 238"/>
                <a:gd name="T12" fmla="*/ 0 w 46"/>
                <a:gd name="T13" fmla="*/ 2147483646 h 238"/>
                <a:gd name="T14" fmla="*/ 0 w 46"/>
                <a:gd name="T15" fmla="*/ 2147483646 h 238"/>
                <a:gd name="T16" fmla="*/ 2147483646 w 46"/>
                <a:gd name="T17" fmla="*/ 2147483646 h 238"/>
                <a:gd name="T18" fmla="*/ 2147483646 w 46"/>
                <a:gd name="T19" fmla="*/ 2147483646 h 2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" h="238">
                  <a:moveTo>
                    <a:pt x="23" y="192"/>
                  </a:moveTo>
                  <a:lnTo>
                    <a:pt x="46" y="215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215"/>
                  </a:lnTo>
                  <a:lnTo>
                    <a:pt x="23" y="238"/>
                  </a:lnTo>
                  <a:lnTo>
                    <a:pt x="0" y="215"/>
                  </a:lnTo>
                  <a:lnTo>
                    <a:pt x="0" y="238"/>
                  </a:lnTo>
                  <a:lnTo>
                    <a:pt x="23" y="238"/>
                  </a:lnTo>
                  <a:lnTo>
                    <a:pt x="23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6" name="Freeform 295"/>
            <p:cNvSpPr>
              <a:spLocks/>
            </p:cNvSpPr>
            <p:nvPr/>
          </p:nvSpPr>
          <p:spPr bwMode="auto">
            <a:xfrm>
              <a:off x="4259870" y="1073957"/>
              <a:ext cx="98640" cy="12811"/>
            </a:xfrm>
            <a:custGeom>
              <a:avLst/>
              <a:gdLst>
                <a:gd name="T0" fmla="*/ 2147483646 w 282"/>
                <a:gd name="T1" fmla="*/ 2147483646 h 46"/>
                <a:gd name="T2" fmla="*/ 2147483646 w 282"/>
                <a:gd name="T3" fmla="*/ 0 h 46"/>
                <a:gd name="T4" fmla="*/ 0 w 282"/>
                <a:gd name="T5" fmla="*/ 0 h 46"/>
                <a:gd name="T6" fmla="*/ 0 w 282"/>
                <a:gd name="T7" fmla="*/ 2147483646 h 46"/>
                <a:gd name="T8" fmla="*/ 2147483646 w 282"/>
                <a:gd name="T9" fmla="*/ 2147483646 h 46"/>
                <a:gd name="T10" fmla="*/ 2147483646 w 282"/>
                <a:gd name="T11" fmla="*/ 2147483646 h 46"/>
                <a:gd name="T12" fmla="*/ 2147483646 w 282"/>
                <a:gd name="T13" fmla="*/ 2147483646 h 46"/>
                <a:gd name="T14" fmla="*/ 2147483646 w 282"/>
                <a:gd name="T15" fmla="*/ 0 h 46"/>
                <a:gd name="T16" fmla="*/ 2147483646 w 282"/>
                <a:gd name="T17" fmla="*/ 0 h 46"/>
                <a:gd name="T18" fmla="*/ 2147483646 w 282"/>
                <a:gd name="T19" fmla="*/ 2147483646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2" h="46">
                  <a:moveTo>
                    <a:pt x="282" y="10"/>
                  </a:moveTo>
                  <a:lnTo>
                    <a:pt x="264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264" y="46"/>
                  </a:lnTo>
                  <a:lnTo>
                    <a:pt x="246" y="35"/>
                  </a:lnTo>
                  <a:lnTo>
                    <a:pt x="282" y="10"/>
                  </a:lnTo>
                  <a:lnTo>
                    <a:pt x="274" y="0"/>
                  </a:lnTo>
                  <a:lnTo>
                    <a:pt x="264" y="0"/>
                  </a:lnTo>
                  <a:lnTo>
                    <a:pt x="28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7" name="Freeform 296"/>
            <p:cNvSpPr>
              <a:spLocks/>
            </p:cNvSpPr>
            <p:nvPr/>
          </p:nvSpPr>
          <p:spPr bwMode="auto">
            <a:xfrm>
              <a:off x="4345918" y="1077299"/>
              <a:ext cx="104936" cy="111961"/>
            </a:xfrm>
            <a:custGeom>
              <a:avLst/>
              <a:gdLst>
                <a:gd name="T0" fmla="*/ 2147483646 w 300"/>
                <a:gd name="T1" fmla="*/ 2147483646 h 403"/>
                <a:gd name="T2" fmla="*/ 2147483646 w 300"/>
                <a:gd name="T3" fmla="*/ 2147483646 h 403"/>
                <a:gd name="T4" fmla="*/ 2147483646 w 300"/>
                <a:gd name="T5" fmla="*/ 0 h 403"/>
                <a:gd name="T6" fmla="*/ 0 w 300"/>
                <a:gd name="T7" fmla="*/ 0 h 403"/>
                <a:gd name="T8" fmla="*/ 2147483646 w 300"/>
                <a:gd name="T9" fmla="*/ 2147483646 h 403"/>
                <a:gd name="T10" fmla="*/ 2147483646 w 300"/>
                <a:gd name="T11" fmla="*/ 2147483646 h 403"/>
                <a:gd name="T12" fmla="*/ 2147483646 w 300"/>
                <a:gd name="T13" fmla="*/ 2147483646 h 403"/>
                <a:gd name="T14" fmla="*/ 2147483646 w 300"/>
                <a:gd name="T15" fmla="*/ 2147483646 h 403"/>
                <a:gd name="T16" fmla="*/ 2147483646 w 300"/>
                <a:gd name="T17" fmla="*/ 2147483646 h 403"/>
                <a:gd name="T18" fmla="*/ 2147483646 w 300"/>
                <a:gd name="T19" fmla="*/ 2147483646 h 4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0" h="403">
                  <a:moveTo>
                    <a:pt x="300" y="391"/>
                  </a:moveTo>
                  <a:lnTo>
                    <a:pt x="298" y="378"/>
                  </a:lnTo>
                  <a:lnTo>
                    <a:pt x="36" y="0"/>
                  </a:lnTo>
                  <a:lnTo>
                    <a:pt x="0" y="25"/>
                  </a:lnTo>
                  <a:lnTo>
                    <a:pt x="263" y="403"/>
                  </a:lnTo>
                  <a:lnTo>
                    <a:pt x="257" y="391"/>
                  </a:lnTo>
                  <a:lnTo>
                    <a:pt x="300" y="391"/>
                  </a:lnTo>
                  <a:lnTo>
                    <a:pt x="300" y="386"/>
                  </a:lnTo>
                  <a:lnTo>
                    <a:pt x="298" y="378"/>
                  </a:lnTo>
                  <a:lnTo>
                    <a:pt x="300" y="3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8" name="Freeform 297"/>
            <p:cNvSpPr>
              <a:spLocks/>
            </p:cNvSpPr>
            <p:nvPr/>
          </p:nvSpPr>
          <p:spPr bwMode="auto">
            <a:xfrm>
              <a:off x="4436163" y="1185917"/>
              <a:ext cx="14691" cy="71855"/>
            </a:xfrm>
            <a:custGeom>
              <a:avLst/>
              <a:gdLst>
                <a:gd name="T0" fmla="*/ 2147483646 w 43"/>
                <a:gd name="T1" fmla="*/ 2147483646 h 259"/>
                <a:gd name="T2" fmla="*/ 2147483646 w 43"/>
                <a:gd name="T3" fmla="*/ 2147483646 h 259"/>
                <a:gd name="T4" fmla="*/ 2147483646 w 43"/>
                <a:gd name="T5" fmla="*/ 0 h 259"/>
                <a:gd name="T6" fmla="*/ 0 w 43"/>
                <a:gd name="T7" fmla="*/ 0 h 259"/>
                <a:gd name="T8" fmla="*/ 0 w 43"/>
                <a:gd name="T9" fmla="*/ 2147483646 h 259"/>
                <a:gd name="T10" fmla="*/ 0 w 43"/>
                <a:gd name="T11" fmla="*/ 2147483646 h 259"/>
                <a:gd name="T12" fmla="*/ 2147483646 w 43"/>
                <a:gd name="T13" fmla="*/ 2147483646 h 259"/>
                <a:gd name="T14" fmla="*/ 2147483646 w 43"/>
                <a:gd name="T15" fmla="*/ 2147483646 h 259"/>
                <a:gd name="T16" fmla="*/ 2147483646 w 43"/>
                <a:gd name="T17" fmla="*/ 2147483646 h 259"/>
                <a:gd name="T18" fmla="*/ 2147483646 w 43"/>
                <a:gd name="T19" fmla="*/ 2147483646 h 2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259">
                  <a:moveTo>
                    <a:pt x="43" y="259"/>
                  </a:moveTo>
                  <a:lnTo>
                    <a:pt x="43" y="246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3" y="233"/>
                  </a:lnTo>
                  <a:lnTo>
                    <a:pt x="41" y="259"/>
                  </a:lnTo>
                  <a:lnTo>
                    <a:pt x="43" y="252"/>
                  </a:lnTo>
                  <a:lnTo>
                    <a:pt x="43" y="246"/>
                  </a:lnTo>
                  <a:lnTo>
                    <a:pt x="43" y="2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9" name="Freeform 298"/>
            <p:cNvSpPr>
              <a:spLocks/>
            </p:cNvSpPr>
            <p:nvPr/>
          </p:nvSpPr>
          <p:spPr bwMode="auto">
            <a:xfrm>
              <a:off x="4406081" y="1251088"/>
              <a:ext cx="44773" cy="48461"/>
            </a:xfrm>
            <a:custGeom>
              <a:avLst/>
              <a:gdLst>
                <a:gd name="T0" fmla="*/ 2147483646 w 128"/>
                <a:gd name="T1" fmla="*/ 2147483646 h 174"/>
                <a:gd name="T2" fmla="*/ 2147483646 w 128"/>
                <a:gd name="T3" fmla="*/ 2147483646 h 174"/>
                <a:gd name="T4" fmla="*/ 2147483646 w 128"/>
                <a:gd name="T5" fmla="*/ 2147483646 h 174"/>
                <a:gd name="T6" fmla="*/ 2147483646 w 128"/>
                <a:gd name="T7" fmla="*/ 0 h 174"/>
                <a:gd name="T8" fmla="*/ 0 w 128"/>
                <a:gd name="T9" fmla="*/ 2147483646 h 174"/>
                <a:gd name="T10" fmla="*/ 2147483646 w 128"/>
                <a:gd name="T11" fmla="*/ 2147483646 h 174"/>
                <a:gd name="T12" fmla="*/ 2147483646 w 128"/>
                <a:gd name="T13" fmla="*/ 2147483646 h 174"/>
                <a:gd name="T14" fmla="*/ 2147483646 w 128"/>
                <a:gd name="T15" fmla="*/ 2147483646 h 174"/>
                <a:gd name="T16" fmla="*/ 2147483646 w 128"/>
                <a:gd name="T17" fmla="*/ 2147483646 h 174"/>
                <a:gd name="T18" fmla="*/ 2147483646 w 128"/>
                <a:gd name="T19" fmla="*/ 2147483646 h 1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8" h="174">
                  <a:moveTo>
                    <a:pt x="20" y="174"/>
                  </a:moveTo>
                  <a:lnTo>
                    <a:pt x="40" y="165"/>
                  </a:lnTo>
                  <a:lnTo>
                    <a:pt x="128" y="26"/>
                  </a:lnTo>
                  <a:lnTo>
                    <a:pt x="88" y="0"/>
                  </a:lnTo>
                  <a:lnTo>
                    <a:pt x="0" y="140"/>
                  </a:lnTo>
                  <a:lnTo>
                    <a:pt x="20" y="129"/>
                  </a:lnTo>
                  <a:lnTo>
                    <a:pt x="20" y="174"/>
                  </a:lnTo>
                  <a:lnTo>
                    <a:pt x="32" y="174"/>
                  </a:lnTo>
                  <a:lnTo>
                    <a:pt x="38" y="165"/>
                  </a:lnTo>
                  <a:lnTo>
                    <a:pt x="20" y="1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0" name="Freeform 299"/>
            <p:cNvSpPr>
              <a:spLocks/>
            </p:cNvSpPr>
            <p:nvPr/>
          </p:nvSpPr>
          <p:spPr bwMode="auto">
            <a:xfrm>
              <a:off x="3707904" y="1286737"/>
              <a:ext cx="705173" cy="12811"/>
            </a:xfrm>
            <a:custGeom>
              <a:avLst/>
              <a:gdLst>
                <a:gd name="T0" fmla="*/ 0 w 2016"/>
                <a:gd name="T1" fmla="*/ 2147483646 h 45"/>
                <a:gd name="T2" fmla="*/ 2147483646 w 2016"/>
                <a:gd name="T3" fmla="*/ 2147483646 h 45"/>
                <a:gd name="T4" fmla="*/ 2147483646 w 2016"/>
                <a:gd name="T5" fmla="*/ 2147483646 h 45"/>
                <a:gd name="T6" fmla="*/ 2147483646 w 2016"/>
                <a:gd name="T7" fmla="*/ 0 h 45"/>
                <a:gd name="T8" fmla="*/ 2147483646 w 2016"/>
                <a:gd name="T9" fmla="*/ 0 h 45"/>
                <a:gd name="T10" fmla="*/ 2147483646 w 2016"/>
                <a:gd name="T11" fmla="*/ 2147483646 h 45"/>
                <a:gd name="T12" fmla="*/ 0 w 2016"/>
                <a:gd name="T13" fmla="*/ 2147483646 h 45"/>
                <a:gd name="T14" fmla="*/ 0 w 2016"/>
                <a:gd name="T15" fmla="*/ 2147483646 h 45"/>
                <a:gd name="T16" fmla="*/ 2147483646 w 2016"/>
                <a:gd name="T17" fmla="*/ 2147483646 h 45"/>
                <a:gd name="T18" fmla="*/ 0 w 2016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16" h="45">
                  <a:moveTo>
                    <a:pt x="0" y="24"/>
                  </a:moveTo>
                  <a:lnTo>
                    <a:pt x="23" y="45"/>
                  </a:lnTo>
                  <a:lnTo>
                    <a:pt x="2016" y="45"/>
                  </a:lnTo>
                  <a:lnTo>
                    <a:pt x="2016" y="0"/>
                  </a:lnTo>
                  <a:lnTo>
                    <a:pt x="23" y="0"/>
                  </a:lnTo>
                  <a:lnTo>
                    <a:pt x="45" y="24"/>
                  </a:lnTo>
                  <a:lnTo>
                    <a:pt x="0" y="24"/>
                  </a:lnTo>
                  <a:lnTo>
                    <a:pt x="0" y="45"/>
                  </a:lnTo>
                  <a:lnTo>
                    <a:pt x="23" y="45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1" name="Freeform 300"/>
            <p:cNvSpPr>
              <a:spLocks/>
            </p:cNvSpPr>
            <p:nvPr/>
          </p:nvSpPr>
          <p:spPr bwMode="auto">
            <a:xfrm>
              <a:off x="4178719" y="1031066"/>
              <a:ext cx="38477" cy="12254"/>
            </a:xfrm>
            <a:custGeom>
              <a:avLst/>
              <a:gdLst>
                <a:gd name="T0" fmla="*/ 2147483646 w 111"/>
                <a:gd name="T1" fmla="*/ 0 h 45"/>
                <a:gd name="T2" fmla="*/ 2147483646 w 111"/>
                <a:gd name="T3" fmla="*/ 0 h 45"/>
                <a:gd name="T4" fmla="*/ 0 w 111"/>
                <a:gd name="T5" fmla="*/ 0 h 45"/>
                <a:gd name="T6" fmla="*/ 0 w 111"/>
                <a:gd name="T7" fmla="*/ 2147483646 h 45"/>
                <a:gd name="T8" fmla="*/ 2147483646 w 111"/>
                <a:gd name="T9" fmla="*/ 2147483646 h 45"/>
                <a:gd name="T10" fmla="*/ 2147483646 w 111"/>
                <a:gd name="T11" fmla="*/ 0 h 45"/>
                <a:gd name="T12" fmla="*/ 2147483646 w 111"/>
                <a:gd name="T13" fmla="*/ 0 h 45"/>
                <a:gd name="T14" fmla="*/ 2147483646 w 111"/>
                <a:gd name="T15" fmla="*/ 0 h 45"/>
                <a:gd name="T16" fmla="*/ 2147483646 w 111"/>
                <a:gd name="T17" fmla="*/ 0 h 45"/>
                <a:gd name="T18" fmla="*/ 2147483646 w 111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45">
                  <a:moveTo>
                    <a:pt x="111" y="22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88" y="45"/>
                  </a:lnTo>
                  <a:lnTo>
                    <a:pt x="66" y="22"/>
                  </a:lnTo>
                  <a:lnTo>
                    <a:pt x="111" y="22"/>
                  </a:lnTo>
                  <a:lnTo>
                    <a:pt x="111" y="0"/>
                  </a:lnTo>
                  <a:lnTo>
                    <a:pt x="88" y="0"/>
                  </a:lnTo>
                  <a:lnTo>
                    <a:pt x="111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2" name="Freeform 301"/>
            <p:cNvSpPr>
              <a:spLocks/>
            </p:cNvSpPr>
            <p:nvPr/>
          </p:nvSpPr>
          <p:spPr bwMode="auto">
            <a:xfrm>
              <a:off x="4201805" y="1037193"/>
              <a:ext cx="15391" cy="23952"/>
            </a:xfrm>
            <a:custGeom>
              <a:avLst/>
              <a:gdLst>
                <a:gd name="T0" fmla="*/ 0 w 45"/>
                <a:gd name="T1" fmla="*/ 2147483646 h 86"/>
                <a:gd name="T2" fmla="*/ 2147483646 w 45"/>
                <a:gd name="T3" fmla="*/ 2147483646 h 86"/>
                <a:gd name="T4" fmla="*/ 2147483646 w 45"/>
                <a:gd name="T5" fmla="*/ 0 h 86"/>
                <a:gd name="T6" fmla="*/ 0 w 45"/>
                <a:gd name="T7" fmla="*/ 0 h 86"/>
                <a:gd name="T8" fmla="*/ 0 w 45"/>
                <a:gd name="T9" fmla="*/ 2147483646 h 86"/>
                <a:gd name="T10" fmla="*/ 0 w 45"/>
                <a:gd name="T11" fmla="*/ 2147483646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86">
                  <a:moveTo>
                    <a:pt x="22" y="86"/>
                  </a:moveTo>
                  <a:lnTo>
                    <a:pt x="45" y="8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86"/>
                  </a:lnTo>
                  <a:lnTo>
                    <a:pt x="22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3" name="Freeform 302"/>
            <p:cNvSpPr>
              <a:spLocks/>
            </p:cNvSpPr>
            <p:nvPr/>
          </p:nvSpPr>
          <p:spPr bwMode="auto">
            <a:xfrm>
              <a:off x="4199007" y="1092895"/>
              <a:ext cx="15391" cy="145939"/>
            </a:xfrm>
            <a:custGeom>
              <a:avLst/>
              <a:gdLst>
                <a:gd name="T0" fmla="*/ 0 w 45"/>
                <a:gd name="T1" fmla="*/ 2147483646 h 524"/>
                <a:gd name="T2" fmla="*/ 2147483646 w 45"/>
                <a:gd name="T3" fmla="*/ 2147483646 h 524"/>
                <a:gd name="T4" fmla="*/ 2147483646 w 45"/>
                <a:gd name="T5" fmla="*/ 0 h 524"/>
                <a:gd name="T6" fmla="*/ 0 w 45"/>
                <a:gd name="T7" fmla="*/ 0 h 524"/>
                <a:gd name="T8" fmla="*/ 0 w 45"/>
                <a:gd name="T9" fmla="*/ 2147483646 h 524"/>
                <a:gd name="T10" fmla="*/ 0 w 45"/>
                <a:gd name="T11" fmla="*/ 2147483646 h 5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524">
                  <a:moveTo>
                    <a:pt x="23" y="524"/>
                  </a:moveTo>
                  <a:lnTo>
                    <a:pt x="45" y="524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24"/>
                  </a:lnTo>
                  <a:lnTo>
                    <a:pt x="23" y="5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4" name="Freeform 303"/>
            <p:cNvSpPr>
              <a:spLocks/>
            </p:cNvSpPr>
            <p:nvPr/>
          </p:nvSpPr>
          <p:spPr bwMode="auto">
            <a:xfrm>
              <a:off x="3782759" y="1032737"/>
              <a:ext cx="358883" cy="12811"/>
            </a:xfrm>
            <a:custGeom>
              <a:avLst/>
              <a:gdLst>
                <a:gd name="T0" fmla="*/ 0 w 1025"/>
                <a:gd name="T1" fmla="*/ 2147483646 h 46"/>
                <a:gd name="T2" fmla="*/ 0 w 1025"/>
                <a:gd name="T3" fmla="*/ 2147483646 h 46"/>
                <a:gd name="T4" fmla="*/ 2147483646 w 1025"/>
                <a:gd name="T5" fmla="*/ 2147483646 h 46"/>
                <a:gd name="T6" fmla="*/ 2147483646 w 1025"/>
                <a:gd name="T7" fmla="*/ 0 h 46"/>
                <a:gd name="T8" fmla="*/ 0 w 1025"/>
                <a:gd name="T9" fmla="*/ 0 h 46"/>
                <a:gd name="T10" fmla="*/ 0 w 1025"/>
                <a:gd name="T11" fmla="*/ 2147483646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25" h="46">
                  <a:moveTo>
                    <a:pt x="0" y="23"/>
                  </a:moveTo>
                  <a:lnTo>
                    <a:pt x="0" y="46"/>
                  </a:lnTo>
                  <a:lnTo>
                    <a:pt x="1025" y="46"/>
                  </a:lnTo>
                  <a:lnTo>
                    <a:pt x="1025" y="0"/>
                  </a:lnTo>
                  <a:lnTo>
                    <a:pt x="0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5" name="Freeform 308"/>
            <p:cNvSpPr>
              <a:spLocks/>
            </p:cNvSpPr>
            <p:nvPr/>
          </p:nvSpPr>
          <p:spPr bwMode="auto">
            <a:xfrm>
              <a:off x="4264067" y="1105150"/>
              <a:ext cx="64361" cy="12811"/>
            </a:xfrm>
            <a:custGeom>
              <a:avLst/>
              <a:gdLst>
                <a:gd name="T0" fmla="*/ 2147483646 w 184"/>
                <a:gd name="T1" fmla="*/ 2147483646 h 45"/>
                <a:gd name="T2" fmla="*/ 2147483646 w 184"/>
                <a:gd name="T3" fmla="*/ 0 h 45"/>
                <a:gd name="T4" fmla="*/ 0 w 184"/>
                <a:gd name="T5" fmla="*/ 0 h 45"/>
                <a:gd name="T6" fmla="*/ 0 w 184"/>
                <a:gd name="T7" fmla="*/ 2147483646 h 45"/>
                <a:gd name="T8" fmla="*/ 2147483646 w 184"/>
                <a:gd name="T9" fmla="*/ 2147483646 h 45"/>
                <a:gd name="T10" fmla="*/ 2147483646 w 184"/>
                <a:gd name="T11" fmla="*/ 2147483646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4" h="45">
                  <a:moveTo>
                    <a:pt x="184" y="22"/>
                  </a:moveTo>
                  <a:lnTo>
                    <a:pt x="184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184" y="45"/>
                  </a:lnTo>
                  <a:lnTo>
                    <a:pt x="184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6" name="Freeform 309"/>
            <p:cNvSpPr>
              <a:spLocks/>
            </p:cNvSpPr>
            <p:nvPr/>
          </p:nvSpPr>
          <p:spPr bwMode="auto">
            <a:xfrm>
              <a:off x="4256372" y="1143584"/>
              <a:ext cx="92344" cy="12811"/>
            </a:xfrm>
            <a:custGeom>
              <a:avLst/>
              <a:gdLst>
                <a:gd name="T0" fmla="*/ 2147483646 w 265"/>
                <a:gd name="T1" fmla="*/ 2147483646 h 45"/>
                <a:gd name="T2" fmla="*/ 0 w 265"/>
                <a:gd name="T3" fmla="*/ 2147483646 h 45"/>
                <a:gd name="T4" fmla="*/ 2147483646 w 265"/>
                <a:gd name="T5" fmla="*/ 2147483646 h 45"/>
                <a:gd name="T6" fmla="*/ 2147483646 w 265"/>
                <a:gd name="T7" fmla="*/ 0 h 45"/>
                <a:gd name="T8" fmla="*/ 0 w 265"/>
                <a:gd name="T9" fmla="*/ 0 h 45"/>
                <a:gd name="T10" fmla="*/ 0 w 265"/>
                <a:gd name="T11" fmla="*/ 2147483646 h 45"/>
                <a:gd name="T12" fmla="*/ 0 w 265"/>
                <a:gd name="T13" fmla="*/ 0 h 45"/>
                <a:gd name="T14" fmla="*/ 0 w 265"/>
                <a:gd name="T15" fmla="*/ 0 h 45"/>
                <a:gd name="T16" fmla="*/ 0 w 265"/>
                <a:gd name="T17" fmla="*/ 2147483646 h 45"/>
                <a:gd name="T18" fmla="*/ 2147483646 w 265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5" h="45">
                  <a:moveTo>
                    <a:pt x="45" y="22"/>
                  </a:moveTo>
                  <a:lnTo>
                    <a:pt x="23" y="45"/>
                  </a:lnTo>
                  <a:lnTo>
                    <a:pt x="265" y="45"/>
                  </a:lnTo>
                  <a:lnTo>
                    <a:pt x="265" y="0"/>
                  </a:lnTo>
                  <a:lnTo>
                    <a:pt x="23" y="0"/>
                  </a:lnTo>
                  <a:lnTo>
                    <a:pt x="0" y="22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45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7" name="Freeform 310"/>
            <p:cNvSpPr>
              <a:spLocks/>
            </p:cNvSpPr>
            <p:nvPr/>
          </p:nvSpPr>
          <p:spPr bwMode="auto">
            <a:xfrm>
              <a:off x="4256372" y="1149711"/>
              <a:ext cx="15391" cy="38991"/>
            </a:xfrm>
            <a:custGeom>
              <a:avLst/>
              <a:gdLst>
                <a:gd name="T0" fmla="*/ 0 w 45"/>
                <a:gd name="T1" fmla="*/ 2147483646 h 139"/>
                <a:gd name="T2" fmla="*/ 2147483646 w 45"/>
                <a:gd name="T3" fmla="*/ 2147483646 h 139"/>
                <a:gd name="T4" fmla="*/ 2147483646 w 45"/>
                <a:gd name="T5" fmla="*/ 0 h 139"/>
                <a:gd name="T6" fmla="*/ 0 w 45"/>
                <a:gd name="T7" fmla="*/ 0 h 139"/>
                <a:gd name="T8" fmla="*/ 0 w 45"/>
                <a:gd name="T9" fmla="*/ 2147483646 h 139"/>
                <a:gd name="T10" fmla="*/ 0 w 45"/>
                <a:gd name="T11" fmla="*/ 2147483646 h 139"/>
                <a:gd name="T12" fmla="*/ 0 w 45"/>
                <a:gd name="T13" fmla="*/ 2147483646 h 139"/>
                <a:gd name="T14" fmla="*/ 0 w 45"/>
                <a:gd name="T15" fmla="*/ 2147483646 h 139"/>
                <a:gd name="T16" fmla="*/ 0 w 45"/>
                <a:gd name="T17" fmla="*/ 2147483646 h 139"/>
                <a:gd name="T18" fmla="*/ 0 w 45"/>
                <a:gd name="T19" fmla="*/ 2147483646 h 1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39">
                  <a:moveTo>
                    <a:pt x="23" y="93"/>
                  </a:moveTo>
                  <a:lnTo>
                    <a:pt x="45" y="11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16"/>
                  </a:lnTo>
                  <a:lnTo>
                    <a:pt x="23" y="139"/>
                  </a:lnTo>
                  <a:lnTo>
                    <a:pt x="0" y="116"/>
                  </a:lnTo>
                  <a:lnTo>
                    <a:pt x="0" y="139"/>
                  </a:lnTo>
                  <a:lnTo>
                    <a:pt x="23" y="139"/>
                  </a:lnTo>
                  <a:lnTo>
                    <a:pt x="23" y="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8" name="Freeform 311"/>
            <p:cNvSpPr>
              <a:spLocks/>
            </p:cNvSpPr>
            <p:nvPr/>
          </p:nvSpPr>
          <p:spPr bwMode="auto">
            <a:xfrm>
              <a:off x="4264067" y="1175891"/>
              <a:ext cx="108434" cy="12811"/>
            </a:xfrm>
            <a:custGeom>
              <a:avLst/>
              <a:gdLst>
                <a:gd name="T0" fmla="*/ 2147483646 w 310"/>
                <a:gd name="T1" fmla="*/ 2147483646 h 46"/>
                <a:gd name="T2" fmla="*/ 2147483646 w 310"/>
                <a:gd name="T3" fmla="*/ 0 h 46"/>
                <a:gd name="T4" fmla="*/ 0 w 310"/>
                <a:gd name="T5" fmla="*/ 0 h 46"/>
                <a:gd name="T6" fmla="*/ 0 w 310"/>
                <a:gd name="T7" fmla="*/ 2147483646 h 46"/>
                <a:gd name="T8" fmla="*/ 2147483646 w 310"/>
                <a:gd name="T9" fmla="*/ 2147483646 h 46"/>
                <a:gd name="T10" fmla="*/ 2147483646 w 310"/>
                <a:gd name="T11" fmla="*/ 2147483646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0" h="46">
                  <a:moveTo>
                    <a:pt x="310" y="23"/>
                  </a:moveTo>
                  <a:lnTo>
                    <a:pt x="310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310" y="46"/>
                  </a:lnTo>
                  <a:lnTo>
                    <a:pt x="31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59" name="그룹 14"/>
          <p:cNvGrpSpPr>
            <a:grpSpLocks/>
          </p:cNvGrpSpPr>
          <p:nvPr/>
        </p:nvGrpSpPr>
        <p:grpSpPr bwMode="auto">
          <a:xfrm>
            <a:off x="3606681" y="4622835"/>
            <a:ext cx="307975" cy="66675"/>
            <a:chOff x="2403200" y="1088880"/>
            <a:chExt cx="308373" cy="66194"/>
          </a:xfrm>
        </p:grpSpPr>
        <p:sp>
          <p:nvSpPr>
            <p:cNvPr id="860" name="직사각형 469"/>
            <p:cNvSpPr>
              <a:spLocks noChangeArrowheads="1"/>
            </p:cNvSpPr>
            <p:nvPr/>
          </p:nvSpPr>
          <p:spPr bwMode="auto">
            <a:xfrm>
              <a:off x="2510288" y="1088880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1" name="직사각형 2"/>
            <p:cNvSpPr>
              <a:spLocks noChangeArrowheads="1"/>
            </p:cNvSpPr>
            <p:nvPr/>
          </p:nvSpPr>
          <p:spPr bwMode="auto">
            <a:xfrm>
              <a:off x="2403200" y="1088880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2" name="직사각형 470"/>
            <p:cNvSpPr>
              <a:spLocks noChangeArrowheads="1"/>
            </p:cNvSpPr>
            <p:nvPr/>
          </p:nvSpPr>
          <p:spPr bwMode="auto">
            <a:xfrm>
              <a:off x="2617631" y="1088880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63" name="그룹 544"/>
          <p:cNvGrpSpPr>
            <a:grpSpLocks/>
          </p:cNvGrpSpPr>
          <p:nvPr/>
        </p:nvGrpSpPr>
        <p:grpSpPr bwMode="auto">
          <a:xfrm>
            <a:off x="3727331" y="4670460"/>
            <a:ext cx="452437" cy="90488"/>
            <a:chOff x="3333961" y="1240855"/>
            <a:chExt cx="453325" cy="89123"/>
          </a:xfrm>
        </p:grpSpPr>
        <p:sp>
          <p:nvSpPr>
            <p:cNvPr id="864" name="Freeform 305"/>
            <p:cNvSpPr>
              <a:spLocks/>
            </p:cNvSpPr>
            <p:nvPr/>
          </p:nvSpPr>
          <p:spPr bwMode="auto">
            <a:xfrm>
              <a:off x="3371038" y="1270377"/>
              <a:ext cx="37078" cy="30079"/>
            </a:xfrm>
            <a:custGeom>
              <a:avLst/>
              <a:gdLst>
                <a:gd name="T0" fmla="*/ 2147483646 w 106"/>
                <a:gd name="T1" fmla="*/ 2147483646 h 108"/>
                <a:gd name="T2" fmla="*/ 2147483646 w 106"/>
                <a:gd name="T3" fmla="*/ 2147483646 h 108"/>
                <a:gd name="T4" fmla="*/ 2147483646 w 106"/>
                <a:gd name="T5" fmla="*/ 2147483646 h 108"/>
                <a:gd name="T6" fmla="*/ 2147483646 w 106"/>
                <a:gd name="T7" fmla="*/ 2147483646 h 108"/>
                <a:gd name="T8" fmla="*/ 2147483646 w 106"/>
                <a:gd name="T9" fmla="*/ 2147483646 h 108"/>
                <a:gd name="T10" fmla="*/ 2147483646 w 106"/>
                <a:gd name="T11" fmla="*/ 2147483646 h 108"/>
                <a:gd name="T12" fmla="*/ 2147483646 w 106"/>
                <a:gd name="T13" fmla="*/ 2147483646 h 108"/>
                <a:gd name="T14" fmla="*/ 2147483646 w 106"/>
                <a:gd name="T15" fmla="*/ 2147483646 h 108"/>
                <a:gd name="T16" fmla="*/ 2147483646 w 106"/>
                <a:gd name="T17" fmla="*/ 0 h 108"/>
                <a:gd name="T18" fmla="*/ 2147483646 w 106"/>
                <a:gd name="T19" fmla="*/ 2147483646 h 108"/>
                <a:gd name="T20" fmla="*/ 2147483646 w 106"/>
                <a:gd name="T21" fmla="*/ 2147483646 h 108"/>
                <a:gd name="T22" fmla="*/ 2147483646 w 106"/>
                <a:gd name="T23" fmla="*/ 2147483646 h 108"/>
                <a:gd name="T24" fmla="*/ 0 w 106"/>
                <a:gd name="T25" fmla="*/ 2147483646 h 108"/>
                <a:gd name="T26" fmla="*/ 2147483646 w 106"/>
                <a:gd name="T27" fmla="*/ 2147483646 h 108"/>
                <a:gd name="T28" fmla="*/ 2147483646 w 106"/>
                <a:gd name="T29" fmla="*/ 2147483646 h 108"/>
                <a:gd name="T30" fmla="*/ 2147483646 w 106"/>
                <a:gd name="T31" fmla="*/ 2147483646 h 108"/>
                <a:gd name="T32" fmla="*/ 2147483646 w 106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6" h="108">
                  <a:moveTo>
                    <a:pt x="53" y="108"/>
                  </a:moveTo>
                  <a:lnTo>
                    <a:pt x="76" y="103"/>
                  </a:lnTo>
                  <a:lnTo>
                    <a:pt x="93" y="91"/>
                  </a:lnTo>
                  <a:lnTo>
                    <a:pt x="101" y="73"/>
                  </a:lnTo>
                  <a:lnTo>
                    <a:pt x="106" y="53"/>
                  </a:lnTo>
                  <a:lnTo>
                    <a:pt x="101" y="33"/>
                  </a:lnTo>
                  <a:lnTo>
                    <a:pt x="93" y="16"/>
                  </a:lnTo>
                  <a:lnTo>
                    <a:pt x="76" y="5"/>
                  </a:lnTo>
                  <a:lnTo>
                    <a:pt x="53" y="0"/>
                  </a:lnTo>
                  <a:lnTo>
                    <a:pt x="33" y="5"/>
                  </a:lnTo>
                  <a:lnTo>
                    <a:pt x="15" y="16"/>
                  </a:lnTo>
                  <a:lnTo>
                    <a:pt x="4" y="33"/>
                  </a:lnTo>
                  <a:lnTo>
                    <a:pt x="0" y="53"/>
                  </a:lnTo>
                  <a:lnTo>
                    <a:pt x="4" y="73"/>
                  </a:lnTo>
                  <a:lnTo>
                    <a:pt x="15" y="91"/>
                  </a:lnTo>
                  <a:lnTo>
                    <a:pt x="33" y="103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5" name="Freeform 306"/>
            <p:cNvSpPr>
              <a:spLocks/>
            </p:cNvSpPr>
            <p:nvPr/>
          </p:nvSpPr>
          <p:spPr bwMode="auto">
            <a:xfrm>
              <a:off x="3676053" y="1240855"/>
              <a:ext cx="111233" cy="89123"/>
            </a:xfrm>
            <a:custGeom>
              <a:avLst/>
              <a:gdLst>
                <a:gd name="T0" fmla="*/ 2147483646 w 317"/>
                <a:gd name="T1" fmla="*/ 2147483646 h 319"/>
                <a:gd name="T2" fmla="*/ 2147483646 w 317"/>
                <a:gd name="T3" fmla="*/ 2147483646 h 319"/>
                <a:gd name="T4" fmla="*/ 2147483646 w 317"/>
                <a:gd name="T5" fmla="*/ 2147483646 h 319"/>
                <a:gd name="T6" fmla="*/ 2147483646 w 317"/>
                <a:gd name="T7" fmla="*/ 2147483646 h 319"/>
                <a:gd name="T8" fmla="*/ 2147483646 w 317"/>
                <a:gd name="T9" fmla="*/ 2147483646 h 319"/>
                <a:gd name="T10" fmla="*/ 2147483646 w 317"/>
                <a:gd name="T11" fmla="*/ 2147483646 h 319"/>
                <a:gd name="T12" fmla="*/ 2147483646 w 317"/>
                <a:gd name="T13" fmla="*/ 2147483646 h 319"/>
                <a:gd name="T14" fmla="*/ 2147483646 w 317"/>
                <a:gd name="T15" fmla="*/ 2147483646 h 319"/>
                <a:gd name="T16" fmla="*/ 2147483646 w 317"/>
                <a:gd name="T17" fmla="*/ 2147483646 h 319"/>
                <a:gd name="T18" fmla="*/ 2147483646 w 317"/>
                <a:gd name="T19" fmla="*/ 2147483646 h 319"/>
                <a:gd name="T20" fmla="*/ 2147483646 w 317"/>
                <a:gd name="T21" fmla="*/ 2147483646 h 319"/>
                <a:gd name="T22" fmla="*/ 2147483646 w 317"/>
                <a:gd name="T23" fmla="*/ 2147483646 h 319"/>
                <a:gd name="T24" fmla="*/ 2147483646 w 317"/>
                <a:gd name="T25" fmla="*/ 2147483646 h 319"/>
                <a:gd name="T26" fmla="*/ 2147483646 w 317"/>
                <a:gd name="T27" fmla="*/ 2147483646 h 319"/>
                <a:gd name="T28" fmla="*/ 2147483646 w 317"/>
                <a:gd name="T29" fmla="*/ 2147483646 h 319"/>
                <a:gd name="T30" fmla="*/ 2147483646 w 317"/>
                <a:gd name="T31" fmla="*/ 2147483646 h 319"/>
                <a:gd name="T32" fmla="*/ 2147483646 w 317"/>
                <a:gd name="T33" fmla="*/ 0 h 319"/>
                <a:gd name="T34" fmla="*/ 2147483646 w 317"/>
                <a:gd name="T35" fmla="*/ 2147483646 h 319"/>
                <a:gd name="T36" fmla="*/ 2147483646 w 317"/>
                <a:gd name="T37" fmla="*/ 2147483646 h 319"/>
                <a:gd name="T38" fmla="*/ 2147483646 w 317"/>
                <a:gd name="T39" fmla="*/ 2147483646 h 319"/>
                <a:gd name="T40" fmla="*/ 2147483646 w 317"/>
                <a:gd name="T41" fmla="*/ 2147483646 h 319"/>
                <a:gd name="T42" fmla="*/ 2147483646 w 317"/>
                <a:gd name="T43" fmla="*/ 2147483646 h 319"/>
                <a:gd name="T44" fmla="*/ 2147483646 w 317"/>
                <a:gd name="T45" fmla="*/ 2147483646 h 319"/>
                <a:gd name="T46" fmla="*/ 2147483646 w 317"/>
                <a:gd name="T47" fmla="*/ 2147483646 h 319"/>
                <a:gd name="T48" fmla="*/ 0 w 317"/>
                <a:gd name="T49" fmla="*/ 2147483646 h 319"/>
                <a:gd name="T50" fmla="*/ 2147483646 w 317"/>
                <a:gd name="T51" fmla="*/ 2147483646 h 319"/>
                <a:gd name="T52" fmla="*/ 2147483646 w 317"/>
                <a:gd name="T53" fmla="*/ 2147483646 h 319"/>
                <a:gd name="T54" fmla="*/ 2147483646 w 317"/>
                <a:gd name="T55" fmla="*/ 2147483646 h 319"/>
                <a:gd name="T56" fmla="*/ 2147483646 w 317"/>
                <a:gd name="T57" fmla="*/ 2147483646 h 319"/>
                <a:gd name="T58" fmla="*/ 2147483646 w 317"/>
                <a:gd name="T59" fmla="*/ 2147483646 h 319"/>
                <a:gd name="T60" fmla="*/ 2147483646 w 317"/>
                <a:gd name="T61" fmla="*/ 2147483646 h 319"/>
                <a:gd name="T62" fmla="*/ 2147483646 w 317"/>
                <a:gd name="T63" fmla="*/ 2147483646 h 319"/>
                <a:gd name="T64" fmla="*/ 2147483646 w 317"/>
                <a:gd name="T65" fmla="*/ 2147483646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7" h="319">
                  <a:moveTo>
                    <a:pt x="161" y="319"/>
                  </a:moveTo>
                  <a:lnTo>
                    <a:pt x="194" y="317"/>
                  </a:lnTo>
                  <a:lnTo>
                    <a:pt x="221" y="306"/>
                  </a:lnTo>
                  <a:lnTo>
                    <a:pt x="247" y="291"/>
                  </a:lnTo>
                  <a:lnTo>
                    <a:pt x="272" y="272"/>
                  </a:lnTo>
                  <a:lnTo>
                    <a:pt x="289" y="249"/>
                  </a:lnTo>
                  <a:lnTo>
                    <a:pt x="304" y="221"/>
                  </a:lnTo>
                  <a:lnTo>
                    <a:pt x="315" y="191"/>
                  </a:lnTo>
                  <a:lnTo>
                    <a:pt x="317" y="158"/>
                  </a:lnTo>
                  <a:lnTo>
                    <a:pt x="315" y="125"/>
                  </a:lnTo>
                  <a:lnTo>
                    <a:pt x="304" y="96"/>
                  </a:lnTo>
                  <a:lnTo>
                    <a:pt x="289" y="70"/>
                  </a:lnTo>
                  <a:lnTo>
                    <a:pt x="272" y="45"/>
                  </a:lnTo>
                  <a:lnTo>
                    <a:pt x="247" y="28"/>
                  </a:lnTo>
                  <a:lnTo>
                    <a:pt x="221" y="11"/>
                  </a:lnTo>
                  <a:lnTo>
                    <a:pt x="194" y="2"/>
                  </a:lnTo>
                  <a:lnTo>
                    <a:pt x="161" y="0"/>
                  </a:lnTo>
                  <a:lnTo>
                    <a:pt x="128" y="2"/>
                  </a:lnTo>
                  <a:lnTo>
                    <a:pt x="98" y="11"/>
                  </a:lnTo>
                  <a:lnTo>
                    <a:pt x="70" y="28"/>
                  </a:lnTo>
                  <a:lnTo>
                    <a:pt x="47" y="45"/>
                  </a:lnTo>
                  <a:lnTo>
                    <a:pt x="28" y="70"/>
                  </a:lnTo>
                  <a:lnTo>
                    <a:pt x="13" y="96"/>
                  </a:lnTo>
                  <a:lnTo>
                    <a:pt x="2" y="125"/>
                  </a:lnTo>
                  <a:lnTo>
                    <a:pt x="0" y="158"/>
                  </a:lnTo>
                  <a:lnTo>
                    <a:pt x="2" y="191"/>
                  </a:lnTo>
                  <a:lnTo>
                    <a:pt x="13" y="221"/>
                  </a:lnTo>
                  <a:lnTo>
                    <a:pt x="28" y="249"/>
                  </a:lnTo>
                  <a:lnTo>
                    <a:pt x="47" y="272"/>
                  </a:lnTo>
                  <a:lnTo>
                    <a:pt x="70" y="291"/>
                  </a:lnTo>
                  <a:lnTo>
                    <a:pt x="98" y="306"/>
                  </a:lnTo>
                  <a:lnTo>
                    <a:pt x="128" y="317"/>
                  </a:lnTo>
                  <a:lnTo>
                    <a:pt x="161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6" name="Freeform 307"/>
            <p:cNvSpPr>
              <a:spLocks/>
            </p:cNvSpPr>
            <p:nvPr/>
          </p:nvSpPr>
          <p:spPr bwMode="auto">
            <a:xfrm>
              <a:off x="3713131" y="1270377"/>
              <a:ext cx="37777" cy="30079"/>
            </a:xfrm>
            <a:custGeom>
              <a:avLst/>
              <a:gdLst>
                <a:gd name="T0" fmla="*/ 2147483646 w 108"/>
                <a:gd name="T1" fmla="*/ 2147483646 h 108"/>
                <a:gd name="T2" fmla="*/ 2147483646 w 108"/>
                <a:gd name="T3" fmla="*/ 2147483646 h 108"/>
                <a:gd name="T4" fmla="*/ 2147483646 w 108"/>
                <a:gd name="T5" fmla="*/ 2147483646 h 108"/>
                <a:gd name="T6" fmla="*/ 2147483646 w 108"/>
                <a:gd name="T7" fmla="*/ 2147483646 h 108"/>
                <a:gd name="T8" fmla="*/ 2147483646 w 108"/>
                <a:gd name="T9" fmla="*/ 2147483646 h 108"/>
                <a:gd name="T10" fmla="*/ 2147483646 w 108"/>
                <a:gd name="T11" fmla="*/ 2147483646 h 108"/>
                <a:gd name="T12" fmla="*/ 2147483646 w 108"/>
                <a:gd name="T13" fmla="*/ 2147483646 h 108"/>
                <a:gd name="T14" fmla="*/ 2147483646 w 108"/>
                <a:gd name="T15" fmla="*/ 2147483646 h 108"/>
                <a:gd name="T16" fmla="*/ 2147483646 w 108"/>
                <a:gd name="T17" fmla="*/ 0 h 108"/>
                <a:gd name="T18" fmla="*/ 2147483646 w 108"/>
                <a:gd name="T19" fmla="*/ 2147483646 h 108"/>
                <a:gd name="T20" fmla="*/ 2147483646 w 108"/>
                <a:gd name="T21" fmla="*/ 2147483646 h 108"/>
                <a:gd name="T22" fmla="*/ 2147483646 w 108"/>
                <a:gd name="T23" fmla="*/ 2147483646 h 108"/>
                <a:gd name="T24" fmla="*/ 0 w 108"/>
                <a:gd name="T25" fmla="*/ 2147483646 h 108"/>
                <a:gd name="T26" fmla="*/ 2147483646 w 108"/>
                <a:gd name="T27" fmla="*/ 2147483646 h 108"/>
                <a:gd name="T28" fmla="*/ 2147483646 w 108"/>
                <a:gd name="T29" fmla="*/ 2147483646 h 108"/>
                <a:gd name="T30" fmla="*/ 2147483646 w 108"/>
                <a:gd name="T31" fmla="*/ 2147483646 h 108"/>
                <a:gd name="T32" fmla="*/ 2147483646 w 108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8" h="108">
                  <a:moveTo>
                    <a:pt x="55" y="108"/>
                  </a:moveTo>
                  <a:lnTo>
                    <a:pt x="75" y="103"/>
                  </a:lnTo>
                  <a:lnTo>
                    <a:pt x="92" y="91"/>
                  </a:lnTo>
                  <a:lnTo>
                    <a:pt x="103" y="73"/>
                  </a:lnTo>
                  <a:lnTo>
                    <a:pt x="108" y="53"/>
                  </a:lnTo>
                  <a:lnTo>
                    <a:pt x="103" y="33"/>
                  </a:lnTo>
                  <a:lnTo>
                    <a:pt x="92" y="16"/>
                  </a:lnTo>
                  <a:lnTo>
                    <a:pt x="75" y="5"/>
                  </a:lnTo>
                  <a:lnTo>
                    <a:pt x="55" y="0"/>
                  </a:lnTo>
                  <a:lnTo>
                    <a:pt x="35" y="5"/>
                  </a:lnTo>
                  <a:lnTo>
                    <a:pt x="17" y="16"/>
                  </a:lnTo>
                  <a:lnTo>
                    <a:pt x="5" y="33"/>
                  </a:lnTo>
                  <a:lnTo>
                    <a:pt x="0" y="53"/>
                  </a:lnTo>
                  <a:lnTo>
                    <a:pt x="5" y="73"/>
                  </a:lnTo>
                  <a:lnTo>
                    <a:pt x="17" y="91"/>
                  </a:lnTo>
                  <a:lnTo>
                    <a:pt x="35" y="103"/>
                  </a:lnTo>
                  <a:lnTo>
                    <a:pt x="55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7" name="Freeform 304"/>
            <p:cNvSpPr>
              <a:spLocks/>
            </p:cNvSpPr>
            <p:nvPr/>
          </p:nvSpPr>
          <p:spPr bwMode="auto">
            <a:xfrm>
              <a:off x="3333961" y="1240855"/>
              <a:ext cx="111233" cy="89123"/>
            </a:xfrm>
            <a:custGeom>
              <a:avLst/>
              <a:gdLst>
                <a:gd name="T0" fmla="*/ 2147483646 w 318"/>
                <a:gd name="T1" fmla="*/ 2147483646 h 319"/>
                <a:gd name="T2" fmla="*/ 2147483646 w 318"/>
                <a:gd name="T3" fmla="*/ 2147483646 h 319"/>
                <a:gd name="T4" fmla="*/ 2147483646 w 318"/>
                <a:gd name="T5" fmla="*/ 2147483646 h 319"/>
                <a:gd name="T6" fmla="*/ 2147483646 w 318"/>
                <a:gd name="T7" fmla="*/ 2147483646 h 319"/>
                <a:gd name="T8" fmla="*/ 2147483646 w 318"/>
                <a:gd name="T9" fmla="*/ 2147483646 h 319"/>
                <a:gd name="T10" fmla="*/ 2147483646 w 318"/>
                <a:gd name="T11" fmla="*/ 2147483646 h 319"/>
                <a:gd name="T12" fmla="*/ 2147483646 w 318"/>
                <a:gd name="T13" fmla="*/ 2147483646 h 319"/>
                <a:gd name="T14" fmla="*/ 2147483646 w 318"/>
                <a:gd name="T15" fmla="*/ 2147483646 h 319"/>
                <a:gd name="T16" fmla="*/ 2147483646 w 318"/>
                <a:gd name="T17" fmla="*/ 2147483646 h 319"/>
                <a:gd name="T18" fmla="*/ 2147483646 w 318"/>
                <a:gd name="T19" fmla="*/ 2147483646 h 319"/>
                <a:gd name="T20" fmla="*/ 2147483646 w 318"/>
                <a:gd name="T21" fmla="*/ 2147483646 h 319"/>
                <a:gd name="T22" fmla="*/ 2147483646 w 318"/>
                <a:gd name="T23" fmla="*/ 2147483646 h 319"/>
                <a:gd name="T24" fmla="*/ 2147483646 w 318"/>
                <a:gd name="T25" fmla="*/ 2147483646 h 319"/>
                <a:gd name="T26" fmla="*/ 2147483646 w 318"/>
                <a:gd name="T27" fmla="*/ 2147483646 h 319"/>
                <a:gd name="T28" fmla="*/ 2147483646 w 318"/>
                <a:gd name="T29" fmla="*/ 2147483646 h 319"/>
                <a:gd name="T30" fmla="*/ 2147483646 w 318"/>
                <a:gd name="T31" fmla="*/ 2147483646 h 319"/>
                <a:gd name="T32" fmla="*/ 2147483646 w 318"/>
                <a:gd name="T33" fmla="*/ 0 h 319"/>
                <a:gd name="T34" fmla="*/ 2147483646 w 318"/>
                <a:gd name="T35" fmla="*/ 2147483646 h 319"/>
                <a:gd name="T36" fmla="*/ 2147483646 w 318"/>
                <a:gd name="T37" fmla="*/ 2147483646 h 319"/>
                <a:gd name="T38" fmla="*/ 2147483646 w 318"/>
                <a:gd name="T39" fmla="*/ 2147483646 h 319"/>
                <a:gd name="T40" fmla="*/ 2147483646 w 318"/>
                <a:gd name="T41" fmla="*/ 2147483646 h 319"/>
                <a:gd name="T42" fmla="*/ 2147483646 w 318"/>
                <a:gd name="T43" fmla="*/ 2147483646 h 319"/>
                <a:gd name="T44" fmla="*/ 2147483646 w 318"/>
                <a:gd name="T45" fmla="*/ 2147483646 h 319"/>
                <a:gd name="T46" fmla="*/ 2147483646 w 318"/>
                <a:gd name="T47" fmla="*/ 2147483646 h 319"/>
                <a:gd name="T48" fmla="*/ 0 w 318"/>
                <a:gd name="T49" fmla="*/ 2147483646 h 319"/>
                <a:gd name="T50" fmla="*/ 2147483646 w 318"/>
                <a:gd name="T51" fmla="*/ 2147483646 h 319"/>
                <a:gd name="T52" fmla="*/ 2147483646 w 318"/>
                <a:gd name="T53" fmla="*/ 2147483646 h 319"/>
                <a:gd name="T54" fmla="*/ 2147483646 w 318"/>
                <a:gd name="T55" fmla="*/ 2147483646 h 319"/>
                <a:gd name="T56" fmla="*/ 2147483646 w 318"/>
                <a:gd name="T57" fmla="*/ 2147483646 h 319"/>
                <a:gd name="T58" fmla="*/ 2147483646 w 318"/>
                <a:gd name="T59" fmla="*/ 2147483646 h 319"/>
                <a:gd name="T60" fmla="*/ 2147483646 w 318"/>
                <a:gd name="T61" fmla="*/ 2147483646 h 319"/>
                <a:gd name="T62" fmla="*/ 2147483646 w 318"/>
                <a:gd name="T63" fmla="*/ 2147483646 h 319"/>
                <a:gd name="T64" fmla="*/ 2147483646 w 318"/>
                <a:gd name="T65" fmla="*/ 2147483646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8" h="319">
                  <a:moveTo>
                    <a:pt x="159" y="319"/>
                  </a:moveTo>
                  <a:lnTo>
                    <a:pt x="191" y="317"/>
                  </a:lnTo>
                  <a:lnTo>
                    <a:pt x="220" y="306"/>
                  </a:lnTo>
                  <a:lnTo>
                    <a:pt x="248" y="291"/>
                  </a:lnTo>
                  <a:lnTo>
                    <a:pt x="269" y="272"/>
                  </a:lnTo>
                  <a:lnTo>
                    <a:pt x="290" y="249"/>
                  </a:lnTo>
                  <a:lnTo>
                    <a:pt x="305" y="221"/>
                  </a:lnTo>
                  <a:lnTo>
                    <a:pt x="316" y="191"/>
                  </a:lnTo>
                  <a:lnTo>
                    <a:pt x="318" y="158"/>
                  </a:lnTo>
                  <a:lnTo>
                    <a:pt x="316" y="125"/>
                  </a:lnTo>
                  <a:lnTo>
                    <a:pt x="305" y="96"/>
                  </a:lnTo>
                  <a:lnTo>
                    <a:pt x="290" y="70"/>
                  </a:lnTo>
                  <a:lnTo>
                    <a:pt x="269" y="45"/>
                  </a:lnTo>
                  <a:lnTo>
                    <a:pt x="248" y="28"/>
                  </a:lnTo>
                  <a:lnTo>
                    <a:pt x="220" y="11"/>
                  </a:lnTo>
                  <a:lnTo>
                    <a:pt x="191" y="2"/>
                  </a:lnTo>
                  <a:lnTo>
                    <a:pt x="159" y="0"/>
                  </a:lnTo>
                  <a:lnTo>
                    <a:pt x="127" y="2"/>
                  </a:lnTo>
                  <a:lnTo>
                    <a:pt x="95" y="11"/>
                  </a:lnTo>
                  <a:lnTo>
                    <a:pt x="70" y="28"/>
                  </a:lnTo>
                  <a:lnTo>
                    <a:pt x="46" y="45"/>
                  </a:lnTo>
                  <a:lnTo>
                    <a:pt x="27" y="70"/>
                  </a:lnTo>
                  <a:lnTo>
                    <a:pt x="13" y="96"/>
                  </a:lnTo>
                  <a:lnTo>
                    <a:pt x="2" y="125"/>
                  </a:lnTo>
                  <a:lnTo>
                    <a:pt x="0" y="158"/>
                  </a:lnTo>
                  <a:lnTo>
                    <a:pt x="2" y="191"/>
                  </a:lnTo>
                  <a:lnTo>
                    <a:pt x="13" y="221"/>
                  </a:lnTo>
                  <a:lnTo>
                    <a:pt x="27" y="249"/>
                  </a:lnTo>
                  <a:lnTo>
                    <a:pt x="46" y="272"/>
                  </a:lnTo>
                  <a:lnTo>
                    <a:pt x="70" y="291"/>
                  </a:lnTo>
                  <a:lnTo>
                    <a:pt x="95" y="306"/>
                  </a:lnTo>
                  <a:lnTo>
                    <a:pt x="127" y="317"/>
                  </a:lnTo>
                  <a:lnTo>
                    <a:pt x="159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8" name="Freeform 307"/>
            <p:cNvSpPr>
              <a:spLocks/>
            </p:cNvSpPr>
            <p:nvPr/>
          </p:nvSpPr>
          <p:spPr bwMode="auto">
            <a:xfrm>
              <a:off x="3368000" y="1270726"/>
              <a:ext cx="37777" cy="30079"/>
            </a:xfrm>
            <a:custGeom>
              <a:avLst/>
              <a:gdLst>
                <a:gd name="T0" fmla="*/ 2147483646 w 108"/>
                <a:gd name="T1" fmla="*/ 2147483646 h 108"/>
                <a:gd name="T2" fmla="*/ 2147483646 w 108"/>
                <a:gd name="T3" fmla="*/ 2147483646 h 108"/>
                <a:gd name="T4" fmla="*/ 2147483646 w 108"/>
                <a:gd name="T5" fmla="*/ 2147483646 h 108"/>
                <a:gd name="T6" fmla="*/ 2147483646 w 108"/>
                <a:gd name="T7" fmla="*/ 2147483646 h 108"/>
                <a:gd name="T8" fmla="*/ 2147483646 w 108"/>
                <a:gd name="T9" fmla="*/ 2147483646 h 108"/>
                <a:gd name="T10" fmla="*/ 2147483646 w 108"/>
                <a:gd name="T11" fmla="*/ 2147483646 h 108"/>
                <a:gd name="T12" fmla="*/ 2147483646 w 108"/>
                <a:gd name="T13" fmla="*/ 2147483646 h 108"/>
                <a:gd name="T14" fmla="*/ 2147483646 w 108"/>
                <a:gd name="T15" fmla="*/ 2147483646 h 108"/>
                <a:gd name="T16" fmla="*/ 2147483646 w 108"/>
                <a:gd name="T17" fmla="*/ 0 h 108"/>
                <a:gd name="T18" fmla="*/ 2147483646 w 108"/>
                <a:gd name="T19" fmla="*/ 2147483646 h 108"/>
                <a:gd name="T20" fmla="*/ 2147483646 w 108"/>
                <a:gd name="T21" fmla="*/ 2147483646 h 108"/>
                <a:gd name="T22" fmla="*/ 2147483646 w 108"/>
                <a:gd name="T23" fmla="*/ 2147483646 h 108"/>
                <a:gd name="T24" fmla="*/ 0 w 108"/>
                <a:gd name="T25" fmla="*/ 2147483646 h 108"/>
                <a:gd name="T26" fmla="*/ 2147483646 w 108"/>
                <a:gd name="T27" fmla="*/ 2147483646 h 108"/>
                <a:gd name="T28" fmla="*/ 2147483646 w 108"/>
                <a:gd name="T29" fmla="*/ 2147483646 h 108"/>
                <a:gd name="T30" fmla="*/ 2147483646 w 108"/>
                <a:gd name="T31" fmla="*/ 2147483646 h 108"/>
                <a:gd name="T32" fmla="*/ 2147483646 w 108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8" h="108">
                  <a:moveTo>
                    <a:pt x="55" y="108"/>
                  </a:moveTo>
                  <a:lnTo>
                    <a:pt x="75" y="103"/>
                  </a:lnTo>
                  <a:lnTo>
                    <a:pt x="92" y="91"/>
                  </a:lnTo>
                  <a:lnTo>
                    <a:pt x="103" y="73"/>
                  </a:lnTo>
                  <a:lnTo>
                    <a:pt x="108" y="53"/>
                  </a:lnTo>
                  <a:lnTo>
                    <a:pt x="103" y="33"/>
                  </a:lnTo>
                  <a:lnTo>
                    <a:pt x="92" y="16"/>
                  </a:lnTo>
                  <a:lnTo>
                    <a:pt x="75" y="5"/>
                  </a:lnTo>
                  <a:lnTo>
                    <a:pt x="55" y="0"/>
                  </a:lnTo>
                  <a:lnTo>
                    <a:pt x="35" y="5"/>
                  </a:lnTo>
                  <a:lnTo>
                    <a:pt x="17" y="16"/>
                  </a:lnTo>
                  <a:lnTo>
                    <a:pt x="5" y="33"/>
                  </a:lnTo>
                  <a:lnTo>
                    <a:pt x="0" y="53"/>
                  </a:lnTo>
                  <a:lnTo>
                    <a:pt x="5" y="73"/>
                  </a:lnTo>
                  <a:lnTo>
                    <a:pt x="17" y="91"/>
                  </a:lnTo>
                  <a:lnTo>
                    <a:pt x="35" y="103"/>
                  </a:lnTo>
                  <a:lnTo>
                    <a:pt x="55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69" name="그룹 611"/>
          <p:cNvGrpSpPr>
            <a:grpSpLocks/>
          </p:cNvGrpSpPr>
          <p:nvPr/>
        </p:nvGrpSpPr>
        <p:grpSpPr bwMode="auto">
          <a:xfrm>
            <a:off x="3587631" y="4848260"/>
            <a:ext cx="742950" cy="307975"/>
            <a:chOff x="3707904" y="991518"/>
            <a:chExt cx="742950" cy="308031"/>
          </a:xfrm>
        </p:grpSpPr>
        <p:sp>
          <p:nvSpPr>
            <p:cNvPr id="870" name="Freeform 287"/>
            <p:cNvSpPr>
              <a:spLocks/>
            </p:cNvSpPr>
            <p:nvPr/>
          </p:nvSpPr>
          <p:spPr bwMode="auto">
            <a:xfrm>
              <a:off x="3716299" y="997645"/>
              <a:ext cx="727559" cy="295776"/>
            </a:xfrm>
            <a:custGeom>
              <a:avLst/>
              <a:gdLst>
                <a:gd name="T0" fmla="*/ 0 w 2081"/>
                <a:gd name="T1" fmla="*/ 2147483646 h 1061"/>
                <a:gd name="T2" fmla="*/ 0 w 2081"/>
                <a:gd name="T3" fmla="*/ 2147483646 h 1061"/>
                <a:gd name="T4" fmla="*/ 2147483646 w 2081"/>
                <a:gd name="T5" fmla="*/ 2147483646 h 1061"/>
                <a:gd name="T6" fmla="*/ 2147483646 w 2081"/>
                <a:gd name="T7" fmla="*/ 0 h 1061"/>
                <a:gd name="T8" fmla="*/ 2147483646 w 2081"/>
                <a:gd name="T9" fmla="*/ 0 h 1061"/>
                <a:gd name="T10" fmla="*/ 2147483646 w 2081"/>
                <a:gd name="T11" fmla="*/ 2147483646 h 1061"/>
                <a:gd name="T12" fmla="*/ 2147483646 w 2081"/>
                <a:gd name="T13" fmla="*/ 2147483646 h 1061"/>
                <a:gd name="T14" fmla="*/ 2147483646 w 2081"/>
                <a:gd name="T15" fmla="*/ 2147483646 h 1061"/>
                <a:gd name="T16" fmla="*/ 2147483646 w 2081"/>
                <a:gd name="T17" fmla="*/ 2147483646 h 1061"/>
                <a:gd name="T18" fmla="*/ 2147483646 w 2081"/>
                <a:gd name="T19" fmla="*/ 2147483646 h 1061"/>
                <a:gd name="T20" fmla="*/ 2147483646 w 2081"/>
                <a:gd name="T21" fmla="*/ 2147483646 h 1061"/>
                <a:gd name="T22" fmla="*/ 2147483646 w 2081"/>
                <a:gd name="T23" fmla="*/ 2147483646 h 1061"/>
                <a:gd name="T24" fmla="*/ 0 w 2081"/>
                <a:gd name="T25" fmla="*/ 2147483646 h 10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81" h="1061">
                  <a:moveTo>
                    <a:pt x="0" y="1061"/>
                  </a:moveTo>
                  <a:lnTo>
                    <a:pt x="0" y="131"/>
                  </a:lnTo>
                  <a:lnTo>
                    <a:pt x="88" y="131"/>
                  </a:lnTo>
                  <a:lnTo>
                    <a:pt x="88" y="0"/>
                  </a:lnTo>
                  <a:lnTo>
                    <a:pt x="1481" y="0"/>
                  </a:lnTo>
                  <a:lnTo>
                    <a:pt x="1481" y="82"/>
                  </a:lnTo>
                  <a:lnTo>
                    <a:pt x="1555" y="82"/>
                  </a:lnTo>
                  <a:lnTo>
                    <a:pt x="1555" y="297"/>
                  </a:lnTo>
                  <a:lnTo>
                    <a:pt x="1819" y="297"/>
                  </a:lnTo>
                  <a:lnTo>
                    <a:pt x="2081" y="675"/>
                  </a:lnTo>
                  <a:lnTo>
                    <a:pt x="2081" y="921"/>
                  </a:lnTo>
                  <a:lnTo>
                    <a:pt x="1993" y="1061"/>
                  </a:lnTo>
                  <a:lnTo>
                    <a:pt x="0" y="106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1" name="Freeform 288"/>
            <p:cNvSpPr>
              <a:spLocks/>
            </p:cNvSpPr>
            <p:nvPr/>
          </p:nvSpPr>
          <p:spPr bwMode="auto">
            <a:xfrm>
              <a:off x="3707904" y="1027724"/>
              <a:ext cx="16090" cy="265697"/>
            </a:xfrm>
            <a:custGeom>
              <a:avLst/>
              <a:gdLst>
                <a:gd name="T0" fmla="*/ 2147483646 w 45"/>
                <a:gd name="T1" fmla="*/ 0 h 953"/>
                <a:gd name="T2" fmla="*/ 0 w 45"/>
                <a:gd name="T3" fmla="*/ 2147483646 h 953"/>
                <a:gd name="T4" fmla="*/ 0 w 45"/>
                <a:gd name="T5" fmla="*/ 2147483646 h 953"/>
                <a:gd name="T6" fmla="*/ 2147483646 w 45"/>
                <a:gd name="T7" fmla="*/ 2147483646 h 953"/>
                <a:gd name="T8" fmla="*/ 2147483646 w 45"/>
                <a:gd name="T9" fmla="*/ 2147483646 h 953"/>
                <a:gd name="T10" fmla="*/ 2147483646 w 45"/>
                <a:gd name="T11" fmla="*/ 2147483646 h 953"/>
                <a:gd name="T12" fmla="*/ 2147483646 w 45"/>
                <a:gd name="T13" fmla="*/ 0 h 953"/>
                <a:gd name="T14" fmla="*/ 0 w 45"/>
                <a:gd name="T15" fmla="*/ 0 h 953"/>
                <a:gd name="T16" fmla="*/ 0 w 45"/>
                <a:gd name="T17" fmla="*/ 2147483646 h 953"/>
                <a:gd name="T18" fmla="*/ 2147483646 w 45"/>
                <a:gd name="T19" fmla="*/ 0 h 9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953">
                  <a:moveTo>
                    <a:pt x="23" y="0"/>
                  </a:moveTo>
                  <a:lnTo>
                    <a:pt x="0" y="23"/>
                  </a:lnTo>
                  <a:lnTo>
                    <a:pt x="0" y="953"/>
                  </a:lnTo>
                  <a:lnTo>
                    <a:pt x="45" y="953"/>
                  </a:lnTo>
                  <a:lnTo>
                    <a:pt x="45" y="23"/>
                  </a:lnTo>
                  <a:lnTo>
                    <a:pt x="23" y="4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2" name="Freeform 289"/>
            <p:cNvSpPr>
              <a:spLocks/>
            </p:cNvSpPr>
            <p:nvPr/>
          </p:nvSpPr>
          <p:spPr bwMode="auto">
            <a:xfrm>
              <a:off x="3716299" y="1027724"/>
              <a:ext cx="38477" cy="12811"/>
            </a:xfrm>
            <a:custGeom>
              <a:avLst/>
              <a:gdLst>
                <a:gd name="T0" fmla="*/ 2147483646 w 111"/>
                <a:gd name="T1" fmla="*/ 2147483646 h 45"/>
                <a:gd name="T2" fmla="*/ 2147483646 w 111"/>
                <a:gd name="T3" fmla="*/ 0 h 45"/>
                <a:gd name="T4" fmla="*/ 0 w 111"/>
                <a:gd name="T5" fmla="*/ 0 h 45"/>
                <a:gd name="T6" fmla="*/ 0 w 111"/>
                <a:gd name="T7" fmla="*/ 2147483646 h 45"/>
                <a:gd name="T8" fmla="*/ 2147483646 w 111"/>
                <a:gd name="T9" fmla="*/ 2147483646 h 45"/>
                <a:gd name="T10" fmla="*/ 2147483646 w 111"/>
                <a:gd name="T11" fmla="*/ 2147483646 h 45"/>
                <a:gd name="T12" fmla="*/ 2147483646 w 111"/>
                <a:gd name="T13" fmla="*/ 2147483646 h 45"/>
                <a:gd name="T14" fmla="*/ 2147483646 w 111"/>
                <a:gd name="T15" fmla="*/ 2147483646 h 45"/>
                <a:gd name="T16" fmla="*/ 2147483646 w 111"/>
                <a:gd name="T17" fmla="*/ 2147483646 h 45"/>
                <a:gd name="T18" fmla="*/ 2147483646 w 111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45">
                  <a:moveTo>
                    <a:pt x="66" y="23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88" y="45"/>
                  </a:lnTo>
                  <a:lnTo>
                    <a:pt x="111" y="23"/>
                  </a:lnTo>
                  <a:lnTo>
                    <a:pt x="88" y="45"/>
                  </a:lnTo>
                  <a:lnTo>
                    <a:pt x="111" y="45"/>
                  </a:lnTo>
                  <a:lnTo>
                    <a:pt x="111" y="23"/>
                  </a:lnTo>
                  <a:lnTo>
                    <a:pt x="66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3" name="Freeform 290"/>
            <p:cNvSpPr>
              <a:spLocks/>
            </p:cNvSpPr>
            <p:nvPr/>
          </p:nvSpPr>
          <p:spPr bwMode="auto">
            <a:xfrm>
              <a:off x="3738685" y="991518"/>
              <a:ext cx="16090" cy="42890"/>
            </a:xfrm>
            <a:custGeom>
              <a:avLst/>
              <a:gdLst>
                <a:gd name="T0" fmla="*/ 2147483646 w 45"/>
                <a:gd name="T1" fmla="*/ 0 h 155"/>
                <a:gd name="T2" fmla="*/ 0 w 45"/>
                <a:gd name="T3" fmla="*/ 0 h 155"/>
                <a:gd name="T4" fmla="*/ 0 w 45"/>
                <a:gd name="T5" fmla="*/ 2147483646 h 155"/>
                <a:gd name="T6" fmla="*/ 2147483646 w 45"/>
                <a:gd name="T7" fmla="*/ 2147483646 h 155"/>
                <a:gd name="T8" fmla="*/ 2147483646 w 45"/>
                <a:gd name="T9" fmla="*/ 0 h 155"/>
                <a:gd name="T10" fmla="*/ 2147483646 w 45"/>
                <a:gd name="T11" fmla="*/ 2147483646 h 155"/>
                <a:gd name="T12" fmla="*/ 2147483646 w 45"/>
                <a:gd name="T13" fmla="*/ 0 h 155"/>
                <a:gd name="T14" fmla="*/ 0 w 45"/>
                <a:gd name="T15" fmla="*/ 0 h 155"/>
                <a:gd name="T16" fmla="*/ 0 w 45"/>
                <a:gd name="T17" fmla="*/ 0 h 155"/>
                <a:gd name="T18" fmla="*/ 2147483646 w 45"/>
                <a:gd name="T19" fmla="*/ 0 h 1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55">
                  <a:moveTo>
                    <a:pt x="22" y="0"/>
                  </a:moveTo>
                  <a:lnTo>
                    <a:pt x="0" y="24"/>
                  </a:lnTo>
                  <a:lnTo>
                    <a:pt x="0" y="155"/>
                  </a:lnTo>
                  <a:lnTo>
                    <a:pt x="45" y="155"/>
                  </a:lnTo>
                  <a:lnTo>
                    <a:pt x="45" y="24"/>
                  </a:lnTo>
                  <a:lnTo>
                    <a:pt x="22" y="47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4" name="Freeform 291"/>
            <p:cNvSpPr>
              <a:spLocks/>
            </p:cNvSpPr>
            <p:nvPr/>
          </p:nvSpPr>
          <p:spPr bwMode="auto">
            <a:xfrm>
              <a:off x="3746381" y="991518"/>
              <a:ext cx="496000" cy="12811"/>
            </a:xfrm>
            <a:custGeom>
              <a:avLst/>
              <a:gdLst>
                <a:gd name="T0" fmla="*/ 2147483646 w 1416"/>
                <a:gd name="T1" fmla="*/ 0 h 47"/>
                <a:gd name="T2" fmla="*/ 2147483646 w 1416"/>
                <a:gd name="T3" fmla="*/ 0 h 47"/>
                <a:gd name="T4" fmla="*/ 0 w 1416"/>
                <a:gd name="T5" fmla="*/ 0 h 47"/>
                <a:gd name="T6" fmla="*/ 0 w 1416"/>
                <a:gd name="T7" fmla="*/ 2147483646 h 47"/>
                <a:gd name="T8" fmla="*/ 2147483646 w 1416"/>
                <a:gd name="T9" fmla="*/ 2147483646 h 47"/>
                <a:gd name="T10" fmla="*/ 2147483646 w 1416"/>
                <a:gd name="T11" fmla="*/ 0 h 47"/>
                <a:gd name="T12" fmla="*/ 2147483646 w 1416"/>
                <a:gd name="T13" fmla="*/ 0 h 47"/>
                <a:gd name="T14" fmla="*/ 2147483646 w 1416"/>
                <a:gd name="T15" fmla="*/ 0 h 47"/>
                <a:gd name="T16" fmla="*/ 2147483646 w 1416"/>
                <a:gd name="T17" fmla="*/ 0 h 47"/>
                <a:gd name="T18" fmla="*/ 2147483646 w 1416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16" h="47">
                  <a:moveTo>
                    <a:pt x="1416" y="24"/>
                  </a:moveTo>
                  <a:lnTo>
                    <a:pt x="1393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393" y="47"/>
                  </a:lnTo>
                  <a:lnTo>
                    <a:pt x="1371" y="24"/>
                  </a:lnTo>
                  <a:lnTo>
                    <a:pt x="1416" y="24"/>
                  </a:lnTo>
                  <a:lnTo>
                    <a:pt x="1416" y="0"/>
                  </a:lnTo>
                  <a:lnTo>
                    <a:pt x="1393" y="0"/>
                  </a:lnTo>
                  <a:lnTo>
                    <a:pt x="141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5" name="Freeform 292"/>
            <p:cNvSpPr>
              <a:spLocks/>
            </p:cNvSpPr>
            <p:nvPr/>
          </p:nvSpPr>
          <p:spPr bwMode="auto">
            <a:xfrm>
              <a:off x="4226290" y="997645"/>
              <a:ext cx="16090" cy="29522"/>
            </a:xfrm>
            <a:custGeom>
              <a:avLst/>
              <a:gdLst>
                <a:gd name="T0" fmla="*/ 2147483646 w 45"/>
                <a:gd name="T1" fmla="*/ 2147483646 h 106"/>
                <a:gd name="T2" fmla="*/ 2147483646 w 45"/>
                <a:gd name="T3" fmla="*/ 2147483646 h 106"/>
                <a:gd name="T4" fmla="*/ 2147483646 w 45"/>
                <a:gd name="T5" fmla="*/ 0 h 106"/>
                <a:gd name="T6" fmla="*/ 0 w 45"/>
                <a:gd name="T7" fmla="*/ 0 h 106"/>
                <a:gd name="T8" fmla="*/ 0 w 45"/>
                <a:gd name="T9" fmla="*/ 2147483646 h 106"/>
                <a:gd name="T10" fmla="*/ 2147483646 w 45"/>
                <a:gd name="T11" fmla="*/ 2147483646 h 106"/>
                <a:gd name="T12" fmla="*/ 0 w 45"/>
                <a:gd name="T13" fmla="*/ 2147483646 h 106"/>
                <a:gd name="T14" fmla="*/ 0 w 45"/>
                <a:gd name="T15" fmla="*/ 2147483646 h 106"/>
                <a:gd name="T16" fmla="*/ 2147483646 w 45"/>
                <a:gd name="T17" fmla="*/ 2147483646 h 106"/>
                <a:gd name="T18" fmla="*/ 2147483646 w 45"/>
                <a:gd name="T19" fmla="*/ 2147483646 h 1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06">
                  <a:moveTo>
                    <a:pt x="22" y="59"/>
                  </a:moveTo>
                  <a:lnTo>
                    <a:pt x="45" y="8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2" y="106"/>
                  </a:lnTo>
                  <a:lnTo>
                    <a:pt x="0" y="82"/>
                  </a:lnTo>
                  <a:lnTo>
                    <a:pt x="0" y="106"/>
                  </a:lnTo>
                  <a:lnTo>
                    <a:pt x="22" y="106"/>
                  </a:lnTo>
                  <a:lnTo>
                    <a:pt x="22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6" name="Freeform 293"/>
            <p:cNvSpPr>
              <a:spLocks/>
            </p:cNvSpPr>
            <p:nvPr/>
          </p:nvSpPr>
          <p:spPr bwMode="auto">
            <a:xfrm>
              <a:off x="4233985" y="1014356"/>
              <a:ext cx="33580" cy="12811"/>
            </a:xfrm>
            <a:custGeom>
              <a:avLst/>
              <a:gdLst>
                <a:gd name="T0" fmla="*/ 2147483646 w 97"/>
                <a:gd name="T1" fmla="*/ 0 h 47"/>
                <a:gd name="T2" fmla="*/ 2147483646 w 97"/>
                <a:gd name="T3" fmla="*/ 0 h 47"/>
                <a:gd name="T4" fmla="*/ 0 w 97"/>
                <a:gd name="T5" fmla="*/ 0 h 47"/>
                <a:gd name="T6" fmla="*/ 0 w 97"/>
                <a:gd name="T7" fmla="*/ 2147483646 h 47"/>
                <a:gd name="T8" fmla="*/ 2147483646 w 97"/>
                <a:gd name="T9" fmla="*/ 2147483646 h 47"/>
                <a:gd name="T10" fmla="*/ 2147483646 w 97"/>
                <a:gd name="T11" fmla="*/ 0 h 47"/>
                <a:gd name="T12" fmla="*/ 2147483646 w 97"/>
                <a:gd name="T13" fmla="*/ 0 h 47"/>
                <a:gd name="T14" fmla="*/ 2147483646 w 97"/>
                <a:gd name="T15" fmla="*/ 0 h 47"/>
                <a:gd name="T16" fmla="*/ 2147483646 w 97"/>
                <a:gd name="T17" fmla="*/ 0 h 47"/>
                <a:gd name="T18" fmla="*/ 2147483646 w 97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47">
                  <a:moveTo>
                    <a:pt x="97" y="23"/>
                  </a:moveTo>
                  <a:lnTo>
                    <a:pt x="74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74" y="47"/>
                  </a:lnTo>
                  <a:lnTo>
                    <a:pt x="51" y="23"/>
                  </a:lnTo>
                  <a:lnTo>
                    <a:pt x="97" y="23"/>
                  </a:lnTo>
                  <a:lnTo>
                    <a:pt x="97" y="0"/>
                  </a:lnTo>
                  <a:lnTo>
                    <a:pt x="74" y="0"/>
                  </a:lnTo>
                  <a:lnTo>
                    <a:pt x="97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7" name="Freeform 294"/>
            <p:cNvSpPr>
              <a:spLocks/>
            </p:cNvSpPr>
            <p:nvPr/>
          </p:nvSpPr>
          <p:spPr bwMode="auto">
            <a:xfrm>
              <a:off x="4251475" y="1021040"/>
              <a:ext cx="16090" cy="65728"/>
            </a:xfrm>
            <a:custGeom>
              <a:avLst/>
              <a:gdLst>
                <a:gd name="T0" fmla="*/ 2147483646 w 46"/>
                <a:gd name="T1" fmla="*/ 2147483646 h 238"/>
                <a:gd name="T2" fmla="*/ 2147483646 w 46"/>
                <a:gd name="T3" fmla="*/ 2147483646 h 238"/>
                <a:gd name="T4" fmla="*/ 2147483646 w 46"/>
                <a:gd name="T5" fmla="*/ 0 h 238"/>
                <a:gd name="T6" fmla="*/ 0 w 46"/>
                <a:gd name="T7" fmla="*/ 0 h 238"/>
                <a:gd name="T8" fmla="*/ 0 w 46"/>
                <a:gd name="T9" fmla="*/ 2147483646 h 238"/>
                <a:gd name="T10" fmla="*/ 2147483646 w 46"/>
                <a:gd name="T11" fmla="*/ 2147483646 h 238"/>
                <a:gd name="T12" fmla="*/ 0 w 46"/>
                <a:gd name="T13" fmla="*/ 2147483646 h 238"/>
                <a:gd name="T14" fmla="*/ 0 w 46"/>
                <a:gd name="T15" fmla="*/ 2147483646 h 238"/>
                <a:gd name="T16" fmla="*/ 2147483646 w 46"/>
                <a:gd name="T17" fmla="*/ 2147483646 h 238"/>
                <a:gd name="T18" fmla="*/ 2147483646 w 46"/>
                <a:gd name="T19" fmla="*/ 2147483646 h 2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" h="238">
                  <a:moveTo>
                    <a:pt x="23" y="192"/>
                  </a:moveTo>
                  <a:lnTo>
                    <a:pt x="46" y="215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215"/>
                  </a:lnTo>
                  <a:lnTo>
                    <a:pt x="23" y="238"/>
                  </a:lnTo>
                  <a:lnTo>
                    <a:pt x="0" y="215"/>
                  </a:lnTo>
                  <a:lnTo>
                    <a:pt x="0" y="238"/>
                  </a:lnTo>
                  <a:lnTo>
                    <a:pt x="23" y="238"/>
                  </a:lnTo>
                  <a:lnTo>
                    <a:pt x="23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8" name="Freeform 295"/>
            <p:cNvSpPr>
              <a:spLocks/>
            </p:cNvSpPr>
            <p:nvPr/>
          </p:nvSpPr>
          <p:spPr bwMode="auto">
            <a:xfrm>
              <a:off x="4259870" y="1073957"/>
              <a:ext cx="98640" cy="12811"/>
            </a:xfrm>
            <a:custGeom>
              <a:avLst/>
              <a:gdLst>
                <a:gd name="T0" fmla="*/ 2147483646 w 282"/>
                <a:gd name="T1" fmla="*/ 2147483646 h 46"/>
                <a:gd name="T2" fmla="*/ 2147483646 w 282"/>
                <a:gd name="T3" fmla="*/ 0 h 46"/>
                <a:gd name="T4" fmla="*/ 0 w 282"/>
                <a:gd name="T5" fmla="*/ 0 h 46"/>
                <a:gd name="T6" fmla="*/ 0 w 282"/>
                <a:gd name="T7" fmla="*/ 2147483646 h 46"/>
                <a:gd name="T8" fmla="*/ 2147483646 w 282"/>
                <a:gd name="T9" fmla="*/ 2147483646 h 46"/>
                <a:gd name="T10" fmla="*/ 2147483646 w 282"/>
                <a:gd name="T11" fmla="*/ 2147483646 h 46"/>
                <a:gd name="T12" fmla="*/ 2147483646 w 282"/>
                <a:gd name="T13" fmla="*/ 2147483646 h 46"/>
                <a:gd name="T14" fmla="*/ 2147483646 w 282"/>
                <a:gd name="T15" fmla="*/ 0 h 46"/>
                <a:gd name="T16" fmla="*/ 2147483646 w 282"/>
                <a:gd name="T17" fmla="*/ 0 h 46"/>
                <a:gd name="T18" fmla="*/ 2147483646 w 282"/>
                <a:gd name="T19" fmla="*/ 2147483646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2" h="46">
                  <a:moveTo>
                    <a:pt x="282" y="10"/>
                  </a:moveTo>
                  <a:lnTo>
                    <a:pt x="264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264" y="46"/>
                  </a:lnTo>
                  <a:lnTo>
                    <a:pt x="246" y="35"/>
                  </a:lnTo>
                  <a:lnTo>
                    <a:pt x="282" y="10"/>
                  </a:lnTo>
                  <a:lnTo>
                    <a:pt x="274" y="0"/>
                  </a:lnTo>
                  <a:lnTo>
                    <a:pt x="264" y="0"/>
                  </a:lnTo>
                  <a:lnTo>
                    <a:pt x="28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9" name="Freeform 296"/>
            <p:cNvSpPr>
              <a:spLocks/>
            </p:cNvSpPr>
            <p:nvPr/>
          </p:nvSpPr>
          <p:spPr bwMode="auto">
            <a:xfrm>
              <a:off x="4345918" y="1077299"/>
              <a:ext cx="104936" cy="111961"/>
            </a:xfrm>
            <a:custGeom>
              <a:avLst/>
              <a:gdLst>
                <a:gd name="T0" fmla="*/ 2147483646 w 300"/>
                <a:gd name="T1" fmla="*/ 2147483646 h 403"/>
                <a:gd name="T2" fmla="*/ 2147483646 w 300"/>
                <a:gd name="T3" fmla="*/ 2147483646 h 403"/>
                <a:gd name="T4" fmla="*/ 2147483646 w 300"/>
                <a:gd name="T5" fmla="*/ 0 h 403"/>
                <a:gd name="T6" fmla="*/ 0 w 300"/>
                <a:gd name="T7" fmla="*/ 0 h 403"/>
                <a:gd name="T8" fmla="*/ 2147483646 w 300"/>
                <a:gd name="T9" fmla="*/ 2147483646 h 403"/>
                <a:gd name="T10" fmla="*/ 2147483646 w 300"/>
                <a:gd name="T11" fmla="*/ 2147483646 h 403"/>
                <a:gd name="T12" fmla="*/ 2147483646 w 300"/>
                <a:gd name="T13" fmla="*/ 2147483646 h 403"/>
                <a:gd name="T14" fmla="*/ 2147483646 w 300"/>
                <a:gd name="T15" fmla="*/ 2147483646 h 403"/>
                <a:gd name="T16" fmla="*/ 2147483646 w 300"/>
                <a:gd name="T17" fmla="*/ 2147483646 h 403"/>
                <a:gd name="T18" fmla="*/ 2147483646 w 300"/>
                <a:gd name="T19" fmla="*/ 2147483646 h 4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0" h="403">
                  <a:moveTo>
                    <a:pt x="300" y="391"/>
                  </a:moveTo>
                  <a:lnTo>
                    <a:pt x="298" y="378"/>
                  </a:lnTo>
                  <a:lnTo>
                    <a:pt x="36" y="0"/>
                  </a:lnTo>
                  <a:lnTo>
                    <a:pt x="0" y="25"/>
                  </a:lnTo>
                  <a:lnTo>
                    <a:pt x="263" y="403"/>
                  </a:lnTo>
                  <a:lnTo>
                    <a:pt x="257" y="391"/>
                  </a:lnTo>
                  <a:lnTo>
                    <a:pt x="300" y="391"/>
                  </a:lnTo>
                  <a:lnTo>
                    <a:pt x="300" y="386"/>
                  </a:lnTo>
                  <a:lnTo>
                    <a:pt x="298" y="378"/>
                  </a:lnTo>
                  <a:lnTo>
                    <a:pt x="300" y="3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0" name="Freeform 297"/>
            <p:cNvSpPr>
              <a:spLocks/>
            </p:cNvSpPr>
            <p:nvPr/>
          </p:nvSpPr>
          <p:spPr bwMode="auto">
            <a:xfrm>
              <a:off x="4436163" y="1185917"/>
              <a:ext cx="14691" cy="71855"/>
            </a:xfrm>
            <a:custGeom>
              <a:avLst/>
              <a:gdLst>
                <a:gd name="T0" fmla="*/ 2147483646 w 43"/>
                <a:gd name="T1" fmla="*/ 2147483646 h 259"/>
                <a:gd name="T2" fmla="*/ 2147483646 w 43"/>
                <a:gd name="T3" fmla="*/ 2147483646 h 259"/>
                <a:gd name="T4" fmla="*/ 2147483646 w 43"/>
                <a:gd name="T5" fmla="*/ 0 h 259"/>
                <a:gd name="T6" fmla="*/ 0 w 43"/>
                <a:gd name="T7" fmla="*/ 0 h 259"/>
                <a:gd name="T8" fmla="*/ 0 w 43"/>
                <a:gd name="T9" fmla="*/ 2147483646 h 259"/>
                <a:gd name="T10" fmla="*/ 0 w 43"/>
                <a:gd name="T11" fmla="*/ 2147483646 h 259"/>
                <a:gd name="T12" fmla="*/ 2147483646 w 43"/>
                <a:gd name="T13" fmla="*/ 2147483646 h 259"/>
                <a:gd name="T14" fmla="*/ 2147483646 w 43"/>
                <a:gd name="T15" fmla="*/ 2147483646 h 259"/>
                <a:gd name="T16" fmla="*/ 2147483646 w 43"/>
                <a:gd name="T17" fmla="*/ 2147483646 h 259"/>
                <a:gd name="T18" fmla="*/ 2147483646 w 43"/>
                <a:gd name="T19" fmla="*/ 2147483646 h 2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259">
                  <a:moveTo>
                    <a:pt x="43" y="259"/>
                  </a:moveTo>
                  <a:lnTo>
                    <a:pt x="43" y="246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3" y="233"/>
                  </a:lnTo>
                  <a:lnTo>
                    <a:pt x="41" y="259"/>
                  </a:lnTo>
                  <a:lnTo>
                    <a:pt x="43" y="252"/>
                  </a:lnTo>
                  <a:lnTo>
                    <a:pt x="43" y="246"/>
                  </a:lnTo>
                  <a:lnTo>
                    <a:pt x="43" y="2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1" name="Freeform 298"/>
            <p:cNvSpPr>
              <a:spLocks/>
            </p:cNvSpPr>
            <p:nvPr/>
          </p:nvSpPr>
          <p:spPr bwMode="auto">
            <a:xfrm>
              <a:off x="4406081" y="1251088"/>
              <a:ext cx="44773" cy="48461"/>
            </a:xfrm>
            <a:custGeom>
              <a:avLst/>
              <a:gdLst>
                <a:gd name="T0" fmla="*/ 2147483646 w 128"/>
                <a:gd name="T1" fmla="*/ 2147483646 h 174"/>
                <a:gd name="T2" fmla="*/ 2147483646 w 128"/>
                <a:gd name="T3" fmla="*/ 2147483646 h 174"/>
                <a:gd name="T4" fmla="*/ 2147483646 w 128"/>
                <a:gd name="T5" fmla="*/ 2147483646 h 174"/>
                <a:gd name="T6" fmla="*/ 2147483646 w 128"/>
                <a:gd name="T7" fmla="*/ 0 h 174"/>
                <a:gd name="T8" fmla="*/ 0 w 128"/>
                <a:gd name="T9" fmla="*/ 2147483646 h 174"/>
                <a:gd name="T10" fmla="*/ 2147483646 w 128"/>
                <a:gd name="T11" fmla="*/ 2147483646 h 174"/>
                <a:gd name="T12" fmla="*/ 2147483646 w 128"/>
                <a:gd name="T13" fmla="*/ 2147483646 h 174"/>
                <a:gd name="T14" fmla="*/ 2147483646 w 128"/>
                <a:gd name="T15" fmla="*/ 2147483646 h 174"/>
                <a:gd name="T16" fmla="*/ 2147483646 w 128"/>
                <a:gd name="T17" fmla="*/ 2147483646 h 174"/>
                <a:gd name="T18" fmla="*/ 2147483646 w 128"/>
                <a:gd name="T19" fmla="*/ 2147483646 h 1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8" h="174">
                  <a:moveTo>
                    <a:pt x="20" y="174"/>
                  </a:moveTo>
                  <a:lnTo>
                    <a:pt x="40" y="165"/>
                  </a:lnTo>
                  <a:lnTo>
                    <a:pt x="128" y="26"/>
                  </a:lnTo>
                  <a:lnTo>
                    <a:pt x="88" y="0"/>
                  </a:lnTo>
                  <a:lnTo>
                    <a:pt x="0" y="140"/>
                  </a:lnTo>
                  <a:lnTo>
                    <a:pt x="20" y="129"/>
                  </a:lnTo>
                  <a:lnTo>
                    <a:pt x="20" y="174"/>
                  </a:lnTo>
                  <a:lnTo>
                    <a:pt x="32" y="174"/>
                  </a:lnTo>
                  <a:lnTo>
                    <a:pt x="38" y="165"/>
                  </a:lnTo>
                  <a:lnTo>
                    <a:pt x="20" y="1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2" name="Freeform 299"/>
            <p:cNvSpPr>
              <a:spLocks/>
            </p:cNvSpPr>
            <p:nvPr/>
          </p:nvSpPr>
          <p:spPr bwMode="auto">
            <a:xfrm>
              <a:off x="3707904" y="1286737"/>
              <a:ext cx="705173" cy="12811"/>
            </a:xfrm>
            <a:custGeom>
              <a:avLst/>
              <a:gdLst>
                <a:gd name="T0" fmla="*/ 0 w 2016"/>
                <a:gd name="T1" fmla="*/ 2147483646 h 45"/>
                <a:gd name="T2" fmla="*/ 2147483646 w 2016"/>
                <a:gd name="T3" fmla="*/ 2147483646 h 45"/>
                <a:gd name="T4" fmla="*/ 2147483646 w 2016"/>
                <a:gd name="T5" fmla="*/ 2147483646 h 45"/>
                <a:gd name="T6" fmla="*/ 2147483646 w 2016"/>
                <a:gd name="T7" fmla="*/ 0 h 45"/>
                <a:gd name="T8" fmla="*/ 2147483646 w 2016"/>
                <a:gd name="T9" fmla="*/ 0 h 45"/>
                <a:gd name="T10" fmla="*/ 2147483646 w 2016"/>
                <a:gd name="T11" fmla="*/ 2147483646 h 45"/>
                <a:gd name="T12" fmla="*/ 0 w 2016"/>
                <a:gd name="T13" fmla="*/ 2147483646 h 45"/>
                <a:gd name="T14" fmla="*/ 0 w 2016"/>
                <a:gd name="T15" fmla="*/ 2147483646 h 45"/>
                <a:gd name="T16" fmla="*/ 2147483646 w 2016"/>
                <a:gd name="T17" fmla="*/ 2147483646 h 45"/>
                <a:gd name="T18" fmla="*/ 0 w 2016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16" h="45">
                  <a:moveTo>
                    <a:pt x="0" y="24"/>
                  </a:moveTo>
                  <a:lnTo>
                    <a:pt x="23" y="45"/>
                  </a:lnTo>
                  <a:lnTo>
                    <a:pt x="2016" y="45"/>
                  </a:lnTo>
                  <a:lnTo>
                    <a:pt x="2016" y="0"/>
                  </a:lnTo>
                  <a:lnTo>
                    <a:pt x="23" y="0"/>
                  </a:lnTo>
                  <a:lnTo>
                    <a:pt x="45" y="24"/>
                  </a:lnTo>
                  <a:lnTo>
                    <a:pt x="0" y="24"/>
                  </a:lnTo>
                  <a:lnTo>
                    <a:pt x="0" y="45"/>
                  </a:lnTo>
                  <a:lnTo>
                    <a:pt x="23" y="45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3" name="Freeform 300"/>
            <p:cNvSpPr>
              <a:spLocks/>
            </p:cNvSpPr>
            <p:nvPr/>
          </p:nvSpPr>
          <p:spPr bwMode="auto">
            <a:xfrm>
              <a:off x="4178719" y="1031066"/>
              <a:ext cx="38477" cy="12254"/>
            </a:xfrm>
            <a:custGeom>
              <a:avLst/>
              <a:gdLst>
                <a:gd name="T0" fmla="*/ 2147483646 w 111"/>
                <a:gd name="T1" fmla="*/ 0 h 45"/>
                <a:gd name="T2" fmla="*/ 2147483646 w 111"/>
                <a:gd name="T3" fmla="*/ 0 h 45"/>
                <a:gd name="T4" fmla="*/ 0 w 111"/>
                <a:gd name="T5" fmla="*/ 0 h 45"/>
                <a:gd name="T6" fmla="*/ 0 w 111"/>
                <a:gd name="T7" fmla="*/ 2147483646 h 45"/>
                <a:gd name="T8" fmla="*/ 2147483646 w 111"/>
                <a:gd name="T9" fmla="*/ 2147483646 h 45"/>
                <a:gd name="T10" fmla="*/ 2147483646 w 111"/>
                <a:gd name="T11" fmla="*/ 0 h 45"/>
                <a:gd name="T12" fmla="*/ 2147483646 w 111"/>
                <a:gd name="T13" fmla="*/ 0 h 45"/>
                <a:gd name="T14" fmla="*/ 2147483646 w 111"/>
                <a:gd name="T15" fmla="*/ 0 h 45"/>
                <a:gd name="T16" fmla="*/ 2147483646 w 111"/>
                <a:gd name="T17" fmla="*/ 0 h 45"/>
                <a:gd name="T18" fmla="*/ 2147483646 w 111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45">
                  <a:moveTo>
                    <a:pt x="111" y="22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88" y="45"/>
                  </a:lnTo>
                  <a:lnTo>
                    <a:pt x="66" y="22"/>
                  </a:lnTo>
                  <a:lnTo>
                    <a:pt x="111" y="22"/>
                  </a:lnTo>
                  <a:lnTo>
                    <a:pt x="111" y="0"/>
                  </a:lnTo>
                  <a:lnTo>
                    <a:pt x="88" y="0"/>
                  </a:lnTo>
                  <a:lnTo>
                    <a:pt x="111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4" name="Freeform 301"/>
            <p:cNvSpPr>
              <a:spLocks/>
            </p:cNvSpPr>
            <p:nvPr/>
          </p:nvSpPr>
          <p:spPr bwMode="auto">
            <a:xfrm>
              <a:off x="4201805" y="1037193"/>
              <a:ext cx="15391" cy="23952"/>
            </a:xfrm>
            <a:custGeom>
              <a:avLst/>
              <a:gdLst>
                <a:gd name="T0" fmla="*/ 0 w 45"/>
                <a:gd name="T1" fmla="*/ 2147483646 h 86"/>
                <a:gd name="T2" fmla="*/ 2147483646 w 45"/>
                <a:gd name="T3" fmla="*/ 2147483646 h 86"/>
                <a:gd name="T4" fmla="*/ 2147483646 w 45"/>
                <a:gd name="T5" fmla="*/ 0 h 86"/>
                <a:gd name="T6" fmla="*/ 0 w 45"/>
                <a:gd name="T7" fmla="*/ 0 h 86"/>
                <a:gd name="T8" fmla="*/ 0 w 45"/>
                <a:gd name="T9" fmla="*/ 2147483646 h 86"/>
                <a:gd name="T10" fmla="*/ 0 w 45"/>
                <a:gd name="T11" fmla="*/ 2147483646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86">
                  <a:moveTo>
                    <a:pt x="22" y="86"/>
                  </a:moveTo>
                  <a:lnTo>
                    <a:pt x="45" y="8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86"/>
                  </a:lnTo>
                  <a:lnTo>
                    <a:pt x="22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5" name="Freeform 302"/>
            <p:cNvSpPr>
              <a:spLocks/>
            </p:cNvSpPr>
            <p:nvPr/>
          </p:nvSpPr>
          <p:spPr bwMode="auto">
            <a:xfrm>
              <a:off x="4199007" y="1092895"/>
              <a:ext cx="15391" cy="145939"/>
            </a:xfrm>
            <a:custGeom>
              <a:avLst/>
              <a:gdLst>
                <a:gd name="T0" fmla="*/ 0 w 45"/>
                <a:gd name="T1" fmla="*/ 2147483646 h 524"/>
                <a:gd name="T2" fmla="*/ 2147483646 w 45"/>
                <a:gd name="T3" fmla="*/ 2147483646 h 524"/>
                <a:gd name="T4" fmla="*/ 2147483646 w 45"/>
                <a:gd name="T5" fmla="*/ 0 h 524"/>
                <a:gd name="T6" fmla="*/ 0 w 45"/>
                <a:gd name="T7" fmla="*/ 0 h 524"/>
                <a:gd name="T8" fmla="*/ 0 w 45"/>
                <a:gd name="T9" fmla="*/ 2147483646 h 524"/>
                <a:gd name="T10" fmla="*/ 0 w 45"/>
                <a:gd name="T11" fmla="*/ 2147483646 h 5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524">
                  <a:moveTo>
                    <a:pt x="23" y="524"/>
                  </a:moveTo>
                  <a:lnTo>
                    <a:pt x="45" y="524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24"/>
                  </a:lnTo>
                  <a:lnTo>
                    <a:pt x="23" y="5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6" name="Freeform 303"/>
            <p:cNvSpPr>
              <a:spLocks/>
            </p:cNvSpPr>
            <p:nvPr/>
          </p:nvSpPr>
          <p:spPr bwMode="auto">
            <a:xfrm>
              <a:off x="3782759" y="1032737"/>
              <a:ext cx="358883" cy="12811"/>
            </a:xfrm>
            <a:custGeom>
              <a:avLst/>
              <a:gdLst>
                <a:gd name="T0" fmla="*/ 0 w 1025"/>
                <a:gd name="T1" fmla="*/ 2147483646 h 46"/>
                <a:gd name="T2" fmla="*/ 0 w 1025"/>
                <a:gd name="T3" fmla="*/ 2147483646 h 46"/>
                <a:gd name="T4" fmla="*/ 2147483646 w 1025"/>
                <a:gd name="T5" fmla="*/ 2147483646 h 46"/>
                <a:gd name="T6" fmla="*/ 2147483646 w 1025"/>
                <a:gd name="T7" fmla="*/ 0 h 46"/>
                <a:gd name="T8" fmla="*/ 0 w 1025"/>
                <a:gd name="T9" fmla="*/ 0 h 46"/>
                <a:gd name="T10" fmla="*/ 0 w 1025"/>
                <a:gd name="T11" fmla="*/ 2147483646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25" h="46">
                  <a:moveTo>
                    <a:pt x="0" y="23"/>
                  </a:moveTo>
                  <a:lnTo>
                    <a:pt x="0" y="46"/>
                  </a:lnTo>
                  <a:lnTo>
                    <a:pt x="1025" y="46"/>
                  </a:lnTo>
                  <a:lnTo>
                    <a:pt x="1025" y="0"/>
                  </a:lnTo>
                  <a:lnTo>
                    <a:pt x="0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7" name="Freeform 308"/>
            <p:cNvSpPr>
              <a:spLocks/>
            </p:cNvSpPr>
            <p:nvPr/>
          </p:nvSpPr>
          <p:spPr bwMode="auto">
            <a:xfrm>
              <a:off x="4264067" y="1105150"/>
              <a:ext cx="64361" cy="12811"/>
            </a:xfrm>
            <a:custGeom>
              <a:avLst/>
              <a:gdLst>
                <a:gd name="T0" fmla="*/ 2147483646 w 184"/>
                <a:gd name="T1" fmla="*/ 2147483646 h 45"/>
                <a:gd name="T2" fmla="*/ 2147483646 w 184"/>
                <a:gd name="T3" fmla="*/ 0 h 45"/>
                <a:gd name="T4" fmla="*/ 0 w 184"/>
                <a:gd name="T5" fmla="*/ 0 h 45"/>
                <a:gd name="T6" fmla="*/ 0 w 184"/>
                <a:gd name="T7" fmla="*/ 2147483646 h 45"/>
                <a:gd name="T8" fmla="*/ 2147483646 w 184"/>
                <a:gd name="T9" fmla="*/ 2147483646 h 45"/>
                <a:gd name="T10" fmla="*/ 2147483646 w 184"/>
                <a:gd name="T11" fmla="*/ 2147483646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4" h="45">
                  <a:moveTo>
                    <a:pt x="184" y="22"/>
                  </a:moveTo>
                  <a:lnTo>
                    <a:pt x="184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184" y="45"/>
                  </a:lnTo>
                  <a:lnTo>
                    <a:pt x="184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8" name="Freeform 309"/>
            <p:cNvSpPr>
              <a:spLocks/>
            </p:cNvSpPr>
            <p:nvPr/>
          </p:nvSpPr>
          <p:spPr bwMode="auto">
            <a:xfrm>
              <a:off x="4256372" y="1143584"/>
              <a:ext cx="92344" cy="12811"/>
            </a:xfrm>
            <a:custGeom>
              <a:avLst/>
              <a:gdLst>
                <a:gd name="T0" fmla="*/ 2147483646 w 265"/>
                <a:gd name="T1" fmla="*/ 2147483646 h 45"/>
                <a:gd name="T2" fmla="*/ 0 w 265"/>
                <a:gd name="T3" fmla="*/ 2147483646 h 45"/>
                <a:gd name="T4" fmla="*/ 2147483646 w 265"/>
                <a:gd name="T5" fmla="*/ 2147483646 h 45"/>
                <a:gd name="T6" fmla="*/ 2147483646 w 265"/>
                <a:gd name="T7" fmla="*/ 0 h 45"/>
                <a:gd name="T8" fmla="*/ 0 w 265"/>
                <a:gd name="T9" fmla="*/ 0 h 45"/>
                <a:gd name="T10" fmla="*/ 0 w 265"/>
                <a:gd name="T11" fmla="*/ 2147483646 h 45"/>
                <a:gd name="T12" fmla="*/ 0 w 265"/>
                <a:gd name="T13" fmla="*/ 0 h 45"/>
                <a:gd name="T14" fmla="*/ 0 w 265"/>
                <a:gd name="T15" fmla="*/ 0 h 45"/>
                <a:gd name="T16" fmla="*/ 0 w 265"/>
                <a:gd name="T17" fmla="*/ 2147483646 h 45"/>
                <a:gd name="T18" fmla="*/ 2147483646 w 265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5" h="45">
                  <a:moveTo>
                    <a:pt x="45" y="22"/>
                  </a:moveTo>
                  <a:lnTo>
                    <a:pt x="23" y="45"/>
                  </a:lnTo>
                  <a:lnTo>
                    <a:pt x="265" y="45"/>
                  </a:lnTo>
                  <a:lnTo>
                    <a:pt x="265" y="0"/>
                  </a:lnTo>
                  <a:lnTo>
                    <a:pt x="23" y="0"/>
                  </a:lnTo>
                  <a:lnTo>
                    <a:pt x="0" y="22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45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9" name="Freeform 310"/>
            <p:cNvSpPr>
              <a:spLocks/>
            </p:cNvSpPr>
            <p:nvPr/>
          </p:nvSpPr>
          <p:spPr bwMode="auto">
            <a:xfrm>
              <a:off x="4256372" y="1149711"/>
              <a:ext cx="15391" cy="38991"/>
            </a:xfrm>
            <a:custGeom>
              <a:avLst/>
              <a:gdLst>
                <a:gd name="T0" fmla="*/ 0 w 45"/>
                <a:gd name="T1" fmla="*/ 2147483646 h 139"/>
                <a:gd name="T2" fmla="*/ 2147483646 w 45"/>
                <a:gd name="T3" fmla="*/ 2147483646 h 139"/>
                <a:gd name="T4" fmla="*/ 2147483646 w 45"/>
                <a:gd name="T5" fmla="*/ 0 h 139"/>
                <a:gd name="T6" fmla="*/ 0 w 45"/>
                <a:gd name="T7" fmla="*/ 0 h 139"/>
                <a:gd name="T8" fmla="*/ 0 w 45"/>
                <a:gd name="T9" fmla="*/ 2147483646 h 139"/>
                <a:gd name="T10" fmla="*/ 0 w 45"/>
                <a:gd name="T11" fmla="*/ 2147483646 h 139"/>
                <a:gd name="T12" fmla="*/ 0 w 45"/>
                <a:gd name="T13" fmla="*/ 2147483646 h 139"/>
                <a:gd name="T14" fmla="*/ 0 w 45"/>
                <a:gd name="T15" fmla="*/ 2147483646 h 139"/>
                <a:gd name="T16" fmla="*/ 0 w 45"/>
                <a:gd name="T17" fmla="*/ 2147483646 h 139"/>
                <a:gd name="T18" fmla="*/ 0 w 45"/>
                <a:gd name="T19" fmla="*/ 2147483646 h 1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39">
                  <a:moveTo>
                    <a:pt x="23" y="93"/>
                  </a:moveTo>
                  <a:lnTo>
                    <a:pt x="45" y="11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16"/>
                  </a:lnTo>
                  <a:lnTo>
                    <a:pt x="23" y="139"/>
                  </a:lnTo>
                  <a:lnTo>
                    <a:pt x="0" y="116"/>
                  </a:lnTo>
                  <a:lnTo>
                    <a:pt x="0" y="139"/>
                  </a:lnTo>
                  <a:lnTo>
                    <a:pt x="23" y="139"/>
                  </a:lnTo>
                  <a:lnTo>
                    <a:pt x="23" y="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0" name="Freeform 311"/>
            <p:cNvSpPr>
              <a:spLocks/>
            </p:cNvSpPr>
            <p:nvPr/>
          </p:nvSpPr>
          <p:spPr bwMode="auto">
            <a:xfrm>
              <a:off x="4264067" y="1175891"/>
              <a:ext cx="108434" cy="12811"/>
            </a:xfrm>
            <a:custGeom>
              <a:avLst/>
              <a:gdLst>
                <a:gd name="T0" fmla="*/ 2147483646 w 310"/>
                <a:gd name="T1" fmla="*/ 2147483646 h 46"/>
                <a:gd name="T2" fmla="*/ 2147483646 w 310"/>
                <a:gd name="T3" fmla="*/ 0 h 46"/>
                <a:gd name="T4" fmla="*/ 0 w 310"/>
                <a:gd name="T5" fmla="*/ 0 h 46"/>
                <a:gd name="T6" fmla="*/ 0 w 310"/>
                <a:gd name="T7" fmla="*/ 2147483646 h 46"/>
                <a:gd name="T8" fmla="*/ 2147483646 w 310"/>
                <a:gd name="T9" fmla="*/ 2147483646 h 46"/>
                <a:gd name="T10" fmla="*/ 2147483646 w 310"/>
                <a:gd name="T11" fmla="*/ 2147483646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0" h="46">
                  <a:moveTo>
                    <a:pt x="310" y="23"/>
                  </a:moveTo>
                  <a:lnTo>
                    <a:pt x="310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310" y="46"/>
                  </a:lnTo>
                  <a:lnTo>
                    <a:pt x="31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891" name="그룹 23"/>
          <p:cNvGrpSpPr>
            <a:grpSpLocks/>
          </p:cNvGrpSpPr>
          <p:nvPr/>
        </p:nvGrpSpPr>
        <p:grpSpPr bwMode="auto">
          <a:xfrm>
            <a:off x="3633668" y="4911760"/>
            <a:ext cx="417513" cy="222250"/>
            <a:chOff x="2680559" y="875589"/>
            <a:chExt cx="416718" cy="223381"/>
          </a:xfrm>
        </p:grpSpPr>
        <p:sp>
          <p:nvSpPr>
            <p:cNvPr id="892" name="직사각형 652"/>
            <p:cNvSpPr>
              <a:spLocks noChangeArrowheads="1"/>
            </p:cNvSpPr>
            <p:nvPr/>
          </p:nvSpPr>
          <p:spPr bwMode="auto">
            <a:xfrm>
              <a:off x="2789414" y="1032776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3" name="직사각형 653"/>
            <p:cNvSpPr>
              <a:spLocks noChangeArrowheads="1"/>
            </p:cNvSpPr>
            <p:nvPr/>
          </p:nvSpPr>
          <p:spPr bwMode="auto">
            <a:xfrm>
              <a:off x="2682326" y="1032776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4" name="직사각형 654"/>
            <p:cNvSpPr>
              <a:spLocks noChangeArrowheads="1"/>
            </p:cNvSpPr>
            <p:nvPr/>
          </p:nvSpPr>
          <p:spPr bwMode="auto">
            <a:xfrm>
              <a:off x="2896757" y="1032776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5" name="직사각형 655"/>
            <p:cNvSpPr>
              <a:spLocks noChangeArrowheads="1"/>
            </p:cNvSpPr>
            <p:nvPr/>
          </p:nvSpPr>
          <p:spPr bwMode="auto">
            <a:xfrm>
              <a:off x="3003335" y="1032776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6" name="직사각형 656"/>
            <p:cNvSpPr>
              <a:spLocks noChangeArrowheads="1"/>
            </p:cNvSpPr>
            <p:nvPr/>
          </p:nvSpPr>
          <p:spPr bwMode="auto">
            <a:xfrm>
              <a:off x="2788522" y="95362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7" name="직사각형 657"/>
            <p:cNvSpPr>
              <a:spLocks noChangeArrowheads="1"/>
            </p:cNvSpPr>
            <p:nvPr/>
          </p:nvSpPr>
          <p:spPr bwMode="auto">
            <a:xfrm>
              <a:off x="2681434" y="95362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8" name="직사각형 658"/>
            <p:cNvSpPr>
              <a:spLocks noChangeArrowheads="1"/>
            </p:cNvSpPr>
            <p:nvPr/>
          </p:nvSpPr>
          <p:spPr bwMode="auto">
            <a:xfrm>
              <a:off x="2895865" y="95362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9" name="직사각형 659"/>
            <p:cNvSpPr>
              <a:spLocks noChangeArrowheads="1"/>
            </p:cNvSpPr>
            <p:nvPr/>
          </p:nvSpPr>
          <p:spPr bwMode="auto">
            <a:xfrm>
              <a:off x="3002443" y="95362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0" name="직사각형 660"/>
            <p:cNvSpPr>
              <a:spLocks noChangeArrowheads="1"/>
            </p:cNvSpPr>
            <p:nvPr/>
          </p:nvSpPr>
          <p:spPr bwMode="auto">
            <a:xfrm>
              <a:off x="2787647" y="875589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1" name="직사각형 661"/>
            <p:cNvSpPr>
              <a:spLocks noChangeArrowheads="1"/>
            </p:cNvSpPr>
            <p:nvPr/>
          </p:nvSpPr>
          <p:spPr bwMode="auto">
            <a:xfrm>
              <a:off x="2680559" y="875589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2" name="직사각형 662"/>
            <p:cNvSpPr>
              <a:spLocks noChangeArrowheads="1"/>
            </p:cNvSpPr>
            <p:nvPr/>
          </p:nvSpPr>
          <p:spPr bwMode="auto">
            <a:xfrm>
              <a:off x="2894990" y="875589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3" name="직사각형 663"/>
            <p:cNvSpPr>
              <a:spLocks noChangeArrowheads="1"/>
            </p:cNvSpPr>
            <p:nvPr/>
          </p:nvSpPr>
          <p:spPr bwMode="auto">
            <a:xfrm>
              <a:off x="3001568" y="875589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04" name="그룹 633"/>
          <p:cNvGrpSpPr>
            <a:grpSpLocks/>
          </p:cNvGrpSpPr>
          <p:nvPr/>
        </p:nvGrpSpPr>
        <p:grpSpPr bwMode="auto">
          <a:xfrm>
            <a:off x="3740031" y="5108610"/>
            <a:ext cx="454025" cy="88900"/>
            <a:chOff x="3333961" y="1240855"/>
            <a:chExt cx="453325" cy="89123"/>
          </a:xfrm>
        </p:grpSpPr>
        <p:sp>
          <p:nvSpPr>
            <p:cNvPr id="905" name="Freeform 305"/>
            <p:cNvSpPr>
              <a:spLocks/>
            </p:cNvSpPr>
            <p:nvPr/>
          </p:nvSpPr>
          <p:spPr bwMode="auto">
            <a:xfrm>
              <a:off x="3371038" y="1270377"/>
              <a:ext cx="37078" cy="30079"/>
            </a:xfrm>
            <a:custGeom>
              <a:avLst/>
              <a:gdLst>
                <a:gd name="T0" fmla="*/ 2147483646 w 106"/>
                <a:gd name="T1" fmla="*/ 2147483646 h 108"/>
                <a:gd name="T2" fmla="*/ 2147483646 w 106"/>
                <a:gd name="T3" fmla="*/ 2147483646 h 108"/>
                <a:gd name="T4" fmla="*/ 2147483646 w 106"/>
                <a:gd name="T5" fmla="*/ 2147483646 h 108"/>
                <a:gd name="T6" fmla="*/ 2147483646 w 106"/>
                <a:gd name="T7" fmla="*/ 2147483646 h 108"/>
                <a:gd name="T8" fmla="*/ 2147483646 w 106"/>
                <a:gd name="T9" fmla="*/ 2147483646 h 108"/>
                <a:gd name="T10" fmla="*/ 2147483646 w 106"/>
                <a:gd name="T11" fmla="*/ 2147483646 h 108"/>
                <a:gd name="T12" fmla="*/ 2147483646 w 106"/>
                <a:gd name="T13" fmla="*/ 2147483646 h 108"/>
                <a:gd name="T14" fmla="*/ 2147483646 w 106"/>
                <a:gd name="T15" fmla="*/ 2147483646 h 108"/>
                <a:gd name="T16" fmla="*/ 2147483646 w 106"/>
                <a:gd name="T17" fmla="*/ 0 h 108"/>
                <a:gd name="T18" fmla="*/ 2147483646 w 106"/>
                <a:gd name="T19" fmla="*/ 2147483646 h 108"/>
                <a:gd name="T20" fmla="*/ 2147483646 w 106"/>
                <a:gd name="T21" fmla="*/ 2147483646 h 108"/>
                <a:gd name="T22" fmla="*/ 2147483646 w 106"/>
                <a:gd name="T23" fmla="*/ 2147483646 h 108"/>
                <a:gd name="T24" fmla="*/ 0 w 106"/>
                <a:gd name="T25" fmla="*/ 2147483646 h 108"/>
                <a:gd name="T26" fmla="*/ 2147483646 w 106"/>
                <a:gd name="T27" fmla="*/ 2147483646 h 108"/>
                <a:gd name="T28" fmla="*/ 2147483646 w 106"/>
                <a:gd name="T29" fmla="*/ 2147483646 h 108"/>
                <a:gd name="T30" fmla="*/ 2147483646 w 106"/>
                <a:gd name="T31" fmla="*/ 2147483646 h 108"/>
                <a:gd name="T32" fmla="*/ 2147483646 w 106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6" h="108">
                  <a:moveTo>
                    <a:pt x="53" y="108"/>
                  </a:moveTo>
                  <a:lnTo>
                    <a:pt x="76" y="103"/>
                  </a:lnTo>
                  <a:lnTo>
                    <a:pt x="93" y="91"/>
                  </a:lnTo>
                  <a:lnTo>
                    <a:pt x="101" y="73"/>
                  </a:lnTo>
                  <a:lnTo>
                    <a:pt x="106" y="53"/>
                  </a:lnTo>
                  <a:lnTo>
                    <a:pt x="101" y="33"/>
                  </a:lnTo>
                  <a:lnTo>
                    <a:pt x="93" y="16"/>
                  </a:lnTo>
                  <a:lnTo>
                    <a:pt x="76" y="5"/>
                  </a:lnTo>
                  <a:lnTo>
                    <a:pt x="53" y="0"/>
                  </a:lnTo>
                  <a:lnTo>
                    <a:pt x="33" y="5"/>
                  </a:lnTo>
                  <a:lnTo>
                    <a:pt x="15" y="16"/>
                  </a:lnTo>
                  <a:lnTo>
                    <a:pt x="4" y="33"/>
                  </a:lnTo>
                  <a:lnTo>
                    <a:pt x="0" y="53"/>
                  </a:lnTo>
                  <a:lnTo>
                    <a:pt x="4" y="73"/>
                  </a:lnTo>
                  <a:lnTo>
                    <a:pt x="15" y="91"/>
                  </a:lnTo>
                  <a:lnTo>
                    <a:pt x="33" y="103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6" name="Freeform 306"/>
            <p:cNvSpPr>
              <a:spLocks/>
            </p:cNvSpPr>
            <p:nvPr/>
          </p:nvSpPr>
          <p:spPr bwMode="auto">
            <a:xfrm>
              <a:off x="3676053" y="1240855"/>
              <a:ext cx="111233" cy="89123"/>
            </a:xfrm>
            <a:custGeom>
              <a:avLst/>
              <a:gdLst>
                <a:gd name="T0" fmla="*/ 2147483646 w 317"/>
                <a:gd name="T1" fmla="*/ 2147483646 h 319"/>
                <a:gd name="T2" fmla="*/ 2147483646 w 317"/>
                <a:gd name="T3" fmla="*/ 2147483646 h 319"/>
                <a:gd name="T4" fmla="*/ 2147483646 w 317"/>
                <a:gd name="T5" fmla="*/ 2147483646 h 319"/>
                <a:gd name="T6" fmla="*/ 2147483646 w 317"/>
                <a:gd name="T7" fmla="*/ 2147483646 h 319"/>
                <a:gd name="T8" fmla="*/ 2147483646 w 317"/>
                <a:gd name="T9" fmla="*/ 2147483646 h 319"/>
                <a:gd name="T10" fmla="*/ 2147483646 w 317"/>
                <a:gd name="T11" fmla="*/ 2147483646 h 319"/>
                <a:gd name="T12" fmla="*/ 2147483646 w 317"/>
                <a:gd name="T13" fmla="*/ 2147483646 h 319"/>
                <a:gd name="T14" fmla="*/ 2147483646 w 317"/>
                <a:gd name="T15" fmla="*/ 2147483646 h 319"/>
                <a:gd name="T16" fmla="*/ 2147483646 w 317"/>
                <a:gd name="T17" fmla="*/ 2147483646 h 319"/>
                <a:gd name="T18" fmla="*/ 2147483646 w 317"/>
                <a:gd name="T19" fmla="*/ 2147483646 h 319"/>
                <a:gd name="T20" fmla="*/ 2147483646 w 317"/>
                <a:gd name="T21" fmla="*/ 2147483646 h 319"/>
                <a:gd name="T22" fmla="*/ 2147483646 w 317"/>
                <a:gd name="T23" fmla="*/ 2147483646 h 319"/>
                <a:gd name="T24" fmla="*/ 2147483646 w 317"/>
                <a:gd name="T25" fmla="*/ 2147483646 h 319"/>
                <a:gd name="T26" fmla="*/ 2147483646 w 317"/>
                <a:gd name="T27" fmla="*/ 2147483646 h 319"/>
                <a:gd name="T28" fmla="*/ 2147483646 w 317"/>
                <a:gd name="T29" fmla="*/ 2147483646 h 319"/>
                <a:gd name="T30" fmla="*/ 2147483646 w 317"/>
                <a:gd name="T31" fmla="*/ 2147483646 h 319"/>
                <a:gd name="T32" fmla="*/ 2147483646 w 317"/>
                <a:gd name="T33" fmla="*/ 0 h 319"/>
                <a:gd name="T34" fmla="*/ 2147483646 w 317"/>
                <a:gd name="T35" fmla="*/ 2147483646 h 319"/>
                <a:gd name="T36" fmla="*/ 2147483646 w 317"/>
                <a:gd name="T37" fmla="*/ 2147483646 h 319"/>
                <a:gd name="T38" fmla="*/ 2147483646 w 317"/>
                <a:gd name="T39" fmla="*/ 2147483646 h 319"/>
                <a:gd name="T40" fmla="*/ 2147483646 w 317"/>
                <a:gd name="T41" fmla="*/ 2147483646 h 319"/>
                <a:gd name="T42" fmla="*/ 2147483646 w 317"/>
                <a:gd name="T43" fmla="*/ 2147483646 h 319"/>
                <a:gd name="T44" fmla="*/ 2147483646 w 317"/>
                <a:gd name="T45" fmla="*/ 2147483646 h 319"/>
                <a:gd name="T46" fmla="*/ 2147483646 w 317"/>
                <a:gd name="T47" fmla="*/ 2147483646 h 319"/>
                <a:gd name="T48" fmla="*/ 0 w 317"/>
                <a:gd name="T49" fmla="*/ 2147483646 h 319"/>
                <a:gd name="T50" fmla="*/ 2147483646 w 317"/>
                <a:gd name="T51" fmla="*/ 2147483646 h 319"/>
                <a:gd name="T52" fmla="*/ 2147483646 w 317"/>
                <a:gd name="T53" fmla="*/ 2147483646 h 319"/>
                <a:gd name="T54" fmla="*/ 2147483646 w 317"/>
                <a:gd name="T55" fmla="*/ 2147483646 h 319"/>
                <a:gd name="T56" fmla="*/ 2147483646 w 317"/>
                <a:gd name="T57" fmla="*/ 2147483646 h 319"/>
                <a:gd name="T58" fmla="*/ 2147483646 w 317"/>
                <a:gd name="T59" fmla="*/ 2147483646 h 319"/>
                <a:gd name="T60" fmla="*/ 2147483646 w 317"/>
                <a:gd name="T61" fmla="*/ 2147483646 h 319"/>
                <a:gd name="T62" fmla="*/ 2147483646 w 317"/>
                <a:gd name="T63" fmla="*/ 2147483646 h 319"/>
                <a:gd name="T64" fmla="*/ 2147483646 w 317"/>
                <a:gd name="T65" fmla="*/ 2147483646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7" h="319">
                  <a:moveTo>
                    <a:pt x="161" y="319"/>
                  </a:moveTo>
                  <a:lnTo>
                    <a:pt x="194" y="317"/>
                  </a:lnTo>
                  <a:lnTo>
                    <a:pt x="221" y="306"/>
                  </a:lnTo>
                  <a:lnTo>
                    <a:pt x="247" y="291"/>
                  </a:lnTo>
                  <a:lnTo>
                    <a:pt x="272" y="272"/>
                  </a:lnTo>
                  <a:lnTo>
                    <a:pt x="289" y="249"/>
                  </a:lnTo>
                  <a:lnTo>
                    <a:pt x="304" y="221"/>
                  </a:lnTo>
                  <a:lnTo>
                    <a:pt x="315" y="191"/>
                  </a:lnTo>
                  <a:lnTo>
                    <a:pt x="317" y="158"/>
                  </a:lnTo>
                  <a:lnTo>
                    <a:pt x="315" y="125"/>
                  </a:lnTo>
                  <a:lnTo>
                    <a:pt x="304" y="96"/>
                  </a:lnTo>
                  <a:lnTo>
                    <a:pt x="289" y="70"/>
                  </a:lnTo>
                  <a:lnTo>
                    <a:pt x="272" y="45"/>
                  </a:lnTo>
                  <a:lnTo>
                    <a:pt x="247" y="28"/>
                  </a:lnTo>
                  <a:lnTo>
                    <a:pt x="221" y="11"/>
                  </a:lnTo>
                  <a:lnTo>
                    <a:pt x="194" y="2"/>
                  </a:lnTo>
                  <a:lnTo>
                    <a:pt x="161" y="0"/>
                  </a:lnTo>
                  <a:lnTo>
                    <a:pt x="128" y="2"/>
                  </a:lnTo>
                  <a:lnTo>
                    <a:pt x="98" y="11"/>
                  </a:lnTo>
                  <a:lnTo>
                    <a:pt x="70" y="28"/>
                  </a:lnTo>
                  <a:lnTo>
                    <a:pt x="47" y="45"/>
                  </a:lnTo>
                  <a:lnTo>
                    <a:pt x="28" y="70"/>
                  </a:lnTo>
                  <a:lnTo>
                    <a:pt x="13" y="96"/>
                  </a:lnTo>
                  <a:lnTo>
                    <a:pt x="2" y="125"/>
                  </a:lnTo>
                  <a:lnTo>
                    <a:pt x="0" y="158"/>
                  </a:lnTo>
                  <a:lnTo>
                    <a:pt x="2" y="191"/>
                  </a:lnTo>
                  <a:lnTo>
                    <a:pt x="13" y="221"/>
                  </a:lnTo>
                  <a:lnTo>
                    <a:pt x="28" y="249"/>
                  </a:lnTo>
                  <a:lnTo>
                    <a:pt x="47" y="272"/>
                  </a:lnTo>
                  <a:lnTo>
                    <a:pt x="70" y="291"/>
                  </a:lnTo>
                  <a:lnTo>
                    <a:pt x="98" y="306"/>
                  </a:lnTo>
                  <a:lnTo>
                    <a:pt x="128" y="317"/>
                  </a:lnTo>
                  <a:lnTo>
                    <a:pt x="161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7" name="Freeform 307"/>
            <p:cNvSpPr>
              <a:spLocks/>
            </p:cNvSpPr>
            <p:nvPr/>
          </p:nvSpPr>
          <p:spPr bwMode="auto">
            <a:xfrm>
              <a:off x="3713131" y="1270377"/>
              <a:ext cx="37777" cy="30079"/>
            </a:xfrm>
            <a:custGeom>
              <a:avLst/>
              <a:gdLst>
                <a:gd name="T0" fmla="*/ 2147483646 w 108"/>
                <a:gd name="T1" fmla="*/ 2147483646 h 108"/>
                <a:gd name="T2" fmla="*/ 2147483646 w 108"/>
                <a:gd name="T3" fmla="*/ 2147483646 h 108"/>
                <a:gd name="T4" fmla="*/ 2147483646 w 108"/>
                <a:gd name="T5" fmla="*/ 2147483646 h 108"/>
                <a:gd name="T6" fmla="*/ 2147483646 w 108"/>
                <a:gd name="T7" fmla="*/ 2147483646 h 108"/>
                <a:gd name="T8" fmla="*/ 2147483646 w 108"/>
                <a:gd name="T9" fmla="*/ 2147483646 h 108"/>
                <a:gd name="T10" fmla="*/ 2147483646 w 108"/>
                <a:gd name="T11" fmla="*/ 2147483646 h 108"/>
                <a:gd name="T12" fmla="*/ 2147483646 w 108"/>
                <a:gd name="T13" fmla="*/ 2147483646 h 108"/>
                <a:gd name="T14" fmla="*/ 2147483646 w 108"/>
                <a:gd name="T15" fmla="*/ 2147483646 h 108"/>
                <a:gd name="T16" fmla="*/ 2147483646 w 108"/>
                <a:gd name="T17" fmla="*/ 0 h 108"/>
                <a:gd name="T18" fmla="*/ 2147483646 w 108"/>
                <a:gd name="T19" fmla="*/ 2147483646 h 108"/>
                <a:gd name="T20" fmla="*/ 2147483646 w 108"/>
                <a:gd name="T21" fmla="*/ 2147483646 h 108"/>
                <a:gd name="T22" fmla="*/ 2147483646 w 108"/>
                <a:gd name="T23" fmla="*/ 2147483646 h 108"/>
                <a:gd name="T24" fmla="*/ 0 w 108"/>
                <a:gd name="T25" fmla="*/ 2147483646 h 108"/>
                <a:gd name="T26" fmla="*/ 2147483646 w 108"/>
                <a:gd name="T27" fmla="*/ 2147483646 h 108"/>
                <a:gd name="T28" fmla="*/ 2147483646 w 108"/>
                <a:gd name="T29" fmla="*/ 2147483646 h 108"/>
                <a:gd name="T30" fmla="*/ 2147483646 w 108"/>
                <a:gd name="T31" fmla="*/ 2147483646 h 108"/>
                <a:gd name="T32" fmla="*/ 2147483646 w 108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8" h="108">
                  <a:moveTo>
                    <a:pt x="55" y="108"/>
                  </a:moveTo>
                  <a:lnTo>
                    <a:pt x="75" y="103"/>
                  </a:lnTo>
                  <a:lnTo>
                    <a:pt x="92" y="91"/>
                  </a:lnTo>
                  <a:lnTo>
                    <a:pt x="103" y="73"/>
                  </a:lnTo>
                  <a:lnTo>
                    <a:pt x="108" y="53"/>
                  </a:lnTo>
                  <a:lnTo>
                    <a:pt x="103" y="33"/>
                  </a:lnTo>
                  <a:lnTo>
                    <a:pt x="92" y="16"/>
                  </a:lnTo>
                  <a:lnTo>
                    <a:pt x="75" y="5"/>
                  </a:lnTo>
                  <a:lnTo>
                    <a:pt x="55" y="0"/>
                  </a:lnTo>
                  <a:lnTo>
                    <a:pt x="35" y="5"/>
                  </a:lnTo>
                  <a:lnTo>
                    <a:pt x="17" y="16"/>
                  </a:lnTo>
                  <a:lnTo>
                    <a:pt x="5" y="33"/>
                  </a:lnTo>
                  <a:lnTo>
                    <a:pt x="0" y="53"/>
                  </a:lnTo>
                  <a:lnTo>
                    <a:pt x="5" y="73"/>
                  </a:lnTo>
                  <a:lnTo>
                    <a:pt x="17" y="91"/>
                  </a:lnTo>
                  <a:lnTo>
                    <a:pt x="35" y="103"/>
                  </a:lnTo>
                  <a:lnTo>
                    <a:pt x="55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8" name="Freeform 304"/>
            <p:cNvSpPr>
              <a:spLocks/>
            </p:cNvSpPr>
            <p:nvPr/>
          </p:nvSpPr>
          <p:spPr bwMode="auto">
            <a:xfrm>
              <a:off x="3333961" y="1240855"/>
              <a:ext cx="111233" cy="89123"/>
            </a:xfrm>
            <a:custGeom>
              <a:avLst/>
              <a:gdLst>
                <a:gd name="T0" fmla="*/ 2147483646 w 318"/>
                <a:gd name="T1" fmla="*/ 2147483646 h 319"/>
                <a:gd name="T2" fmla="*/ 2147483646 w 318"/>
                <a:gd name="T3" fmla="*/ 2147483646 h 319"/>
                <a:gd name="T4" fmla="*/ 2147483646 w 318"/>
                <a:gd name="T5" fmla="*/ 2147483646 h 319"/>
                <a:gd name="T6" fmla="*/ 2147483646 w 318"/>
                <a:gd name="T7" fmla="*/ 2147483646 h 319"/>
                <a:gd name="T8" fmla="*/ 2147483646 w 318"/>
                <a:gd name="T9" fmla="*/ 2147483646 h 319"/>
                <a:gd name="T10" fmla="*/ 2147483646 w 318"/>
                <a:gd name="T11" fmla="*/ 2147483646 h 319"/>
                <a:gd name="T12" fmla="*/ 2147483646 w 318"/>
                <a:gd name="T13" fmla="*/ 2147483646 h 319"/>
                <a:gd name="T14" fmla="*/ 2147483646 w 318"/>
                <a:gd name="T15" fmla="*/ 2147483646 h 319"/>
                <a:gd name="T16" fmla="*/ 2147483646 w 318"/>
                <a:gd name="T17" fmla="*/ 2147483646 h 319"/>
                <a:gd name="T18" fmla="*/ 2147483646 w 318"/>
                <a:gd name="T19" fmla="*/ 2147483646 h 319"/>
                <a:gd name="T20" fmla="*/ 2147483646 w 318"/>
                <a:gd name="T21" fmla="*/ 2147483646 h 319"/>
                <a:gd name="T22" fmla="*/ 2147483646 w 318"/>
                <a:gd name="T23" fmla="*/ 2147483646 h 319"/>
                <a:gd name="T24" fmla="*/ 2147483646 w 318"/>
                <a:gd name="T25" fmla="*/ 2147483646 h 319"/>
                <a:gd name="T26" fmla="*/ 2147483646 w 318"/>
                <a:gd name="T27" fmla="*/ 2147483646 h 319"/>
                <a:gd name="T28" fmla="*/ 2147483646 w 318"/>
                <a:gd name="T29" fmla="*/ 2147483646 h 319"/>
                <a:gd name="T30" fmla="*/ 2147483646 w 318"/>
                <a:gd name="T31" fmla="*/ 2147483646 h 319"/>
                <a:gd name="T32" fmla="*/ 2147483646 w 318"/>
                <a:gd name="T33" fmla="*/ 0 h 319"/>
                <a:gd name="T34" fmla="*/ 2147483646 w 318"/>
                <a:gd name="T35" fmla="*/ 2147483646 h 319"/>
                <a:gd name="T36" fmla="*/ 2147483646 w 318"/>
                <a:gd name="T37" fmla="*/ 2147483646 h 319"/>
                <a:gd name="T38" fmla="*/ 2147483646 w 318"/>
                <a:gd name="T39" fmla="*/ 2147483646 h 319"/>
                <a:gd name="T40" fmla="*/ 2147483646 w 318"/>
                <a:gd name="T41" fmla="*/ 2147483646 h 319"/>
                <a:gd name="T42" fmla="*/ 2147483646 w 318"/>
                <a:gd name="T43" fmla="*/ 2147483646 h 319"/>
                <a:gd name="T44" fmla="*/ 2147483646 w 318"/>
                <a:gd name="T45" fmla="*/ 2147483646 h 319"/>
                <a:gd name="T46" fmla="*/ 2147483646 w 318"/>
                <a:gd name="T47" fmla="*/ 2147483646 h 319"/>
                <a:gd name="T48" fmla="*/ 0 w 318"/>
                <a:gd name="T49" fmla="*/ 2147483646 h 319"/>
                <a:gd name="T50" fmla="*/ 2147483646 w 318"/>
                <a:gd name="T51" fmla="*/ 2147483646 h 319"/>
                <a:gd name="T52" fmla="*/ 2147483646 w 318"/>
                <a:gd name="T53" fmla="*/ 2147483646 h 319"/>
                <a:gd name="T54" fmla="*/ 2147483646 w 318"/>
                <a:gd name="T55" fmla="*/ 2147483646 h 319"/>
                <a:gd name="T56" fmla="*/ 2147483646 w 318"/>
                <a:gd name="T57" fmla="*/ 2147483646 h 319"/>
                <a:gd name="T58" fmla="*/ 2147483646 w 318"/>
                <a:gd name="T59" fmla="*/ 2147483646 h 319"/>
                <a:gd name="T60" fmla="*/ 2147483646 w 318"/>
                <a:gd name="T61" fmla="*/ 2147483646 h 319"/>
                <a:gd name="T62" fmla="*/ 2147483646 w 318"/>
                <a:gd name="T63" fmla="*/ 2147483646 h 319"/>
                <a:gd name="T64" fmla="*/ 2147483646 w 318"/>
                <a:gd name="T65" fmla="*/ 2147483646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8" h="319">
                  <a:moveTo>
                    <a:pt x="159" y="319"/>
                  </a:moveTo>
                  <a:lnTo>
                    <a:pt x="191" y="317"/>
                  </a:lnTo>
                  <a:lnTo>
                    <a:pt x="220" y="306"/>
                  </a:lnTo>
                  <a:lnTo>
                    <a:pt x="248" y="291"/>
                  </a:lnTo>
                  <a:lnTo>
                    <a:pt x="269" y="272"/>
                  </a:lnTo>
                  <a:lnTo>
                    <a:pt x="290" y="249"/>
                  </a:lnTo>
                  <a:lnTo>
                    <a:pt x="305" y="221"/>
                  </a:lnTo>
                  <a:lnTo>
                    <a:pt x="316" y="191"/>
                  </a:lnTo>
                  <a:lnTo>
                    <a:pt x="318" y="158"/>
                  </a:lnTo>
                  <a:lnTo>
                    <a:pt x="316" y="125"/>
                  </a:lnTo>
                  <a:lnTo>
                    <a:pt x="305" y="96"/>
                  </a:lnTo>
                  <a:lnTo>
                    <a:pt x="290" y="70"/>
                  </a:lnTo>
                  <a:lnTo>
                    <a:pt x="269" y="45"/>
                  </a:lnTo>
                  <a:lnTo>
                    <a:pt x="248" y="28"/>
                  </a:lnTo>
                  <a:lnTo>
                    <a:pt x="220" y="11"/>
                  </a:lnTo>
                  <a:lnTo>
                    <a:pt x="191" y="2"/>
                  </a:lnTo>
                  <a:lnTo>
                    <a:pt x="159" y="0"/>
                  </a:lnTo>
                  <a:lnTo>
                    <a:pt x="127" y="2"/>
                  </a:lnTo>
                  <a:lnTo>
                    <a:pt x="95" y="11"/>
                  </a:lnTo>
                  <a:lnTo>
                    <a:pt x="70" y="28"/>
                  </a:lnTo>
                  <a:lnTo>
                    <a:pt x="46" y="45"/>
                  </a:lnTo>
                  <a:lnTo>
                    <a:pt x="27" y="70"/>
                  </a:lnTo>
                  <a:lnTo>
                    <a:pt x="13" y="96"/>
                  </a:lnTo>
                  <a:lnTo>
                    <a:pt x="2" y="125"/>
                  </a:lnTo>
                  <a:lnTo>
                    <a:pt x="0" y="158"/>
                  </a:lnTo>
                  <a:lnTo>
                    <a:pt x="2" y="191"/>
                  </a:lnTo>
                  <a:lnTo>
                    <a:pt x="13" y="221"/>
                  </a:lnTo>
                  <a:lnTo>
                    <a:pt x="27" y="249"/>
                  </a:lnTo>
                  <a:lnTo>
                    <a:pt x="46" y="272"/>
                  </a:lnTo>
                  <a:lnTo>
                    <a:pt x="70" y="291"/>
                  </a:lnTo>
                  <a:lnTo>
                    <a:pt x="95" y="306"/>
                  </a:lnTo>
                  <a:lnTo>
                    <a:pt x="127" y="317"/>
                  </a:lnTo>
                  <a:lnTo>
                    <a:pt x="159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9" name="Freeform 307"/>
            <p:cNvSpPr>
              <a:spLocks/>
            </p:cNvSpPr>
            <p:nvPr/>
          </p:nvSpPr>
          <p:spPr bwMode="auto">
            <a:xfrm>
              <a:off x="3368000" y="1270726"/>
              <a:ext cx="37777" cy="30079"/>
            </a:xfrm>
            <a:custGeom>
              <a:avLst/>
              <a:gdLst>
                <a:gd name="T0" fmla="*/ 2147483646 w 108"/>
                <a:gd name="T1" fmla="*/ 2147483646 h 108"/>
                <a:gd name="T2" fmla="*/ 2147483646 w 108"/>
                <a:gd name="T3" fmla="*/ 2147483646 h 108"/>
                <a:gd name="T4" fmla="*/ 2147483646 w 108"/>
                <a:gd name="T5" fmla="*/ 2147483646 h 108"/>
                <a:gd name="T6" fmla="*/ 2147483646 w 108"/>
                <a:gd name="T7" fmla="*/ 2147483646 h 108"/>
                <a:gd name="T8" fmla="*/ 2147483646 w 108"/>
                <a:gd name="T9" fmla="*/ 2147483646 h 108"/>
                <a:gd name="T10" fmla="*/ 2147483646 w 108"/>
                <a:gd name="T11" fmla="*/ 2147483646 h 108"/>
                <a:gd name="T12" fmla="*/ 2147483646 w 108"/>
                <a:gd name="T13" fmla="*/ 2147483646 h 108"/>
                <a:gd name="T14" fmla="*/ 2147483646 w 108"/>
                <a:gd name="T15" fmla="*/ 2147483646 h 108"/>
                <a:gd name="T16" fmla="*/ 2147483646 w 108"/>
                <a:gd name="T17" fmla="*/ 0 h 108"/>
                <a:gd name="T18" fmla="*/ 2147483646 w 108"/>
                <a:gd name="T19" fmla="*/ 2147483646 h 108"/>
                <a:gd name="T20" fmla="*/ 2147483646 w 108"/>
                <a:gd name="T21" fmla="*/ 2147483646 h 108"/>
                <a:gd name="T22" fmla="*/ 2147483646 w 108"/>
                <a:gd name="T23" fmla="*/ 2147483646 h 108"/>
                <a:gd name="T24" fmla="*/ 0 w 108"/>
                <a:gd name="T25" fmla="*/ 2147483646 h 108"/>
                <a:gd name="T26" fmla="*/ 2147483646 w 108"/>
                <a:gd name="T27" fmla="*/ 2147483646 h 108"/>
                <a:gd name="T28" fmla="*/ 2147483646 w 108"/>
                <a:gd name="T29" fmla="*/ 2147483646 h 108"/>
                <a:gd name="T30" fmla="*/ 2147483646 w 108"/>
                <a:gd name="T31" fmla="*/ 2147483646 h 108"/>
                <a:gd name="T32" fmla="*/ 2147483646 w 108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8" h="108">
                  <a:moveTo>
                    <a:pt x="55" y="108"/>
                  </a:moveTo>
                  <a:lnTo>
                    <a:pt x="75" y="103"/>
                  </a:lnTo>
                  <a:lnTo>
                    <a:pt x="92" y="91"/>
                  </a:lnTo>
                  <a:lnTo>
                    <a:pt x="103" y="73"/>
                  </a:lnTo>
                  <a:lnTo>
                    <a:pt x="108" y="53"/>
                  </a:lnTo>
                  <a:lnTo>
                    <a:pt x="103" y="33"/>
                  </a:lnTo>
                  <a:lnTo>
                    <a:pt x="92" y="16"/>
                  </a:lnTo>
                  <a:lnTo>
                    <a:pt x="75" y="5"/>
                  </a:lnTo>
                  <a:lnTo>
                    <a:pt x="55" y="0"/>
                  </a:lnTo>
                  <a:lnTo>
                    <a:pt x="35" y="5"/>
                  </a:lnTo>
                  <a:lnTo>
                    <a:pt x="17" y="16"/>
                  </a:lnTo>
                  <a:lnTo>
                    <a:pt x="5" y="33"/>
                  </a:lnTo>
                  <a:lnTo>
                    <a:pt x="0" y="53"/>
                  </a:lnTo>
                  <a:lnTo>
                    <a:pt x="5" y="73"/>
                  </a:lnTo>
                  <a:lnTo>
                    <a:pt x="17" y="91"/>
                  </a:lnTo>
                  <a:lnTo>
                    <a:pt x="35" y="103"/>
                  </a:lnTo>
                  <a:lnTo>
                    <a:pt x="55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10" name="그룹 678"/>
          <p:cNvGrpSpPr>
            <a:grpSpLocks/>
          </p:cNvGrpSpPr>
          <p:nvPr/>
        </p:nvGrpSpPr>
        <p:grpSpPr bwMode="auto">
          <a:xfrm>
            <a:off x="3560643" y="3327435"/>
            <a:ext cx="742950" cy="307975"/>
            <a:chOff x="3707904" y="991518"/>
            <a:chExt cx="742950" cy="308031"/>
          </a:xfrm>
        </p:grpSpPr>
        <p:sp>
          <p:nvSpPr>
            <p:cNvPr id="911" name="Freeform 287"/>
            <p:cNvSpPr>
              <a:spLocks/>
            </p:cNvSpPr>
            <p:nvPr/>
          </p:nvSpPr>
          <p:spPr bwMode="auto">
            <a:xfrm>
              <a:off x="3716299" y="997645"/>
              <a:ext cx="727559" cy="295776"/>
            </a:xfrm>
            <a:custGeom>
              <a:avLst/>
              <a:gdLst>
                <a:gd name="T0" fmla="*/ 0 w 2081"/>
                <a:gd name="T1" fmla="*/ 2147483646 h 1061"/>
                <a:gd name="T2" fmla="*/ 0 w 2081"/>
                <a:gd name="T3" fmla="*/ 2147483646 h 1061"/>
                <a:gd name="T4" fmla="*/ 2147483646 w 2081"/>
                <a:gd name="T5" fmla="*/ 2147483646 h 1061"/>
                <a:gd name="T6" fmla="*/ 2147483646 w 2081"/>
                <a:gd name="T7" fmla="*/ 0 h 1061"/>
                <a:gd name="T8" fmla="*/ 2147483646 w 2081"/>
                <a:gd name="T9" fmla="*/ 0 h 1061"/>
                <a:gd name="T10" fmla="*/ 2147483646 w 2081"/>
                <a:gd name="T11" fmla="*/ 2147483646 h 1061"/>
                <a:gd name="T12" fmla="*/ 2147483646 w 2081"/>
                <a:gd name="T13" fmla="*/ 2147483646 h 1061"/>
                <a:gd name="T14" fmla="*/ 2147483646 w 2081"/>
                <a:gd name="T15" fmla="*/ 2147483646 h 1061"/>
                <a:gd name="T16" fmla="*/ 2147483646 w 2081"/>
                <a:gd name="T17" fmla="*/ 2147483646 h 1061"/>
                <a:gd name="T18" fmla="*/ 2147483646 w 2081"/>
                <a:gd name="T19" fmla="*/ 2147483646 h 1061"/>
                <a:gd name="T20" fmla="*/ 2147483646 w 2081"/>
                <a:gd name="T21" fmla="*/ 2147483646 h 1061"/>
                <a:gd name="T22" fmla="*/ 2147483646 w 2081"/>
                <a:gd name="T23" fmla="*/ 2147483646 h 1061"/>
                <a:gd name="T24" fmla="*/ 0 w 2081"/>
                <a:gd name="T25" fmla="*/ 2147483646 h 10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81" h="1061">
                  <a:moveTo>
                    <a:pt x="0" y="1061"/>
                  </a:moveTo>
                  <a:lnTo>
                    <a:pt x="0" y="131"/>
                  </a:lnTo>
                  <a:lnTo>
                    <a:pt x="88" y="131"/>
                  </a:lnTo>
                  <a:lnTo>
                    <a:pt x="88" y="0"/>
                  </a:lnTo>
                  <a:lnTo>
                    <a:pt x="1481" y="0"/>
                  </a:lnTo>
                  <a:lnTo>
                    <a:pt x="1481" y="82"/>
                  </a:lnTo>
                  <a:lnTo>
                    <a:pt x="1555" y="82"/>
                  </a:lnTo>
                  <a:lnTo>
                    <a:pt x="1555" y="297"/>
                  </a:lnTo>
                  <a:lnTo>
                    <a:pt x="1819" y="297"/>
                  </a:lnTo>
                  <a:lnTo>
                    <a:pt x="2081" y="675"/>
                  </a:lnTo>
                  <a:lnTo>
                    <a:pt x="2081" y="921"/>
                  </a:lnTo>
                  <a:lnTo>
                    <a:pt x="1993" y="1061"/>
                  </a:lnTo>
                  <a:lnTo>
                    <a:pt x="0" y="106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2" name="Freeform 288"/>
            <p:cNvSpPr>
              <a:spLocks/>
            </p:cNvSpPr>
            <p:nvPr/>
          </p:nvSpPr>
          <p:spPr bwMode="auto">
            <a:xfrm>
              <a:off x="3707904" y="1027724"/>
              <a:ext cx="16090" cy="265697"/>
            </a:xfrm>
            <a:custGeom>
              <a:avLst/>
              <a:gdLst>
                <a:gd name="T0" fmla="*/ 2147483646 w 45"/>
                <a:gd name="T1" fmla="*/ 0 h 953"/>
                <a:gd name="T2" fmla="*/ 0 w 45"/>
                <a:gd name="T3" fmla="*/ 2147483646 h 953"/>
                <a:gd name="T4" fmla="*/ 0 w 45"/>
                <a:gd name="T5" fmla="*/ 2147483646 h 953"/>
                <a:gd name="T6" fmla="*/ 2147483646 w 45"/>
                <a:gd name="T7" fmla="*/ 2147483646 h 953"/>
                <a:gd name="T8" fmla="*/ 2147483646 w 45"/>
                <a:gd name="T9" fmla="*/ 2147483646 h 953"/>
                <a:gd name="T10" fmla="*/ 2147483646 w 45"/>
                <a:gd name="T11" fmla="*/ 2147483646 h 953"/>
                <a:gd name="T12" fmla="*/ 2147483646 w 45"/>
                <a:gd name="T13" fmla="*/ 0 h 953"/>
                <a:gd name="T14" fmla="*/ 0 w 45"/>
                <a:gd name="T15" fmla="*/ 0 h 953"/>
                <a:gd name="T16" fmla="*/ 0 w 45"/>
                <a:gd name="T17" fmla="*/ 2147483646 h 953"/>
                <a:gd name="T18" fmla="*/ 2147483646 w 45"/>
                <a:gd name="T19" fmla="*/ 0 h 9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953">
                  <a:moveTo>
                    <a:pt x="23" y="0"/>
                  </a:moveTo>
                  <a:lnTo>
                    <a:pt x="0" y="23"/>
                  </a:lnTo>
                  <a:lnTo>
                    <a:pt x="0" y="953"/>
                  </a:lnTo>
                  <a:lnTo>
                    <a:pt x="45" y="953"/>
                  </a:lnTo>
                  <a:lnTo>
                    <a:pt x="45" y="23"/>
                  </a:lnTo>
                  <a:lnTo>
                    <a:pt x="23" y="45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3" name="Freeform 289"/>
            <p:cNvSpPr>
              <a:spLocks/>
            </p:cNvSpPr>
            <p:nvPr/>
          </p:nvSpPr>
          <p:spPr bwMode="auto">
            <a:xfrm>
              <a:off x="3716299" y="1027724"/>
              <a:ext cx="38477" cy="12811"/>
            </a:xfrm>
            <a:custGeom>
              <a:avLst/>
              <a:gdLst>
                <a:gd name="T0" fmla="*/ 2147483646 w 111"/>
                <a:gd name="T1" fmla="*/ 2147483646 h 45"/>
                <a:gd name="T2" fmla="*/ 2147483646 w 111"/>
                <a:gd name="T3" fmla="*/ 0 h 45"/>
                <a:gd name="T4" fmla="*/ 0 w 111"/>
                <a:gd name="T5" fmla="*/ 0 h 45"/>
                <a:gd name="T6" fmla="*/ 0 w 111"/>
                <a:gd name="T7" fmla="*/ 2147483646 h 45"/>
                <a:gd name="T8" fmla="*/ 2147483646 w 111"/>
                <a:gd name="T9" fmla="*/ 2147483646 h 45"/>
                <a:gd name="T10" fmla="*/ 2147483646 w 111"/>
                <a:gd name="T11" fmla="*/ 2147483646 h 45"/>
                <a:gd name="T12" fmla="*/ 2147483646 w 111"/>
                <a:gd name="T13" fmla="*/ 2147483646 h 45"/>
                <a:gd name="T14" fmla="*/ 2147483646 w 111"/>
                <a:gd name="T15" fmla="*/ 2147483646 h 45"/>
                <a:gd name="T16" fmla="*/ 2147483646 w 111"/>
                <a:gd name="T17" fmla="*/ 2147483646 h 45"/>
                <a:gd name="T18" fmla="*/ 2147483646 w 111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45">
                  <a:moveTo>
                    <a:pt x="66" y="23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88" y="45"/>
                  </a:lnTo>
                  <a:lnTo>
                    <a:pt x="111" y="23"/>
                  </a:lnTo>
                  <a:lnTo>
                    <a:pt x="88" y="45"/>
                  </a:lnTo>
                  <a:lnTo>
                    <a:pt x="111" y="45"/>
                  </a:lnTo>
                  <a:lnTo>
                    <a:pt x="111" y="23"/>
                  </a:lnTo>
                  <a:lnTo>
                    <a:pt x="66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4" name="Freeform 290"/>
            <p:cNvSpPr>
              <a:spLocks/>
            </p:cNvSpPr>
            <p:nvPr/>
          </p:nvSpPr>
          <p:spPr bwMode="auto">
            <a:xfrm>
              <a:off x="3738685" y="991518"/>
              <a:ext cx="16090" cy="42890"/>
            </a:xfrm>
            <a:custGeom>
              <a:avLst/>
              <a:gdLst>
                <a:gd name="T0" fmla="*/ 2147483646 w 45"/>
                <a:gd name="T1" fmla="*/ 0 h 155"/>
                <a:gd name="T2" fmla="*/ 0 w 45"/>
                <a:gd name="T3" fmla="*/ 0 h 155"/>
                <a:gd name="T4" fmla="*/ 0 w 45"/>
                <a:gd name="T5" fmla="*/ 2147483646 h 155"/>
                <a:gd name="T6" fmla="*/ 2147483646 w 45"/>
                <a:gd name="T7" fmla="*/ 2147483646 h 155"/>
                <a:gd name="T8" fmla="*/ 2147483646 w 45"/>
                <a:gd name="T9" fmla="*/ 0 h 155"/>
                <a:gd name="T10" fmla="*/ 2147483646 w 45"/>
                <a:gd name="T11" fmla="*/ 2147483646 h 155"/>
                <a:gd name="T12" fmla="*/ 2147483646 w 45"/>
                <a:gd name="T13" fmla="*/ 0 h 155"/>
                <a:gd name="T14" fmla="*/ 0 w 45"/>
                <a:gd name="T15" fmla="*/ 0 h 155"/>
                <a:gd name="T16" fmla="*/ 0 w 45"/>
                <a:gd name="T17" fmla="*/ 0 h 155"/>
                <a:gd name="T18" fmla="*/ 2147483646 w 45"/>
                <a:gd name="T19" fmla="*/ 0 h 1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55">
                  <a:moveTo>
                    <a:pt x="22" y="0"/>
                  </a:moveTo>
                  <a:lnTo>
                    <a:pt x="0" y="24"/>
                  </a:lnTo>
                  <a:lnTo>
                    <a:pt x="0" y="155"/>
                  </a:lnTo>
                  <a:lnTo>
                    <a:pt x="45" y="155"/>
                  </a:lnTo>
                  <a:lnTo>
                    <a:pt x="45" y="24"/>
                  </a:lnTo>
                  <a:lnTo>
                    <a:pt x="22" y="47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5" name="Freeform 291"/>
            <p:cNvSpPr>
              <a:spLocks/>
            </p:cNvSpPr>
            <p:nvPr/>
          </p:nvSpPr>
          <p:spPr bwMode="auto">
            <a:xfrm>
              <a:off x="3746381" y="991518"/>
              <a:ext cx="496000" cy="12811"/>
            </a:xfrm>
            <a:custGeom>
              <a:avLst/>
              <a:gdLst>
                <a:gd name="T0" fmla="*/ 2147483646 w 1416"/>
                <a:gd name="T1" fmla="*/ 0 h 47"/>
                <a:gd name="T2" fmla="*/ 2147483646 w 1416"/>
                <a:gd name="T3" fmla="*/ 0 h 47"/>
                <a:gd name="T4" fmla="*/ 0 w 1416"/>
                <a:gd name="T5" fmla="*/ 0 h 47"/>
                <a:gd name="T6" fmla="*/ 0 w 1416"/>
                <a:gd name="T7" fmla="*/ 2147483646 h 47"/>
                <a:gd name="T8" fmla="*/ 2147483646 w 1416"/>
                <a:gd name="T9" fmla="*/ 2147483646 h 47"/>
                <a:gd name="T10" fmla="*/ 2147483646 w 1416"/>
                <a:gd name="T11" fmla="*/ 0 h 47"/>
                <a:gd name="T12" fmla="*/ 2147483646 w 1416"/>
                <a:gd name="T13" fmla="*/ 0 h 47"/>
                <a:gd name="T14" fmla="*/ 2147483646 w 1416"/>
                <a:gd name="T15" fmla="*/ 0 h 47"/>
                <a:gd name="T16" fmla="*/ 2147483646 w 1416"/>
                <a:gd name="T17" fmla="*/ 0 h 47"/>
                <a:gd name="T18" fmla="*/ 2147483646 w 1416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16" h="47">
                  <a:moveTo>
                    <a:pt x="1416" y="24"/>
                  </a:moveTo>
                  <a:lnTo>
                    <a:pt x="1393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393" y="47"/>
                  </a:lnTo>
                  <a:lnTo>
                    <a:pt x="1371" y="24"/>
                  </a:lnTo>
                  <a:lnTo>
                    <a:pt x="1416" y="24"/>
                  </a:lnTo>
                  <a:lnTo>
                    <a:pt x="1416" y="0"/>
                  </a:lnTo>
                  <a:lnTo>
                    <a:pt x="1393" y="0"/>
                  </a:lnTo>
                  <a:lnTo>
                    <a:pt x="141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6" name="Freeform 292"/>
            <p:cNvSpPr>
              <a:spLocks/>
            </p:cNvSpPr>
            <p:nvPr/>
          </p:nvSpPr>
          <p:spPr bwMode="auto">
            <a:xfrm>
              <a:off x="4226290" y="997645"/>
              <a:ext cx="16090" cy="29522"/>
            </a:xfrm>
            <a:custGeom>
              <a:avLst/>
              <a:gdLst>
                <a:gd name="T0" fmla="*/ 2147483646 w 45"/>
                <a:gd name="T1" fmla="*/ 2147483646 h 106"/>
                <a:gd name="T2" fmla="*/ 2147483646 w 45"/>
                <a:gd name="T3" fmla="*/ 2147483646 h 106"/>
                <a:gd name="T4" fmla="*/ 2147483646 w 45"/>
                <a:gd name="T5" fmla="*/ 0 h 106"/>
                <a:gd name="T6" fmla="*/ 0 w 45"/>
                <a:gd name="T7" fmla="*/ 0 h 106"/>
                <a:gd name="T8" fmla="*/ 0 w 45"/>
                <a:gd name="T9" fmla="*/ 2147483646 h 106"/>
                <a:gd name="T10" fmla="*/ 2147483646 w 45"/>
                <a:gd name="T11" fmla="*/ 2147483646 h 106"/>
                <a:gd name="T12" fmla="*/ 0 w 45"/>
                <a:gd name="T13" fmla="*/ 2147483646 h 106"/>
                <a:gd name="T14" fmla="*/ 0 w 45"/>
                <a:gd name="T15" fmla="*/ 2147483646 h 106"/>
                <a:gd name="T16" fmla="*/ 2147483646 w 45"/>
                <a:gd name="T17" fmla="*/ 2147483646 h 106"/>
                <a:gd name="T18" fmla="*/ 2147483646 w 45"/>
                <a:gd name="T19" fmla="*/ 2147483646 h 1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06">
                  <a:moveTo>
                    <a:pt x="22" y="59"/>
                  </a:moveTo>
                  <a:lnTo>
                    <a:pt x="45" y="8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2" y="106"/>
                  </a:lnTo>
                  <a:lnTo>
                    <a:pt x="0" y="82"/>
                  </a:lnTo>
                  <a:lnTo>
                    <a:pt x="0" y="106"/>
                  </a:lnTo>
                  <a:lnTo>
                    <a:pt x="22" y="106"/>
                  </a:lnTo>
                  <a:lnTo>
                    <a:pt x="22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7" name="Freeform 293"/>
            <p:cNvSpPr>
              <a:spLocks/>
            </p:cNvSpPr>
            <p:nvPr/>
          </p:nvSpPr>
          <p:spPr bwMode="auto">
            <a:xfrm>
              <a:off x="4233985" y="1014356"/>
              <a:ext cx="33580" cy="12811"/>
            </a:xfrm>
            <a:custGeom>
              <a:avLst/>
              <a:gdLst>
                <a:gd name="T0" fmla="*/ 2147483646 w 97"/>
                <a:gd name="T1" fmla="*/ 0 h 47"/>
                <a:gd name="T2" fmla="*/ 2147483646 w 97"/>
                <a:gd name="T3" fmla="*/ 0 h 47"/>
                <a:gd name="T4" fmla="*/ 0 w 97"/>
                <a:gd name="T5" fmla="*/ 0 h 47"/>
                <a:gd name="T6" fmla="*/ 0 w 97"/>
                <a:gd name="T7" fmla="*/ 2147483646 h 47"/>
                <a:gd name="T8" fmla="*/ 2147483646 w 97"/>
                <a:gd name="T9" fmla="*/ 2147483646 h 47"/>
                <a:gd name="T10" fmla="*/ 2147483646 w 97"/>
                <a:gd name="T11" fmla="*/ 0 h 47"/>
                <a:gd name="T12" fmla="*/ 2147483646 w 97"/>
                <a:gd name="T13" fmla="*/ 0 h 47"/>
                <a:gd name="T14" fmla="*/ 2147483646 w 97"/>
                <a:gd name="T15" fmla="*/ 0 h 47"/>
                <a:gd name="T16" fmla="*/ 2147483646 w 97"/>
                <a:gd name="T17" fmla="*/ 0 h 47"/>
                <a:gd name="T18" fmla="*/ 2147483646 w 97"/>
                <a:gd name="T19" fmla="*/ 0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47">
                  <a:moveTo>
                    <a:pt x="97" y="23"/>
                  </a:moveTo>
                  <a:lnTo>
                    <a:pt x="74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74" y="47"/>
                  </a:lnTo>
                  <a:lnTo>
                    <a:pt x="51" y="23"/>
                  </a:lnTo>
                  <a:lnTo>
                    <a:pt x="97" y="23"/>
                  </a:lnTo>
                  <a:lnTo>
                    <a:pt x="97" y="0"/>
                  </a:lnTo>
                  <a:lnTo>
                    <a:pt x="74" y="0"/>
                  </a:lnTo>
                  <a:lnTo>
                    <a:pt x="97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8" name="Freeform 294"/>
            <p:cNvSpPr>
              <a:spLocks/>
            </p:cNvSpPr>
            <p:nvPr/>
          </p:nvSpPr>
          <p:spPr bwMode="auto">
            <a:xfrm>
              <a:off x="4251475" y="1021040"/>
              <a:ext cx="16090" cy="65728"/>
            </a:xfrm>
            <a:custGeom>
              <a:avLst/>
              <a:gdLst>
                <a:gd name="T0" fmla="*/ 2147483646 w 46"/>
                <a:gd name="T1" fmla="*/ 2147483646 h 238"/>
                <a:gd name="T2" fmla="*/ 2147483646 w 46"/>
                <a:gd name="T3" fmla="*/ 2147483646 h 238"/>
                <a:gd name="T4" fmla="*/ 2147483646 w 46"/>
                <a:gd name="T5" fmla="*/ 0 h 238"/>
                <a:gd name="T6" fmla="*/ 0 w 46"/>
                <a:gd name="T7" fmla="*/ 0 h 238"/>
                <a:gd name="T8" fmla="*/ 0 w 46"/>
                <a:gd name="T9" fmla="*/ 2147483646 h 238"/>
                <a:gd name="T10" fmla="*/ 2147483646 w 46"/>
                <a:gd name="T11" fmla="*/ 2147483646 h 238"/>
                <a:gd name="T12" fmla="*/ 0 w 46"/>
                <a:gd name="T13" fmla="*/ 2147483646 h 238"/>
                <a:gd name="T14" fmla="*/ 0 w 46"/>
                <a:gd name="T15" fmla="*/ 2147483646 h 238"/>
                <a:gd name="T16" fmla="*/ 2147483646 w 46"/>
                <a:gd name="T17" fmla="*/ 2147483646 h 238"/>
                <a:gd name="T18" fmla="*/ 2147483646 w 46"/>
                <a:gd name="T19" fmla="*/ 2147483646 h 2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" h="238">
                  <a:moveTo>
                    <a:pt x="23" y="192"/>
                  </a:moveTo>
                  <a:lnTo>
                    <a:pt x="46" y="215"/>
                  </a:lnTo>
                  <a:lnTo>
                    <a:pt x="46" y="0"/>
                  </a:lnTo>
                  <a:lnTo>
                    <a:pt x="0" y="0"/>
                  </a:lnTo>
                  <a:lnTo>
                    <a:pt x="0" y="215"/>
                  </a:lnTo>
                  <a:lnTo>
                    <a:pt x="23" y="238"/>
                  </a:lnTo>
                  <a:lnTo>
                    <a:pt x="0" y="215"/>
                  </a:lnTo>
                  <a:lnTo>
                    <a:pt x="0" y="238"/>
                  </a:lnTo>
                  <a:lnTo>
                    <a:pt x="23" y="238"/>
                  </a:lnTo>
                  <a:lnTo>
                    <a:pt x="23" y="1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9" name="Freeform 295"/>
            <p:cNvSpPr>
              <a:spLocks/>
            </p:cNvSpPr>
            <p:nvPr/>
          </p:nvSpPr>
          <p:spPr bwMode="auto">
            <a:xfrm>
              <a:off x="4259870" y="1073957"/>
              <a:ext cx="98640" cy="12811"/>
            </a:xfrm>
            <a:custGeom>
              <a:avLst/>
              <a:gdLst>
                <a:gd name="T0" fmla="*/ 2147483646 w 282"/>
                <a:gd name="T1" fmla="*/ 2147483646 h 46"/>
                <a:gd name="T2" fmla="*/ 2147483646 w 282"/>
                <a:gd name="T3" fmla="*/ 0 h 46"/>
                <a:gd name="T4" fmla="*/ 0 w 282"/>
                <a:gd name="T5" fmla="*/ 0 h 46"/>
                <a:gd name="T6" fmla="*/ 0 w 282"/>
                <a:gd name="T7" fmla="*/ 2147483646 h 46"/>
                <a:gd name="T8" fmla="*/ 2147483646 w 282"/>
                <a:gd name="T9" fmla="*/ 2147483646 h 46"/>
                <a:gd name="T10" fmla="*/ 2147483646 w 282"/>
                <a:gd name="T11" fmla="*/ 2147483646 h 46"/>
                <a:gd name="T12" fmla="*/ 2147483646 w 282"/>
                <a:gd name="T13" fmla="*/ 2147483646 h 46"/>
                <a:gd name="T14" fmla="*/ 2147483646 w 282"/>
                <a:gd name="T15" fmla="*/ 0 h 46"/>
                <a:gd name="T16" fmla="*/ 2147483646 w 282"/>
                <a:gd name="T17" fmla="*/ 0 h 46"/>
                <a:gd name="T18" fmla="*/ 2147483646 w 282"/>
                <a:gd name="T19" fmla="*/ 2147483646 h 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2" h="46">
                  <a:moveTo>
                    <a:pt x="282" y="10"/>
                  </a:moveTo>
                  <a:lnTo>
                    <a:pt x="264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264" y="46"/>
                  </a:lnTo>
                  <a:lnTo>
                    <a:pt x="246" y="35"/>
                  </a:lnTo>
                  <a:lnTo>
                    <a:pt x="282" y="10"/>
                  </a:lnTo>
                  <a:lnTo>
                    <a:pt x="274" y="0"/>
                  </a:lnTo>
                  <a:lnTo>
                    <a:pt x="264" y="0"/>
                  </a:lnTo>
                  <a:lnTo>
                    <a:pt x="28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0" name="Freeform 296"/>
            <p:cNvSpPr>
              <a:spLocks/>
            </p:cNvSpPr>
            <p:nvPr/>
          </p:nvSpPr>
          <p:spPr bwMode="auto">
            <a:xfrm>
              <a:off x="4345918" y="1077299"/>
              <a:ext cx="104936" cy="111961"/>
            </a:xfrm>
            <a:custGeom>
              <a:avLst/>
              <a:gdLst>
                <a:gd name="T0" fmla="*/ 2147483646 w 300"/>
                <a:gd name="T1" fmla="*/ 2147483646 h 403"/>
                <a:gd name="T2" fmla="*/ 2147483646 w 300"/>
                <a:gd name="T3" fmla="*/ 2147483646 h 403"/>
                <a:gd name="T4" fmla="*/ 2147483646 w 300"/>
                <a:gd name="T5" fmla="*/ 0 h 403"/>
                <a:gd name="T6" fmla="*/ 0 w 300"/>
                <a:gd name="T7" fmla="*/ 0 h 403"/>
                <a:gd name="T8" fmla="*/ 2147483646 w 300"/>
                <a:gd name="T9" fmla="*/ 2147483646 h 403"/>
                <a:gd name="T10" fmla="*/ 2147483646 w 300"/>
                <a:gd name="T11" fmla="*/ 2147483646 h 403"/>
                <a:gd name="T12" fmla="*/ 2147483646 w 300"/>
                <a:gd name="T13" fmla="*/ 2147483646 h 403"/>
                <a:gd name="T14" fmla="*/ 2147483646 w 300"/>
                <a:gd name="T15" fmla="*/ 2147483646 h 403"/>
                <a:gd name="T16" fmla="*/ 2147483646 w 300"/>
                <a:gd name="T17" fmla="*/ 2147483646 h 403"/>
                <a:gd name="T18" fmla="*/ 2147483646 w 300"/>
                <a:gd name="T19" fmla="*/ 2147483646 h 4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0" h="403">
                  <a:moveTo>
                    <a:pt x="300" y="391"/>
                  </a:moveTo>
                  <a:lnTo>
                    <a:pt x="298" y="378"/>
                  </a:lnTo>
                  <a:lnTo>
                    <a:pt x="36" y="0"/>
                  </a:lnTo>
                  <a:lnTo>
                    <a:pt x="0" y="25"/>
                  </a:lnTo>
                  <a:lnTo>
                    <a:pt x="263" y="403"/>
                  </a:lnTo>
                  <a:lnTo>
                    <a:pt x="257" y="391"/>
                  </a:lnTo>
                  <a:lnTo>
                    <a:pt x="300" y="391"/>
                  </a:lnTo>
                  <a:lnTo>
                    <a:pt x="300" y="386"/>
                  </a:lnTo>
                  <a:lnTo>
                    <a:pt x="298" y="378"/>
                  </a:lnTo>
                  <a:lnTo>
                    <a:pt x="300" y="3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1" name="Freeform 297"/>
            <p:cNvSpPr>
              <a:spLocks/>
            </p:cNvSpPr>
            <p:nvPr/>
          </p:nvSpPr>
          <p:spPr bwMode="auto">
            <a:xfrm>
              <a:off x="4436163" y="1185917"/>
              <a:ext cx="14691" cy="71855"/>
            </a:xfrm>
            <a:custGeom>
              <a:avLst/>
              <a:gdLst>
                <a:gd name="T0" fmla="*/ 2147483646 w 43"/>
                <a:gd name="T1" fmla="*/ 2147483646 h 259"/>
                <a:gd name="T2" fmla="*/ 2147483646 w 43"/>
                <a:gd name="T3" fmla="*/ 2147483646 h 259"/>
                <a:gd name="T4" fmla="*/ 2147483646 w 43"/>
                <a:gd name="T5" fmla="*/ 0 h 259"/>
                <a:gd name="T6" fmla="*/ 0 w 43"/>
                <a:gd name="T7" fmla="*/ 0 h 259"/>
                <a:gd name="T8" fmla="*/ 0 w 43"/>
                <a:gd name="T9" fmla="*/ 2147483646 h 259"/>
                <a:gd name="T10" fmla="*/ 0 w 43"/>
                <a:gd name="T11" fmla="*/ 2147483646 h 259"/>
                <a:gd name="T12" fmla="*/ 2147483646 w 43"/>
                <a:gd name="T13" fmla="*/ 2147483646 h 259"/>
                <a:gd name="T14" fmla="*/ 2147483646 w 43"/>
                <a:gd name="T15" fmla="*/ 2147483646 h 259"/>
                <a:gd name="T16" fmla="*/ 2147483646 w 43"/>
                <a:gd name="T17" fmla="*/ 2147483646 h 259"/>
                <a:gd name="T18" fmla="*/ 2147483646 w 43"/>
                <a:gd name="T19" fmla="*/ 2147483646 h 25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259">
                  <a:moveTo>
                    <a:pt x="43" y="259"/>
                  </a:moveTo>
                  <a:lnTo>
                    <a:pt x="43" y="246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246"/>
                  </a:lnTo>
                  <a:lnTo>
                    <a:pt x="3" y="233"/>
                  </a:lnTo>
                  <a:lnTo>
                    <a:pt x="41" y="259"/>
                  </a:lnTo>
                  <a:lnTo>
                    <a:pt x="43" y="252"/>
                  </a:lnTo>
                  <a:lnTo>
                    <a:pt x="43" y="246"/>
                  </a:lnTo>
                  <a:lnTo>
                    <a:pt x="43" y="2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2" name="Freeform 298"/>
            <p:cNvSpPr>
              <a:spLocks/>
            </p:cNvSpPr>
            <p:nvPr/>
          </p:nvSpPr>
          <p:spPr bwMode="auto">
            <a:xfrm>
              <a:off x="4406081" y="1251088"/>
              <a:ext cx="44773" cy="48461"/>
            </a:xfrm>
            <a:custGeom>
              <a:avLst/>
              <a:gdLst>
                <a:gd name="T0" fmla="*/ 2147483646 w 128"/>
                <a:gd name="T1" fmla="*/ 2147483646 h 174"/>
                <a:gd name="T2" fmla="*/ 2147483646 w 128"/>
                <a:gd name="T3" fmla="*/ 2147483646 h 174"/>
                <a:gd name="T4" fmla="*/ 2147483646 w 128"/>
                <a:gd name="T5" fmla="*/ 2147483646 h 174"/>
                <a:gd name="T6" fmla="*/ 2147483646 w 128"/>
                <a:gd name="T7" fmla="*/ 0 h 174"/>
                <a:gd name="T8" fmla="*/ 0 w 128"/>
                <a:gd name="T9" fmla="*/ 2147483646 h 174"/>
                <a:gd name="T10" fmla="*/ 2147483646 w 128"/>
                <a:gd name="T11" fmla="*/ 2147483646 h 174"/>
                <a:gd name="T12" fmla="*/ 2147483646 w 128"/>
                <a:gd name="T13" fmla="*/ 2147483646 h 174"/>
                <a:gd name="T14" fmla="*/ 2147483646 w 128"/>
                <a:gd name="T15" fmla="*/ 2147483646 h 174"/>
                <a:gd name="T16" fmla="*/ 2147483646 w 128"/>
                <a:gd name="T17" fmla="*/ 2147483646 h 174"/>
                <a:gd name="T18" fmla="*/ 2147483646 w 128"/>
                <a:gd name="T19" fmla="*/ 2147483646 h 1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8" h="174">
                  <a:moveTo>
                    <a:pt x="20" y="174"/>
                  </a:moveTo>
                  <a:lnTo>
                    <a:pt x="40" y="165"/>
                  </a:lnTo>
                  <a:lnTo>
                    <a:pt x="128" y="26"/>
                  </a:lnTo>
                  <a:lnTo>
                    <a:pt x="88" y="0"/>
                  </a:lnTo>
                  <a:lnTo>
                    <a:pt x="0" y="140"/>
                  </a:lnTo>
                  <a:lnTo>
                    <a:pt x="20" y="129"/>
                  </a:lnTo>
                  <a:lnTo>
                    <a:pt x="20" y="174"/>
                  </a:lnTo>
                  <a:lnTo>
                    <a:pt x="32" y="174"/>
                  </a:lnTo>
                  <a:lnTo>
                    <a:pt x="38" y="165"/>
                  </a:lnTo>
                  <a:lnTo>
                    <a:pt x="20" y="1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3" name="Freeform 299"/>
            <p:cNvSpPr>
              <a:spLocks/>
            </p:cNvSpPr>
            <p:nvPr/>
          </p:nvSpPr>
          <p:spPr bwMode="auto">
            <a:xfrm>
              <a:off x="3707904" y="1286737"/>
              <a:ext cx="705173" cy="12811"/>
            </a:xfrm>
            <a:custGeom>
              <a:avLst/>
              <a:gdLst>
                <a:gd name="T0" fmla="*/ 0 w 2016"/>
                <a:gd name="T1" fmla="*/ 2147483646 h 45"/>
                <a:gd name="T2" fmla="*/ 2147483646 w 2016"/>
                <a:gd name="T3" fmla="*/ 2147483646 h 45"/>
                <a:gd name="T4" fmla="*/ 2147483646 w 2016"/>
                <a:gd name="T5" fmla="*/ 2147483646 h 45"/>
                <a:gd name="T6" fmla="*/ 2147483646 w 2016"/>
                <a:gd name="T7" fmla="*/ 0 h 45"/>
                <a:gd name="T8" fmla="*/ 2147483646 w 2016"/>
                <a:gd name="T9" fmla="*/ 0 h 45"/>
                <a:gd name="T10" fmla="*/ 2147483646 w 2016"/>
                <a:gd name="T11" fmla="*/ 2147483646 h 45"/>
                <a:gd name="T12" fmla="*/ 0 w 2016"/>
                <a:gd name="T13" fmla="*/ 2147483646 h 45"/>
                <a:gd name="T14" fmla="*/ 0 w 2016"/>
                <a:gd name="T15" fmla="*/ 2147483646 h 45"/>
                <a:gd name="T16" fmla="*/ 2147483646 w 2016"/>
                <a:gd name="T17" fmla="*/ 2147483646 h 45"/>
                <a:gd name="T18" fmla="*/ 0 w 2016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16" h="45">
                  <a:moveTo>
                    <a:pt x="0" y="24"/>
                  </a:moveTo>
                  <a:lnTo>
                    <a:pt x="23" y="45"/>
                  </a:lnTo>
                  <a:lnTo>
                    <a:pt x="2016" y="45"/>
                  </a:lnTo>
                  <a:lnTo>
                    <a:pt x="2016" y="0"/>
                  </a:lnTo>
                  <a:lnTo>
                    <a:pt x="23" y="0"/>
                  </a:lnTo>
                  <a:lnTo>
                    <a:pt x="45" y="24"/>
                  </a:lnTo>
                  <a:lnTo>
                    <a:pt x="0" y="24"/>
                  </a:lnTo>
                  <a:lnTo>
                    <a:pt x="0" y="45"/>
                  </a:lnTo>
                  <a:lnTo>
                    <a:pt x="23" y="45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4" name="Freeform 300"/>
            <p:cNvSpPr>
              <a:spLocks/>
            </p:cNvSpPr>
            <p:nvPr/>
          </p:nvSpPr>
          <p:spPr bwMode="auto">
            <a:xfrm>
              <a:off x="4178719" y="1031066"/>
              <a:ext cx="38477" cy="12254"/>
            </a:xfrm>
            <a:custGeom>
              <a:avLst/>
              <a:gdLst>
                <a:gd name="T0" fmla="*/ 2147483646 w 111"/>
                <a:gd name="T1" fmla="*/ 0 h 45"/>
                <a:gd name="T2" fmla="*/ 2147483646 w 111"/>
                <a:gd name="T3" fmla="*/ 0 h 45"/>
                <a:gd name="T4" fmla="*/ 0 w 111"/>
                <a:gd name="T5" fmla="*/ 0 h 45"/>
                <a:gd name="T6" fmla="*/ 0 w 111"/>
                <a:gd name="T7" fmla="*/ 2147483646 h 45"/>
                <a:gd name="T8" fmla="*/ 2147483646 w 111"/>
                <a:gd name="T9" fmla="*/ 2147483646 h 45"/>
                <a:gd name="T10" fmla="*/ 2147483646 w 111"/>
                <a:gd name="T11" fmla="*/ 0 h 45"/>
                <a:gd name="T12" fmla="*/ 2147483646 w 111"/>
                <a:gd name="T13" fmla="*/ 0 h 45"/>
                <a:gd name="T14" fmla="*/ 2147483646 w 111"/>
                <a:gd name="T15" fmla="*/ 0 h 45"/>
                <a:gd name="T16" fmla="*/ 2147483646 w 111"/>
                <a:gd name="T17" fmla="*/ 0 h 45"/>
                <a:gd name="T18" fmla="*/ 2147483646 w 111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45">
                  <a:moveTo>
                    <a:pt x="111" y="22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88" y="45"/>
                  </a:lnTo>
                  <a:lnTo>
                    <a:pt x="66" y="22"/>
                  </a:lnTo>
                  <a:lnTo>
                    <a:pt x="111" y="22"/>
                  </a:lnTo>
                  <a:lnTo>
                    <a:pt x="111" y="0"/>
                  </a:lnTo>
                  <a:lnTo>
                    <a:pt x="88" y="0"/>
                  </a:lnTo>
                  <a:lnTo>
                    <a:pt x="111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5" name="Freeform 301"/>
            <p:cNvSpPr>
              <a:spLocks/>
            </p:cNvSpPr>
            <p:nvPr/>
          </p:nvSpPr>
          <p:spPr bwMode="auto">
            <a:xfrm>
              <a:off x="4201805" y="1037193"/>
              <a:ext cx="15391" cy="23952"/>
            </a:xfrm>
            <a:custGeom>
              <a:avLst/>
              <a:gdLst>
                <a:gd name="T0" fmla="*/ 0 w 45"/>
                <a:gd name="T1" fmla="*/ 2147483646 h 86"/>
                <a:gd name="T2" fmla="*/ 2147483646 w 45"/>
                <a:gd name="T3" fmla="*/ 2147483646 h 86"/>
                <a:gd name="T4" fmla="*/ 2147483646 w 45"/>
                <a:gd name="T5" fmla="*/ 0 h 86"/>
                <a:gd name="T6" fmla="*/ 0 w 45"/>
                <a:gd name="T7" fmla="*/ 0 h 86"/>
                <a:gd name="T8" fmla="*/ 0 w 45"/>
                <a:gd name="T9" fmla="*/ 2147483646 h 86"/>
                <a:gd name="T10" fmla="*/ 0 w 45"/>
                <a:gd name="T11" fmla="*/ 2147483646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86">
                  <a:moveTo>
                    <a:pt x="22" y="86"/>
                  </a:moveTo>
                  <a:lnTo>
                    <a:pt x="45" y="8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86"/>
                  </a:lnTo>
                  <a:lnTo>
                    <a:pt x="22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6" name="Freeform 302"/>
            <p:cNvSpPr>
              <a:spLocks/>
            </p:cNvSpPr>
            <p:nvPr/>
          </p:nvSpPr>
          <p:spPr bwMode="auto">
            <a:xfrm>
              <a:off x="4199007" y="1092895"/>
              <a:ext cx="15391" cy="145939"/>
            </a:xfrm>
            <a:custGeom>
              <a:avLst/>
              <a:gdLst>
                <a:gd name="T0" fmla="*/ 0 w 45"/>
                <a:gd name="T1" fmla="*/ 2147483646 h 524"/>
                <a:gd name="T2" fmla="*/ 2147483646 w 45"/>
                <a:gd name="T3" fmla="*/ 2147483646 h 524"/>
                <a:gd name="T4" fmla="*/ 2147483646 w 45"/>
                <a:gd name="T5" fmla="*/ 0 h 524"/>
                <a:gd name="T6" fmla="*/ 0 w 45"/>
                <a:gd name="T7" fmla="*/ 0 h 524"/>
                <a:gd name="T8" fmla="*/ 0 w 45"/>
                <a:gd name="T9" fmla="*/ 2147483646 h 524"/>
                <a:gd name="T10" fmla="*/ 0 w 45"/>
                <a:gd name="T11" fmla="*/ 2147483646 h 5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524">
                  <a:moveTo>
                    <a:pt x="23" y="524"/>
                  </a:moveTo>
                  <a:lnTo>
                    <a:pt x="45" y="524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524"/>
                  </a:lnTo>
                  <a:lnTo>
                    <a:pt x="23" y="5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7" name="Freeform 303"/>
            <p:cNvSpPr>
              <a:spLocks/>
            </p:cNvSpPr>
            <p:nvPr/>
          </p:nvSpPr>
          <p:spPr bwMode="auto">
            <a:xfrm>
              <a:off x="3782759" y="1032737"/>
              <a:ext cx="358883" cy="12811"/>
            </a:xfrm>
            <a:custGeom>
              <a:avLst/>
              <a:gdLst>
                <a:gd name="T0" fmla="*/ 0 w 1025"/>
                <a:gd name="T1" fmla="*/ 2147483646 h 46"/>
                <a:gd name="T2" fmla="*/ 0 w 1025"/>
                <a:gd name="T3" fmla="*/ 2147483646 h 46"/>
                <a:gd name="T4" fmla="*/ 2147483646 w 1025"/>
                <a:gd name="T5" fmla="*/ 2147483646 h 46"/>
                <a:gd name="T6" fmla="*/ 2147483646 w 1025"/>
                <a:gd name="T7" fmla="*/ 0 h 46"/>
                <a:gd name="T8" fmla="*/ 0 w 1025"/>
                <a:gd name="T9" fmla="*/ 0 h 46"/>
                <a:gd name="T10" fmla="*/ 0 w 1025"/>
                <a:gd name="T11" fmla="*/ 2147483646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25" h="46">
                  <a:moveTo>
                    <a:pt x="0" y="23"/>
                  </a:moveTo>
                  <a:lnTo>
                    <a:pt x="0" y="46"/>
                  </a:lnTo>
                  <a:lnTo>
                    <a:pt x="1025" y="46"/>
                  </a:lnTo>
                  <a:lnTo>
                    <a:pt x="1025" y="0"/>
                  </a:lnTo>
                  <a:lnTo>
                    <a:pt x="0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8" name="Freeform 308"/>
            <p:cNvSpPr>
              <a:spLocks/>
            </p:cNvSpPr>
            <p:nvPr/>
          </p:nvSpPr>
          <p:spPr bwMode="auto">
            <a:xfrm>
              <a:off x="4264067" y="1105150"/>
              <a:ext cx="64361" cy="12811"/>
            </a:xfrm>
            <a:custGeom>
              <a:avLst/>
              <a:gdLst>
                <a:gd name="T0" fmla="*/ 2147483646 w 184"/>
                <a:gd name="T1" fmla="*/ 2147483646 h 45"/>
                <a:gd name="T2" fmla="*/ 2147483646 w 184"/>
                <a:gd name="T3" fmla="*/ 0 h 45"/>
                <a:gd name="T4" fmla="*/ 0 w 184"/>
                <a:gd name="T5" fmla="*/ 0 h 45"/>
                <a:gd name="T6" fmla="*/ 0 w 184"/>
                <a:gd name="T7" fmla="*/ 2147483646 h 45"/>
                <a:gd name="T8" fmla="*/ 2147483646 w 184"/>
                <a:gd name="T9" fmla="*/ 2147483646 h 45"/>
                <a:gd name="T10" fmla="*/ 2147483646 w 184"/>
                <a:gd name="T11" fmla="*/ 2147483646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4" h="45">
                  <a:moveTo>
                    <a:pt x="184" y="22"/>
                  </a:moveTo>
                  <a:lnTo>
                    <a:pt x="184" y="0"/>
                  </a:lnTo>
                  <a:lnTo>
                    <a:pt x="0" y="0"/>
                  </a:lnTo>
                  <a:lnTo>
                    <a:pt x="0" y="45"/>
                  </a:lnTo>
                  <a:lnTo>
                    <a:pt x="184" y="45"/>
                  </a:lnTo>
                  <a:lnTo>
                    <a:pt x="184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9" name="Freeform 309"/>
            <p:cNvSpPr>
              <a:spLocks/>
            </p:cNvSpPr>
            <p:nvPr/>
          </p:nvSpPr>
          <p:spPr bwMode="auto">
            <a:xfrm>
              <a:off x="4256372" y="1143584"/>
              <a:ext cx="92344" cy="12811"/>
            </a:xfrm>
            <a:custGeom>
              <a:avLst/>
              <a:gdLst>
                <a:gd name="T0" fmla="*/ 2147483646 w 265"/>
                <a:gd name="T1" fmla="*/ 2147483646 h 45"/>
                <a:gd name="T2" fmla="*/ 0 w 265"/>
                <a:gd name="T3" fmla="*/ 2147483646 h 45"/>
                <a:gd name="T4" fmla="*/ 2147483646 w 265"/>
                <a:gd name="T5" fmla="*/ 2147483646 h 45"/>
                <a:gd name="T6" fmla="*/ 2147483646 w 265"/>
                <a:gd name="T7" fmla="*/ 0 h 45"/>
                <a:gd name="T8" fmla="*/ 0 w 265"/>
                <a:gd name="T9" fmla="*/ 0 h 45"/>
                <a:gd name="T10" fmla="*/ 0 w 265"/>
                <a:gd name="T11" fmla="*/ 2147483646 h 45"/>
                <a:gd name="T12" fmla="*/ 0 w 265"/>
                <a:gd name="T13" fmla="*/ 0 h 45"/>
                <a:gd name="T14" fmla="*/ 0 w 265"/>
                <a:gd name="T15" fmla="*/ 0 h 45"/>
                <a:gd name="T16" fmla="*/ 0 w 265"/>
                <a:gd name="T17" fmla="*/ 2147483646 h 45"/>
                <a:gd name="T18" fmla="*/ 2147483646 w 265"/>
                <a:gd name="T19" fmla="*/ 2147483646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5" h="45">
                  <a:moveTo>
                    <a:pt x="45" y="22"/>
                  </a:moveTo>
                  <a:lnTo>
                    <a:pt x="23" y="45"/>
                  </a:lnTo>
                  <a:lnTo>
                    <a:pt x="265" y="45"/>
                  </a:lnTo>
                  <a:lnTo>
                    <a:pt x="265" y="0"/>
                  </a:lnTo>
                  <a:lnTo>
                    <a:pt x="23" y="0"/>
                  </a:lnTo>
                  <a:lnTo>
                    <a:pt x="0" y="22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22"/>
                  </a:lnTo>
                  <a:lnTo>
                    <a:pt x="45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0" name="Freeform 310"/>
            <p:cNvSpPr>
              <a:spLocks/>
            </p:cNvSpPr>
            <p:nvPr/>
          </p:nvSpPr>
          <p:spPr bwMode="auto">
            <a:xfrm>
              <a:off x="4256372" y="1149711"/>
              <a:ext cx="15391" cy="38991"/>
            </a:xfrm>
            <a:custGeom>
              <a:avLst/>
              <a:gdLst>
                <a:gd name="T0" fmla="*/ 0 w 45"/>
                <a:gd name="T1" fmla="*/ 2147483646 h 139"/>
                <a:gd name="T2" fmla="*/ 2147483646 w 45"/>
                <a:gd name="T3" fmla="*/ 2147483646 h 139"/>
                <a:gd name="T4" fmla="*/ 2147483646 w 45"/>
                <a:gd name="T5" fmla="*/ 0 h 139"/>
                <a:gd name="T6" fmla="*/ 0 w 45"/>
                <a:gd name="T7" fmla="*/ 0 h 139"/>
                <a:gd name="T8" fmla="*/ 0 w 45"/>
                <a:gd name="T9" fmla="*/ 2147483646 h 139"/>
                <a:gd name="T10" fmla="*/ 0 w 45"/>
                <a:gd name="T11" fmla="*/ 2147483646 h 139"/>
                <a:gd name="T12" fmla="*/ 0 w 45"/>
                <a:gd name="T13" fmla="*/ 2147483646 h 139"/>
                <a:gd name="T14" fmla="*/ 0 w 45"/>
                <a:gd name="T15" fmla="*/ 2147483646 h 139"/>
                <a:gd name="T16" fmla="*/ 0 w 45"/>
                <a:gd name="T17" fmla="*/ 2147483646 h 139"/>
                <a:gd name="T18" fmla="*/ 0 w 45"/>
                <a:gd name="T19" fmla="*/ 2147483646 h 1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139">
                  <a:moveTo>
                    <a:pt x="23" y="93"/>
                  </a:moveTo>
                  <a:lnTo>
                    <a:pt x="45" y="116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16"/>
                  </a:lnTo>
                  <a:lnTo>
                    <a:pt x="23" y="139"/>
                  </a:lnTo>
                  <a:lnTo>
                    <a:pt x="0" y="116"/>
                  </a:lnTo>
                  <a:lnTo>
                    <a:pt x="0" y="139"/>
                  </a:lnTo>
                  <a:lnTo>
                    <a:pt x="23" y="139"/>
                  </a:lnTo>
                  <a:lnTo>
                    <a:pt x="23" y="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1" name="Freeform 311"/>
            <p:cNvSpPr>
              <a:spLocks/>
            </p:cNvSpPr>
            <p:nvPr/>
          </p:nvSpPr>
          <p:spPr bwMode="auto">
            <a:xfrm>
              <a:off x="4264067" y="1175891"/>
              <a:ext cx="108434" cy="12811"/>
            </a:xfrm>
            <a:custGeom>
              <a:avLst/>
              <a:gdLst>
                <a:gd name="T0" fmla="*/ 2147483646 w 310"/>
                <a:gd name="T1" fmla="*/ 2147483646 h 46"/>
                <a:gd name="T2" fmla="*/ 2147483646 w 310"/>
                <a:gd name="T3" fmla="*/ 0 h 46"/>
                <a:gd name="T4" fmla="*/ 0 w 310"/>
                <a:gd name="T5" fmla="*/ 0 h 46"/>
                <a:gd name="T6" fmla="*/ 0 w 310"/>
                <a:gd name="T7" fmla="*/ 2147483646 h 46"/>
                <a:gd name="T8" fmla="*/ 2147483646 w 310"/>
                <a:gd name="T9" fmla="*/ 2147483646 h 46"/>
                <a:gd name="T10" fmla="*/ 2147483646 w 310"/>
                <a:gd name="T11" fmla="*/ 2147483646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0" h="46">
                  <a:moveTo>
                    <a:pt x="310" y="23"/>
                  </a:moveTo>
                  <a:lnTo>
                    <a:pt x="310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310" y="46"/>
                  </a:lnTo>
                  <a:lnTo>
                    <a:pt x="31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32" name="그룹 26"/>
          <p:cNvGrpSpPr>
            <a:grpSpLocks/>
          </p:cNvGrpSpPr>
          <p:nvPr/>
        </p:nvGrpSpPr>
        <p:grpSpPr bwMode="auto">
          <a:xfrm>
            <a:off x="3616206" y="3387760"/>
            <a:ext cx="415925" cy="222250"/>
            <a:chOff x="2931424" y="1333411"/>
            <a:chExt cx="414951" cy="223381"/>
          </a:xfrm>
        </p:grpSpPr>
        <p:sp>
          <p:nvSpPr>
            <p:cNvPr id="933" name="직사각형 499"/>
            <p:cNvSpPr>
              <a:spLocks noChangeArrowheads="1"/>
            </p:cNvSpPr>
            <p:nvPr/>
          </p:nvSpPr>
          <p:spPr bwMode="auto">
            <a:xfrm>
              <a:off x="3038512" y="1490598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4" name="직사각형 500"/>
            <p:cNvSpPr>
              <a:spLocks noChangeArrowheads="1"/>
            </p:cNvSpPr>
            <p:nvPr/>
          </p:nvSpPr>
          <p:spPr bwMode="auto">
            <a:xfrm>
              <a:off x="2931424" y="1490598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5" name="직사각형 501"/>
            <p:cNvSpPr>
              <a:spLocks noChangeArrowheads="1"/>
            </p:cNvSpPr>
            <p:nvPr/>
          </p:nvSpPr>
          <p:spPr bwMode="auto">
            <a:xfrm>
              <a:off x="3145855" y="1490598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6" name="직사각형 502"/>
            <p:cNvSpPr>
              <a:spLocks noChangeArrowheads="1"/>
            </p:cNvSpPr>
            <p:nvPr/>
          </p:nvSpPr>
          <p:spPr bwMode="auto">
            <a:xfrm>
              <a:off x="3252433" y="1490598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7" name="직사각형 505"/>
            <p:cNvSpPr>
              <a:spLocks noChangeArrowheads="1"/>
            </p:cNvSpPr>
            <p:nvPr/>
          </p:nvSpPr>
          <p:spPr bwMode="auto">
            <a:xfrm>
              <a:off x="3144963" y="1411447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8" name="직사각형 506"/>
            <p:cNvSpPr>
              <a:spLocks noChangeArrowheads="1"/>
            </p:cNvSpPr>
            <p:nvPr/>
          </p:nvSpPr>
          <p:spPr bwMode="auto">
            <a:xfrm>
              <a:off x="3251541" y="1411447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9" name="직사각형 510"/>
            <p:cNvSpPr>
              <a:spLocks noChangeArrowheads="1"/>
            </p:cNvSpPr>
            <p:nvPr/>
          </p:nvSpPr>
          <p:spPr bwMode="auto">
            <a:xfrm>
              <a:off x="3250666" y="1333411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40" name="그룹 700"/>
          <p:cNvGrpSpPr>
            <a:grpSpLocks/>
          </p:cNvGrpSpPr>
          <p:nvPr/>
        </p:nvGrpSpPr>
        <p:grpSpPr bwMode="auto">
          <a:xfrm>
            <a:off x="3713043" y="3587785"/>
            <a:ext cx="452438" cy="88900"/>
            <a:chOff x="3333961" y="1240855"/>
            <a:chExt cx="453325" cy="89123"/>
          </a:xfrm>
        </p:grpSpPr>
        <p:sp>
          <p:nvSpPr>
            <p:cNvPr id="941" name="Freeform 305"/>
            <p:cNvSpPr>
              <a:spLocks/>
            </p:cNvSpPr>
            <p:nvPr/>
          </p:nvSpPr>
          <p:spPr bwMode="auto">
            <a:xfrm>
              <a:off x="3371038" y="1270377"/>
              <a:ext cx="37078" cy="30079"/>
            </a:xfrm>
            <a:custGeom>
              <a:avLst/>
              <a:gdLst>
                <a:gd name="T0" fmla="*/ 2147483646 w 106"/>
                <a:gd name="T1" fmla="*/ 2147483646 h 108"/>
                <a:gd name="T2" fmla="*/ 2147483646 w 106"/>
                <a:gd name="T3" fmla="*/ 2147483646 h 108"/>
                <a:gd name="T4" fmla="*/ 2147483646 w 106"/>
                <a:gd name="T5" fmla="*/ 2147483646 h 108"/>
                <a:gd name="T6" fmla="*/ 2147483646 w 106"/>
                <a:gd name="T7" fmla="*/ 2147483646 h 108"/>
                <a:gd name="T8" fmla="*/ 2147483646 w 106"/>
                <a:gd name="T9" fmla="*/ 2147483646 h 108"/>
                <a:gd name="T10" fmla="*/ 2147483646 w 106"/>
                <a:gd name="T11" fmla="*/ 2147483646 h 108"/>
                <a:gd name="T12" fmla="*/ 2147483646 w 106"/>
                <a:gd name="T13" fmla="*/ 2147483646 h 108"/>
                <a:gd name="T14" fmla="*/ 2147483646 w 106"/>
                <a:gd name="T15" fmla="*/ 2147483646 h 108"/>
                <a:gd name="T16" fmla="*/ 2147483646 w 106"/>
                <a:gd name="T17" fmla="*/ 0 h 108"/>
                <a:gd name="T18" fmla="*/ 2147483646 w 106"/>
                <a:gd name="T19" fmla="*/ 2147483646 h 108"/>
                <a:gd name="T20" fmla="*/ 2147483646 w 106"/>
                <a:gd name="T21" fmla="*/ 2147483646 h 108"/>
                <a:gd name="T22" fmla="*/ 2147483646 w 106"/>
                <a:gd name="T23" fmla="*/ 2147483646 h 108"/>
                <a:gd name="T24" fmla="*/ 0 w 106"/>
                <a:gd name="T25" fmla="*/ 2147483646 h 108"/>
                <a:gd name="T26" fmla="*/ 2147483646 w 106"/>
                <a:gd name="T27" fmla="*/ 2147483646 h 108"/>
                <a:gd name="T28" fmla="*/ 2147483646 w 106"/>
                <a:gd name="T29" fmla="*/ 2147483646 h 108"/>
                <a:gd name="T30" fmla="*/ 2147483646 w 106"/>
                <a:gd name="T31" fmla="*/ 2147483646 h 108"/>
                <a:gd name="T32" fmla="*/ 2147483646 w 106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6" h="108">
                  <a:moveTo>
                    <a:pt x="53" y="108"/>
                  </a:moveTo>
                  <a:lnTo>
                    <a:pt x="76" y="103"/>
                  </a:lnTo>
                  <a:lnTo>
                    <a:pt x="93" y="91"/>
                  </a:lnTo>
                  <a:lnTo>
                    <a:pt x="101" y="73"/>
                  </a:lnTo>
                  <a:lnTo>
                    <a:pt x="106" y="53"/>
                  </a:lnTo>
                  <a:lnTo>
                    <a:pt x="101" y="33"/>
                  </a:lnTo>
                  <a:lnTo>
                    <a:pt x="93" y="16"/>
                  </a:lnTo>
                  <a:lnTo>
                    <a:pt x="76" y="5"/>
                  </a:lnTo>
                  <a:lnTo>
                    <a:pt x="53" y="0"/>
                  </a:lnTo>
                  <a:lnTo>
                    <a:pt x="33" y="5"/>
                  </a:lnTo>
                  <a:lnTo>
                    <a:pt x="15" y="16"/>
                  </a:lnTo>
                  <a:lnTo>
                    <a:pt x="4" y="33"/>
                  </a:lnTo>
                  <a:lnTo>
                    <a:pt x="0" y="53"/>
                  </a:lnTo>
                  <a:lnTo>
                    <a:pt x="4" y="73"/>
                  </a:lnTo>
                  <a:lnTo>
                    <a:pt x="15" y="91"/>
                  </a:lnTo>
                  <a:lnTo>
                    <a:pt x="33" y="103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42" name="Freeform 306"/>
            <p:cNvSpPr>
              <a:spLocks/>
            </p:cNvSpPr>
            <p:nvPr/>
          </p:nvSpPr>
          <p:spPr bwMode="auto">
            <a:xfrm>
              <a:off x="3676053" y="1240855"/>
              <a:ext cx="111233" cy="89123"/>
            </a:xfrm>
            <a:custGeom>
              <a:avLst/>
              <a:gdLst>
                <a:gd name="T0" fmla="*/ 2147483646 w 317"/>
                <a:gd name="T1" fmla="*/ 2147483646 h 319"/>
                <a:gd name="T2" fmla="*/ 2147483646 w 317"/>
                <a:gd name="T3" fmla="*/ 2147483646 h 319"/>
                <a:gd name="T4" fmla="*/ 2147483646 w 317"/>
                <a:gd name="T5" fmla="*/ 2147483646 h 319"/>
                <a:gd name="T6" fmla="*/ 2147483646 w 317"/>
                <a:gd name="T7" fmla="*/ 2147483646 h 319"/>
                <a:gd name="T8" fmla="*/ 2147483646 w 317"/>
                <a:gd name="T9" fmla="*/ 2147483646 h 319"/>
                <a:gd name="T10" fmla="*/ 2147483646 w 317"/>
                <a:gd name="T11" fmla="*/ 2147483646 h 319"/>
                <a:gd name="T12" fmla="*/ 2147483646 w 317"/>
                <a:gd name="T13" fmla="*/ 2147483646 h 319"/>
                <a:gd name="T14" fmla="*/ 2147483646 w 317"/>
                <a:gd name="T15" fmla="*/ 2147483646 h 319"/>
                <a:gd name="T16" fmla="*/ 2147483646 w 317"/>
                <a:gd name="T17" fmla="*/ 2147483646 h 319"/>
                <a:gd name="T18" fmla="*/ 2147483646 w 317"/>
                <a:gd name="T19" fmla="*/ 2147483646 h 319"/>
                <a:gd name="T20" fmla="*/ 2147483646 w 317"/>
                <a:gd name="T21" fmla="*/ 2147483646 h 319"/>
                <a:gd name="T22" fmla="*/ 2147483646 w 317"/>
                <a:gd name="T23" fmla="*/ 2147483646 h 319"/>
                <a:gd name="T24" fmla="*/ 2147483646 w 317"/>
                <a:gd name="T25" fmla="*/ 2147483646 h 319"/>
                <a:gd name="T26" fmla="*/ 2147483646 w 317"/>
                <a:gd name="T27" fmla="*/ 2147483646 h 319"/>
                <a:gd name="T28" fmla="*/ 2147483646 w 317"/>
                <a:gd name="T29" fmla="*/ 2147483646 h 319"/>
                <a:gd name="T30" fmla="*/ 2147483646 w 317"/>
                <a:gd name="T31" fmla="*/ 2147483646 h 319"/>
                <a:gd name="T32" fmla="*/ 2147483646 w 317"/>
                <a:gd name="T33" fmla="*/ 0 h 319"/>
                <a:gd name="T34" fmla="*/ 2147483646 w 317"/>
                <a:gd name="T35" fmla="*/ 2147483646 h 319"/>
                <a:gd name="T36" fmla="*/ 2147483646 w 317"/>
                <a:gd name="T37" fmla="*/ 2147483646 h 319"/>
                <a:gd name="T38" fmla="*/ 2147483646 w 317"/>
                <a:gd name="T39" fmla="*/ 2147483646 h 319"/>
                <a:gd name="T40" fmla="*/ 2147483646 w 317"/>
                <a:gd name="T41" fmla="*/ 2147483646 h 319"/>
                <a:gd name="T42" fmla="*/ 2147483646 w 317"/>
                <a:gd name="T43" fmla="*/ 2147483646 h 319"/>
                <a:gd name="T44" fmla="*/ 2147483646 w 317"/>
                <a:gd name="T45" fmla="*/ 2147483646 h 319"/>
                <a:gd name="T46" fmla="*/ 2147483646 w 317"/>
                <a:gd name="T47" fmla="*/ 2147483646 h 319"/>
                <a:gd name="T48" fmla="*/ 0 w 317"/>
                <a:gd name="T49" fmla="*/ 2147483646 h 319"/>
                <a:gd name="T50" fmla="*/ 2147483646 w 317"/>
                <a:gd name="T51" fmla="*/ 2147483646 h 319"/>
                <a:gd name="T52" fmla="*/ 2147483646 w 317"/>
                <a:gd name="T53" fmla="*/ 2147483646 h 319"/>
                <a:gd name="T54" fmla="*/ 2147483646 w 317"/>
                <a:gd name="T55" fmla="*/ 2147483646 h 319"/>
                <a:gd name="T56" fmla="*/ 2147483646 w 317"/>
                <a:gd name="T57" fmla="*/ 2147483646 h 319"/>
                <a:gd name="T58" fmla="*/ 2147483646 w 317"/>
                <a:gd name="T59" fmla="*/ 2147483646 h 319"/>
                <a:gd name="T60" fmla="*/ 2147483646 w 317"/>
                <a:gd name="T61" fmla="*/ 2147483646 h 319"/>
                <a:gd name="T62" fmla="*/ 2147483646 w 317"/>
                <a:gd name="T63" fmla="*/ 2147483646 h 319"/>
                <a:gd name="T64" fmla="*/ 2147483646 w 317"/>
                <a:gd name="T65" fmla="*/ 2147483646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7" h="319">
                  <a:moveTo>
                    <a:pt x="161" y="319"/>
                  </a:moveTo>
                  <a:lnTo>
                    <a:pt x="194" y="317"/>
                  </a:lnTo>
                  <a:lnTo>
                    <a:pt x="221" y="306"/>
                  </a:lnTo>
                  <a:lnTo>
                    <a:pt x="247" y="291"/>
                  </a:lnTo>
                  <a:lnTo>
                    <a:pt x="272" y="272"/>
                  </a:lnTo>
                  <a:lnTo>
                    <a:pt x="289" y="249"/>
                  </a:lnTo>
                  <a:lnTo>
                    <a:pt x="304" y="221"/>
                  </a:lnTo>
                  <a:lnTo>
                    <a:pt x="315" y="191"/>
                  </a:lnTo>
                  <a:lnTo>
                    <a:pt x="317" y="158"/>
                  </a:lnTo>
                  <a:lnTo>
                    <a:pt x="315" y="125"/>
                  </a:lnTo>
                  <a:lnTo>
                    <a:pt x="304" y="96"/>
                  </a:lnTo>
                  <a:lnTo>
                    <a:pt x="289" y="70"/>
                  </a:lnTo>
                  <a:lnTo>
                    <a:pt x="272" y="45"/>
                  </a:lnTo>
                  <a:lnTo>
                    <a:pt x="247" y="28"/>
                  </a:lnTo>
                  <a:lnTo>
                    <a:pt x="221" y="11"/>
                  </a:lnTo>
                  <a:lnTo>
                    <a:pt x="194" y="2"/>
                  </a:lnTo>
                  <a:lnTo>
                    <a:pt x="161" y="0"/>
                  </a:lnTo>
                  <a:lnTo>
                    <a:pt x="128" y="2"/>
                  </a:lnTo>
                  <a:lnTo>
                    <a:pt x="98" y="11"/>
                  </a:lnTo>
                  <a:lnTo>
                    <a:pt x="70" y="28"/>
                  </a:lnTo>
                  <a:lnTo>
                    <a:pt x="47" y="45"/>
                  </a:lnTo>
                  <a:lnTo>
                    <a:pt x="28" y="70"/>
                  </a:lnTo>
                  <a:lnTo>
                    <a:pt x="13" y="96"/>
                  </a:lnTo>
                  <a:lnTo>
                    <a:pt x="2" y="125"/>
                  </a:lnTo>
                  <a:lnTo>
                    <a:pt x="0" y="158"/>
                  </a:lnTo>
                  <a:lnTo>
                    <a:pt x="2" y="191"/>
                  </a:lnTo>
                  <a:lnTo>
                    <a:pt x="13" y="221"/>
                  </a:lnTo>
                  <a:lnTo>
                    <a:pt x="28" y="249"/>
                  </a:lnTo>
                  <a:lnTo>
                    <a:pt x="47" y="272"/>
                  </a:lnTo>
                  <a:lnTo>
                    <a:pt x="70" y="291"/>
                  </a:lnTo>
                  <a:lnTo>
                    <a:pt x="98" y="306"/>
                  </a:lnTo>
                  <a:lnTo>
                    <a:pt x="128" y="317"/>
                  </a:lnTo>
                  <a:lnTo>
                    <a:pt x="161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43" name="Freeform 307"/>
            <p:cNvSpPr>
              <a:spLocks/>
            </p:cNvSpPr>
            <p:nvPr/>
          </p:nvSpPr>
          <p:spPr bwMode="auto">
            <a:xfrm>
              <a:off x="3713131" y="1270377"/>
              <a:ext cx="37777" cy="30079"/>
            </a:xfrm>
            <a:custGeom>
              <a:avLst/>
              <a:gdLst>
                <a:gd name="T0" fmla="*/ 2147483646 w 108"/>
                <a:gd name="T1" fmla="*/ 2147483646 h 108"/>
                <a:gd name="T2" fmla="*/ 2147483646 w 108"/>
                <a:gd name="T3" fmla="*/ 2147483646 h 108"/>
                <a:gd name="T4" fmla="*/ 2147483646 w 108"/>
                <a:gd name="T5" fmla="*/ 2147483646 h 108"/>
                <a:gd name="T6" fmla="*/ 2147483646 w 108"/>
                <a:gd name="T7" fmla="*/ 2147483646 h 108"/>
                <a:gd name="T8" fmla="*/ 2147483646 w 108"/>
                <a:gd name="T9" fmla="*/ 2147483646 h 108"/>
                <a:gd name="T10" fmla="*/ 2147483646 w 108"/>
                <a:gd name="T11" fmla="*/ 2147483646 h 108"/>
                <a:gd name="T12" fmla="*/ 2147483646 w 108"/>
                <a:gd name="T13" fmla="*/ 2147483646 h 108"/>
                <a:gd name="T14" fmla="*/ 2147483646 w 108"/>
                <a:gd name="T15" fmla="*/ 2147483646 h 108"/>
                <a:gd name="T16" fmla="*/ 2147483646 w 108"/>
                <a:gd name="T17" fmla="*/ 0 h 108"/>
                <a:gd name="T18" fmla="*/ 2147483646 w 108"/>
                <a:gd name="T19" fmla="*/ 2147483646 h 108"/>
                <a:gd name="T20" fmla="*/ 2147483646 w 108"/>
                <a:gd name="T21" fmla="*/ 2147483646 h 108"/>
                <a:gd name="T22" fmla="*/ 2147483646 w 108"/>
                <a:gd name="T23" fmla="*/ 2147483646 h 108"/>
                <a:gd name="T24" fmla="*/ 0 w 108"/>
                <a:gd name="T25" fmla="*/ 2147483646 h 108"/>
                <a:gd name="T26" fmla="*/ 2147483646 w 108"/>
                <a:gd name="T27" fmla="*/ 2147483646 h 108"/>
                <a:gd name="T28" fmla="*/ 2147483646 w 108"/>
                <a:gd name="T29" fmla="*/ 2147483646 h 108"/>
                <a:gd name="T30" fmla="*/ 2147483646 w 108"/>
                <a:gd name="T31" fmla="*/ 2147483646 h 108"/>
                <a:gd name="T32" fmla="*/ 2147483646 w 108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8" h="108">
                  <a:moveTo>
                    <a:pt x="55" y="108"/>
                  </a:moveTo>
                  <a:lnTo>
                    <a:pt x="75" y="103"/>
                  </a:lnTo>
                  <a:lnTo>
                    <a:pt x="92" y="91"/>
                  </a:lnTo>
                  <a:lnTo>
                    <a:pt x="103" y="73"/>
                  </a:lnTo>
                  <a:lnTo>
                    <a:pt x="108" y="53"/>
                  </a:lnTo>
                  <a:lnTo>
                    <a:pt x="103" y="33"/>
                  </a:lnTo>
                  <a:lnTo>
                    <a:pt x="92" y="16"/>
                  </a:lnTo>
                  <a:lnTo>
                    <a:pt x="75" y="5"/>
                  </a:lnTo>
                  <a:lnTo>
                    <a:pt x="55" y="0"/>
                  </a:lnTo>
                  <a:lnTo>
                    <a:pt x="35" y="5"/>
                  </a:lnTo>
                  <a:lnTo>
                    <a:pt x="17" y="16"/>
                  </a:lnTo>
                  <a:lnTo>
                    <a:pt x="5" y="33"/>
                  </a:lnTo>
                  <a:lnTo>
                    <a:pt x="0" y="53"/>
                  </a:lnTo>
                  <a:lnTo>
                    <a:pt x="5" y="73"/>
                  </a:lnTo>
                  <a:lnTo>
                    <a:pt x="17" y="91"/>
                  </a:lnTo>
                  <a:lnTo>
                    <a:pt x="35" y="103"/>
                  </a:lnTo>
                  <a:lnTo>
                    <a:pt x="55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44" name="Freeform 304"/>
            <p:cNvSpPr>
              <a:spLocks/>
            </p:cNvSpPr>
            <p:nvPr/>
          </p:nvSpPr>
          <p:spPr bwMode="auto">
            <a:xfrm>
              <a:off x="3333961" y="1240855"/>
              <a:ext cx="111233" cy="89123"/>
            </a:xfrm>
            <a:custGeom>
              <a:avLst/>
              <a:gdLst>
                <a:gd name="T0" fmla="*/ 2147483646 w 318"/>
                <a:gd name="T1" fmla="*/ 2147483646 h 319"/>
                <a:gd name="T2" fmla="*/ 2147483646 w 318"/>
                <a:gd name="T3" fmla="*/ 2147483646 h 319"/>
                <a:gd name="T4" fmla="*/ 2147483646 w 318"/>
                <a:gd name="T5" fmla="*/ 2147483646 h 319"/>
                <a:gd name="T6" fmla="*/ 2147483646 w 318"/>
                <a:gd name="T7" fmla="*/ 2147483646 h 319"/>
                <a:gd name="T8" fmla="*/ 2147483646 w 318"/>
                <a:gd name="T9" fmla="*/ 2147483646 h 319"/>
                <a:gd name="T10" fmla="*/ 2147483646 w 318"/>
                <a:gd name="T11" fmla="*/ 2147483646 h 319"/>
                <a:gd name="T12" fmla="*/ 2147483646 w 318"/>
                <a:gd name="T13" fmla="*/ 2147483646 h 319"/>
                <a:gd name="T14" fmla="*/ 2147483646 w 318"/>
                <a:gd name="T15" fmla="*/ 2147483646 h 319"/>
                <a:gd name="T16" fmla="*/ 2147483646 w 318"/>
                <a:gd name="T17" fmla="*/ 2147483646 h 319"/>
                <a:gd name="T18" fmla="*/ 2147483646 w 318"/>
                <a:gd name="T19" fmla="*/ 2147483646 h 319"/>
                <a:gd name="T20" fmla="*/ 2147483646 w 318"/>
                <a:gd name="T21" fmla="*/ 2147483646 h 319"/>
                <a:gd name="T22" fmla="*/ 2147483646 w 318"/>
                <a:gd name="T23" fmla="*/ 2147483646 h 319"/>
                <a:gd name="T24" fmla="*/ 2147483646 w 318"/>
                <a:gd name="T25" fmla="*/ 2147483646 h 319"/>
                <a:gd name="T26" fmla="*/ 2147483646 w 318"/>
                <a:gd name="T27" fmla="*/ 2147483646 h 319"/>
                <a:gd name="T28" fmla="*/ 2147483646 w 318"/>
                <a:gd name="T29" fmla="*/ 2147483646 h 319"/>
                <a:gd name="T30" fmla="*/ 2147483646 w 318"/>
                <a:gd name="T31" fmla="*/ 2147483646 h 319"/>
                <a:gd name="T32" fmla="*/ 2147483646 w 318"/>
                <a:gd name="T33" fmla="*/ 0 h 319"/>
                <a:gd name="T34" fmla="*/ 2147483646 w 318"/>
                <a:gd name="T35" fmla="*/ 2147483646 h 319"/>
                <a:gd name="T36" fmla="*/ 2147483646 w 318"/>
                <a:gd name="T37" fmla="*/ 2147483646 h 319"/>
                <a:gd name="T38" fmla="*/ 2147483646 w 318"/>
                <a:gd name="T39" fmla="*/ 2147483646 h 319"/>
                <a:gd name="T40" fmla="*/ 2147483646 w 318"/>
                <a:gd name="T41" fmla="*/ 2147483646 h 319"/>
                <a:gd name="T42" fmla="*/ 2147483646 w 318"/>
                <a:gd name="T43" fmla="*/ 2147483646 h 319"/>
                <a:gd name="T44" fmla="*/ 2147483646 w 318"/>
                <a:gd name="T45" fmla="*/ 2147483646 h 319"/>
                <a:gd name="T46" fmla="*/ 2147483646 w 318"/>
                <a:gd name="T47" fmla="*/ 2147483646 h 319"/>
                <a:gd name="T48" fmla="*/ 0 w 318"/>
                <a:gd name="T49" fmla="*/ 2147483646 h 319"/>
                <a:gd name="T50" fmla="*/ 2147483646 w 318"/>
                <a:gd name="T51" fmla="*/ 2147483646 h 319"/>
                <a:gd name="T52" fmla="*/ 2147483646 w 318"/>
                <a:gd name="T53" fmla="*/ 2147483646 h 319"/>
                <a:gd name="T54" fmla="*/ 2147483646 w 318"/>
                <a:gd name="T55" fmla="*/ 2147483646 h 319"/>
                <a:gd name="T56" fmla="*/ 2147483646 w 318"/>
                <a:gd name="T57" fmla="*/ 2147483646 h 319"/>
                <a:gd name="T58" fmla="*/ 2147483646 w 318"/>
                <a:gd name="T59" fmla="*/ 2147483646 h 319"/>
                <a:gd name="T60" fmla="*/ 2147483646 w 318"/>
                <a:gd name="T61" fmla="*/ 2147483646 h 319"/>
                <a:gd name="T62" fmla="*/ 2147483646 w 318"/>
                <a:gd name="T63" fmla="*/ 2147483646 h 319"/>
                <a:gd name="T64" fmla="*/ 2147483646 w 318"/>
                <a:gd name="T65" fmla="*/ 2147483646 h 3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18" h="319">
                  <a:moveTo>
                    <a:pt x="159" y="319"/>
                  </a:moveTo>
                  <a:lnTo>
                    <a:pt x="191" y="317"/>
                  </a:lnTo>
                  <a:lnTo>
                    <a:pt x="220" y="306"/>
                  </a:lnTo>
                  <a:lnTo>
                    <a:pt x="248" y="291"/>
                  </a:lnTo>
                  <a:lnTo>
                    <a:pt x="269" y="272"/>
                  </a:lnTo>
                  <a:lnTo>
                    <a:pt x="290" y="249"/>
                  </a:lnTo>
                  <a:lnTo>
                    <a:pt x="305" y="221"/>
                  </a:lnTo>
                  <a:lnTo>
                    <a:pt x="316" y="191"/>
                  </a:lnTo>
                  <a:lnTo>
                    <a:pt x="318" y="158"/>
                  </a:lnTo>
                  <a:lnTo>
                    <a:pt x="316" y="125"/>
                  </a:lnTo>
                  <a:lnTo>
                    <a:pt x="305" y="96"/>
                  </a:lnTo>
                  <a:lnTo>
                    <a:pt x="290" y="70"/>
                  </a:lnTo>
                  <a:lnTo>
                    <a:pt x="269" y="45"/>
                  </a:lnTo>
                  <a:lnTo>
                    <a:pt x="248" y="28"/>
                  </a:lnTo>
                  <a:lnTo>
                    <a:pt x="220" y="11"/>
                  </a:lnTo>
                  <a:lnTo>
                    <a:pt x="191" y="2"/>
                  </a:lnTo>
                  <a:lnTo>
                    <a:pt x="159" y="0"/>
                  </a:lnTo>
                  <a:lnTo>
                    <a:pt x="127" y="2"/>
                  </a:lnTo>
                  <a:lnTo>
                    <a:pt x="95" y="11"/>
                  </a:lnTo>
                  <a:lnTo>
                    <a:pt x="70" y="28"/>
                  </a:lnTo>
                  <a:lnTo>
                    <a:pt x="46" y="45"/>
                  </a:lnTo>
                  <a:lnTo>
                    <a:pt x="27" y="70"/>
                  </a:lnTo>
                  <a:lnTo>
                    <a:pt x="13" y="96"/>
                  </a:lnTo>
                  <a:lnTo>
                    <a:pt x="2" y="125"/>
                  </a:lnTo>
                  <a:lnTo>
                    <a:pt x="0" y="158"/>
                  </a:lnTo>
                  <a:lnTo>
                    <a:pt x="2" y="191"/>
                  </a:lnTo>
                  <a:lnTo>
                    <a:pt x="13" y="221"/>
                  </a:lnTo>
                  <a:lnTo>
                    <a:pt x="27" y="249"/>
                  </a:lnTo>
                  <a:lnTo>
                    <a:pt x="46" y="272"/>
                  </a:lnTo>
                  <a:lnTo>
                    <a:pt x="70" y="291"/>
                  </a:lnTo>
                  <a:lnTo>
                    <a:pt x="95" y="306"/>
                  </a:lnTo>
                  <a:lnTo>
                    <a:pt x="127" y="317"/>
                  </a:lnTo>
                  <a:lnTo>
                    <a:pt x="159" y="3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45" name="Freeform 307"/>
            <p:cNvSpPr>
              <a:spLocks/>
            </p:cNvSpPr>
            <p:nvPr/>
          </p:nvSpPr>
          <p:spPr bwMode="auto">
            <a:xfrm>
              <a:off x="3368000" y="1270726"/>
              <a:ext cx="37777" cy="30079"/>
            </a:xfrm>
            <a:custGeom>
              <a:avLst/>
              <a:gdLst>
                <a:gd name="T0" fmla="*/ 2147483646 w 108"/>
                <a:gd name="T1" fmla="*/ 2147483646 h 108"/>
                <a:gd name="T2" fmla="*/ 2147483646 w 108"/>
                <a:gd name="T3" fmla="*/ 2147483646 h 108"/>
                <a:gd name="T4" fmla="*/ 2147483646 w 108"/>
                <a:gd name="T5" fmla="*/ 2147483646 h 108"/>
                <a:gd name="T6" fmla="*/ 2147483646 w 108"/>
                <a:gd name="T7" fmla="*/ 2147483646 h 108"/>
                <a:gd name="T8" fmla="*/ 2147483646 w 108"/>
                <a:gd name="T9" fmla="*/ 2147483646 h 108"/>
                <a:gd name="T10" fmla="*/ 2147483646 w 108"/>
                <a:gd name="T11" fmla="*/ 2147483646 h 108"/>
                <a:gd name="T12" fmla="*/ 2147483646 w 108"/>
                <a:gd name="T13" fmla="*/ 2147483646 h 108"/>
                <a:gd name="T14" fmla="*/ 2147483646 w 108"/>
                <a:gd name="T15" fmla="*/ 2147483646 h 108"/>
                <a:gd name="T16" fmla="*/ 2147483646 w 108"/>
                <a:gd name="T17" fmla="*/ 0 h 108"/>
                <a:gd name="T18" fmla="*/ 2147483646 w 108"/>
                <a:gd name="T19" fmla="*/ 2147483646 h 108"/>
                <a:gd name="T20" fmla="*/ 2147483646 w 108"/>
                <a:gd name="T21" fmla="*/ 2147483646 h 108"/>
                <a:gd name="T22" fmla="*/ 2147483646 w 108"/>
                <a:gd name="T23" fmla="*/ 2147483646 h 108"/>
                <a:gd name="T24" fmla="*/ 0 w 108"/>
                <a:gd name="T25" fmla="*/ 2147483646 h 108"/>
                <a:gd name="T26" fmla="*/ 2147483646 w 108"/>
                <a:gd name="T27" fmla="*/ 2147483646 h 108"/>
                <a:gd name="T28" fmla="*/ 2147483646 w 108"/>
                <a:gd name="T29" fmla="*/ 2147483646 h 108"/>
                <a:gd name="T30" fmla="*/ 2147483646 w 108"/>
                <a:gd name="T31" fmla="*/ 2147483646 h 108"/>
                <a:gd name="T32" fmla="*/ 2147483646 w 108"/>
                <a:gd name="T33" fmla="*/ 2147483646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8" h="108">
                  <a:moveTo>
                    <a:pt x="55" y="108"/>
                  </a:moveTo>
                  <a:lnTo>
                    <a:pt x="75" y="103"/>
                  </a:lnTo>
                  <a:lnTo>
                    <a:pt x="92" y="91"/>
                  </a:lnTo>
                  <a:lnTo>
                    <a:pt x="103" y="73"/>
                  </a:lnTo>
                  <a:lnTo>
                    <a:pt x="108" y="53"/>
                  </a:lnTo>
                  <a:lnTo>
                    <a:pt x="103" y="33"/>
                  </a:lnTo>
                  <a:lnTo>
                    <a:pt x="92" y="16"/>
                  </a:lnTo>
                  <a:lnTo>
                    <a:pt x="75" y="5"/>
                  </a:lnTo>
                  <a:lnTo>
                    <a:pt x="55" y="0"/>
                  </a:lnTo>
                  <a:lnTo>
                    <a:pt x="35" y="5"/>
                  </a:lnTo>
                  <a:lnTo>
                    <a:pt x="17" y="16"/>
                  </a:lnTo>
                  <a:lnTo>
                    <a:pt x="5" y="33"/>
                  </a:lnTo>
                  <a:lnTo>
                    <a:pt x="0" y="53"/>
                  </a:lnTo>
                  <a:lnTo>
                    <a:pt x="5" y="73"/>
                  </a:lnTo>
                  <a:lnTo>
                    <a:pt x="17" y="91"/>
                  </a:lnTo>
                  <a:lnTo>
                    <a:pt x="35" y="103"/>
                  </a:lnTo>
                  <a:lnTo>
                    <a:pt x="55" y="10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46" name="타원 40"/>
          <p:cNvSpPr>
            <a:spLocks noChangeArrowheads="1"/>
          </p:cNvSpPr>
          <p:nvPr/>
        </p:nvSpPr>
        <p:spPr bwMode="auto">
          <a:xfrm>
            <a:off x="4544893" y="3559210"/>
            <a:ext cx="790575" cy="623888"/>
          </a:xfrm>
          <a:prstGeom prst="ellipse">
            <a:avLst/>
          </a:prstGeom>
          <a:solidFill>
            <a:srgbClr val="BBE0E3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47" name="그룹 38"/>
          <p:cNvGrpSpPr>
            <a:grpSpLocks/>
          </p:cNvGrpSpPr>
          <p:nvPr/>
        </p:nvGrpSpPr>
        <p:grpSpPr bwMode="auto">
          <a:xfrm>
            <a:off x="4721106" y="3810035"/>
            <a:ext cx="414337" cy="222250"/>
            <a:chOff x="6195207" y="2808668"/>
            <a:chExt cx="414951" cy="223381"/>
          </a:xfrm>
        </p:grpSpPr>
        <p:sp>
          <p:nvSpPr>
            <p:cNvPr id="948" name="직사각형 766"/>
            <p:cNvSpPr>
              <a:spLocks noChangeArrowheads="1"/>
            </p:cNvSpPr>
            <p:nvPr/>
          </p:nvSpPr>
          <p:spPr bwMode="auto">
            <a:xfrm>
              <a:off x="6302295" y="296585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49" name="직사각형 767"/>
            <p:cNvSpPr>
              <a:spLocks noChangeArrowheads="1"/>
            </p:cNvSpPr>
            <p:nvPr/>
          </p:nvSpPr>
          <p:spPr bwMode="auto">
            <a:xfrm>
              <a:off x="6195207" y="296585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0" name="직사각형 768"/>
            <p:cNvSpPr>
              <a:spLocks noChangeArrowheads="1"/>
            </p:cNvSpPr>
            <p:nvPr/>
          </p:nvSpPr>
          <p:spPr bwMode="auto">
            <a:xfrm>
              <a:off x="6409638" y="296585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1" name="직사각형 769"/>
            <p:cNvSpPr>
              <a:spLocks noChangeArrowheads="1"/>
            </p:cNvSpPr>
            <p:nvPr/>
          </p:nvSpPr>
          <p:spPr bwMode="auto">
            <a:xfrm>
              <a:off x="6516216" y="296585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2" name="직사각형 770"/>
            <p:cNvSpPr>
              <a:spLocks noChangeArrowheads="1"/>
            </p:cNvSpPr>
            <p:nvPr/>
          </p:nvSpPr>
          <p:spPr bwMode="auto">
            <a:xfrm>
              <a:off x="6301403" y="288670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3" name="직사각형 772"/>
            <p:cNvSpPr>
              <a:spLocks noChangeArrowheads="1"/>
            </p:cNvSpPr>
            <p:nvPr/>
          </p:nvSpPr>
          <p:spPr bwMode="auto">
            <a:xfrm>
              <a:off x="6408746" y="2886704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4" name="직사각형 776"/>
            <p:cNvSpPr>
              <a:spLocks noChangeArrowheads="1"/>
            </p:cNvSpPr>
            <p:nvPr/>
          </p:nvSpPr>
          <p:spPr bwMode="auto">
            <a:xfrm>
              <a:off x="6407871" y="2808668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55" name="TextBox 42"/>
          <p:cNvSpPr txBox="1">
            <a:spLocks noChangeArrowheads="1"/>
          </p:cNvSpPr>
          <p:nvPr/>
        </p:nvSpPr>
        <p:spPr bwMode="auto">
          <a:xfrm>
            <a:off x="4405193" y="3589373"/>
            <a:ext cx="10937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10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신규대리점물량</a:t>
            </a:r>
          </a:p>
        </p:txBody>
      </p:sp>
      <p:sp>
        <p:nvSpPr>
          <p:cNvPr id="956" name="타원 808"/>
          <p:cNvSpPr>
            <a:spLocks noChangeArrowheads="1"/>
          </p:cNvSpPr>
          <p:nvPr/>
        </p:nvSpPr>
        <p:spPr bwMode="auto">
          <a:xfrm>
            <a:off x="4611568" y="4278348"/>
            <a:ext cx="792163" cy="623887"/>
          </a:xfrm>
          <a:prstGeom prst="ellipse">
            <a:avLst/>
          </a:prstGeom>
          <a:solidFill>
            <a:srgbClr val="BBE0E3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57" name="그룹 36"/>
          <p:cNvGrpSpPr>
            <a:grpSpLocks/>
          </p:cNvGrpSpPr>
          <p:nvPr/>
        </p:nvGrpSpPr>
        <p:grpSpPr bwMode="auto">
          <a:xfrm>
            <a:off x="4873506" y="4572035"/>
            <a:ext cx="309562" cy="227013"/>
            <a:chOff x="4930012" y="2751975"/>
            <a:chExt cx="308373" cy="226556"/>
          </a:xfrm>
        </p:grpSpPr>
        <p:sp>
          <p:nvSpPr>
            <p:cNvPr id="958" name="직사각형 472"/>
            <p:cNvSpPr>
              <a:spLocks noChangeArrowheads="1"/>
            </p:cNvSpPr>
            <p:nvPr/>
          </p:nvSpPr>
          <p:spPr bwMode="auto">
            <a:xfrm>
              <a:off x="5037100" y="2912337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9" name="직사각형 473"/>
            <p:cNvSpPr>
              <a:spLocks noChangeArrowheads="1"/>
            </p:cNvSpPr>
            <p:nvPr/>
          </p:nvSpPr>
          <p:spPr bwMode="auto">
            <a:xfrm>
              <a:off x="4930012" y="2912337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0" name="직사각형 474"/>
            <p:cNvSpPr>
              <a:spLocks noChangeArrowheads="1"/>
            </p:cNvSpPr>
            <p:nvPr/>
          </p:nvSpPr>
          <p:spPr bwMode="auto">
            <a:xfrm>
              <a:off x="5144443" y="2912337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1" name="직사각형 476"/>
            <p:cNvSpPr>
              <a:spLocks noChangeArrowheads="1"/>
            </p:cNvSpPr>
            <p:nvPr/>
          </p:nvSpPr>
          <p:spPr bwMode="auto">
            <a:xfrm>
              <a:off x="5039383" y="2833186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2" name="직사각형 477"/>
            <p:cNvSpPr>
              <a:spLocks noChangeArrowheads="1"/>
            </p:cNvSpPr>
            <p:nvPr/>
          </p:nvSpPr>
          <p:spPr bwMode="auto">
            <a:xfrm>
              <a:off x="4932295" y="2833186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3" name="직사각형 481"/>
            <p:cNvSpPr>
              <a:spLocks noChangeArrowheads="1"/>
            </p:cNvSpPr>
            <p:nvPr/>
          </p:nvSpPr>
          <p:spPr bwMode="auto">
            <a:xfrm>
              <a:off x="4931420" y="2751975"/>
              <a:ext cx="93942" cy="66194"/>
            </a:xfrm>
            <a:prstGeom prst="rect">
              <a:avLst/>
            </a:prstGeom>
            <a:solidFill>
              <a:srgbClr val="FFA953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64" name="TextBox 817"/>
          <p:cNvSpPr txBox="1">
            <a:spLocks noChangeArrowheads="1"/>
          </p:cNvSpPr>
          <p:nvPr/>
        </p:nvSpPr>
        <p:spPr bwMode="auto">
          <a:xfrm>
            <a:off x="4495681" y="4341848"/>
            <a:ext cx="10922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latinLnBrk="1" hangingPunct="1"/>
            <a:r>
              <a:rPr lang="ko-KR" altLang="en-US" sz="10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라우트초과물량</a:t>
            </a:r>
          </a:p>
        </p:txBody>
      </p:sp>
      <p:sp>
        <p:nvSpPr>
          <p:cNvPr id="1015" name="직사각형 373"/>
          <p:cNvSpPr/>
          <p:nvPr/>
        </p:nvSpPr>
        <p:spPr bwMode="auto">
          <a:xfrm>
            <a:off x="3587631" y="4249773"/>
            <a:ext cx="542925" cy="200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7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물량감소</a:t>
            </a:r>
          </a:p>
        </p:txBody>
      </p:sp>
      <p:sp>
        <p:nvSpPr>
          <p:cNvPr id="1016" name="직사각형 373"/>
          <p:cNvSpPr/>
          <p:nvPr/>
        </p:nvSpPr>
        <p:spPr bwMode="auto">
          <a:xfrm>
            <a:off x="3587631" y="3690973"/>
            <a:ext cx="63350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7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폐업대리점</a:t>
            </a:r>
          </a:p>
        </p:txBody>
      </p:sp>
      <p:sp>
        <p:nvSpPr>
          <p:cNvPr id="1017" name="직사각형 373"/>
          <p:cNvSpPr/>
          <p:nvPr/>
        </p:nvSpPr>
        <p:spPr bwMode="auto">
          <a:xfrm>
            <a:off x="3517781" y="3160748"/>
            <a:ext cx="81304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7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대리점주문감소</a:t>
            </a:r>
          </a:p>
        </p:txBody>
      </p:sp>
      <p:cxnSp>
        <p:nvCxnSpPr>
          <p:cNvPr id="1018" name="직선 화살표 연결선 1017"/>
          <p:cNvCxnSpPr/>
          <p:nvPr/>
        </p:nvCxnSpPr>
        <p:spPr bwMode="auto">
          <a:xfrm flipH="1" flipV="1">
            <a:off x="4259143" y="3589373"/>
            <a:ext cx="568325" cy="331787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19" name="직선 화살표 연결선 1018"/>
          <p:cNvCxnSpPr/>
          <p:nvPr/>
        </p:nvCxnSpPr>
        <p:spPr bwMode="auto">
          <a:xfrm flipH="1" flipV="1">
            <a:off x="4321056" y="4068798"/>
            <a:ext cx="603250" cy="584200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20" name="직선 화살표 연결선 1019"/>
          <p:cNvCxnSpPr/>
          <p:nvPr/>
        </p:nvCxnSpPr>
        <p:spPr bwMode="auto">
          <a:xfrm flipH="1" flipV="1">
            <a:off x="4282956" y="3641760"/>
            <a:ext cx="650875" cy="200025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21" name="직선 화살표 연결선 1020"/>
          <p:cNvCxnSpPr/>
          <p:nvPr/>
        </p:nvCxnSpPr>
        <p:spPr bwMode="auto">
          <a:xfrm flipH="1">
            <a:off x="4292481" y="3998948"/>
            <a:ext cx="428625" cy="60325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22" name="직선 화살표 연결선 1021"/>
          <p:cNvCxnSpPr/>
          <p:nvPr/>
        </p:nvCxnSpPr>
        <p:spPr bwMode="auto">
          <a:xfrm flipH="1" flipV="1">
            <a:off x="4224218" y="3617948"/>
            <a:ext cx="650875" cy="414337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23" name="직선 화살표 연결선 1022"/>
          <p:cNvCxnSpPr/>
          <p:nvPr/>
        </p:nvCxnSpPr>
        <p:spPr bwMode="auto">
          <a:xfrm flipH="1" flipV="1">
            <a:off x="4252793" y="3624298"/>
            <a:ext cx="681038" cy="296862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24" name="직선 화살표 연결선 1023"/>
          <p:cNvCxnSpPr/>
          <p:nvPr/>
        </p:nvCxnSpPr>
        <p:spPr bwMode="auto">
          <a:xfrm flipH="1" flipV="1">
            <a:off x="4316293" y="4700623"/>
            <a:ext cx="604838" cy="98425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25" name="직선 화살표 연결선 1024"/>
          <p:cNvCxnSpPr/>
          <p:nvPr/>
        </p:nvCxnSpPr>
        <p:spPr bwMode="auto">
          <a:xfrm flipH="1">
            <a:off x="4286131" y="3998948"/>
            <a:ext cx="849312" cy="609600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26" name="직선 화살표 연결선 1025"/>
          <p:cNvCxnSpPr/>
          <p:nvPr/>
        </p:nvCxnSpPr>
        <p:spPr bwMode="auto">
          <a:xfrm flipH="1">
            <a:off x="4216281" y="3998948"/>
            <a:ext cx="812800" cy="501650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027" name="직선 화살표 연결선 1026"/>
          <p:cNvCxnSpPr/>
          <p:nvPr/>
        </p:nvCxnSpPr>
        <p:spPr bwMode="auto">
          <a:xfrm flipH="1">
            <a:off x="4367093" y="4686335"/>
            <a:ext cx="615950" cy="20638"/>
          </a:xfrm>
          <a:prstGeom prst="straightConnector1">
            <a:avLst/>
          </a:prstGeom>
          <a:solidFill>
            <a:srgbClr val="BBE0E3"/>
          </a:solidFill>
          <a:ln w="9525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grpSp>
        <p:nvGrpSpPr>
          <p:cNvPr id="1187" name="그룹 1050"/>
          <p:cNvGrpSpPr>
            <a:grpSpLocks/>
          </p:cNvGrpSpPr>
          <p:nvPr/>
        </p:nvGrpSpPr>
        <p:grpSpPr bwMode="auto">
          <a:xfrm>
            <a:off x="540460" y="3033753"/>
            <a:ext cx="2232615" cy="1619245"/>
            <a:chOff x="611559" y="3830177"/>
            <a:chExt cx="3285973" cy="2382121"/>
          </a:xfrm>
        </p:grpSpPr>
        <p:pic>
          <p:nvPicPr>
            <p:cNvPr id="1188" name="Picture 68" descr="distributor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02185" y="4590042"/>
              <a:ext cx="385380" cy="178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89" name="Freeform 75"/>
            <p:cNvSpPr>
              <a:spLocks/>
            </p:cNvSpPr>
            <p:nvPr/>
          </p:nvSpPr>
          <p:spPr bwMode="auto">
            <a:xfrm>
              <a:off x="2502526" y="4234933"/>
              <a:ext cx="1395006" cy="414040"/>
            </a:xfrm>
            <a:custGeom>
              <a:avLst/>
              <a:gdLst>
                <a:gd name="T0" fmla="*/ 0 w 1706"/>
                <a:gd name="T1" fmla="*/ 464 h 472"/>
                <a:gd name="T2" fmla="*/ 598 w 1706"/>
                <a:gd name="T3" fmla="*/ 324 h 472"/>
                <a:gd name="T4" fmla="*/ 1337 w 1706"/>
                <a:gd name="T5" fmla="*/ 21 h 472"/>
                <a:gd name="T6" fmla="*/ 1499 w 1706"/>
                <a:gd name="T7" fmla="*/ 199 h 472"/>
                <a:gd name="T8" fmla="*/ 96 w 170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6" h="472">
                  <a:moveTo>
                    <a:pt x="0" y="464"/>
                  </a:moveTo>
                  <a:cubicBezTo>
                    <a:pt x="187" y="431"/>
                    <a:pt x="375" y="398"/>
                    <a:pt x="598" y="324"/>
                  </a:cubicBezTo>
                  <a:cubicBezTo>
                    <a:pt x="821" y="250"/>
                    <a:pt x="1187" y="42"/>
                    <a:pt x="1337" y="21"/>
                  </a:cubicBezTo>
                  <a:cubicBezTo>
                    <a:pt x="1487" y="0"/>
                    <a:pt x="1706" y="124"/>
                    <a:pt x="1499" y="199"/>
                  </a:cubicBezTo>
                  <a:cubicBezTo>
                    <a:pt x="1292" y="274"/>
                    <a:pt x="694" y="373"/>
                    <a:pt x="96" y="472"/>
                  </a:cubicBezTo>
                </a:path>
              </a:pathLst>
            </a:custGeom>
            <a:noFill/>
            <a:ln w="9525" cap="flat" cmpd="sng">
              <a:solidFill>
                <a:srgbClr val="C94706"/>
              </a:solidFill>
              <a:prstDash val="solid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0" name="Oval 45"/>
            <p:cNvSpPr>
              <a:spLocks noChangeArrowheads="1"/>
            </p:cNvSpPr>
            <p:nvPr/>
          </p:nvSpPr>
          <p:spPr bwMode="auto">
            <a:xfrm>
              <a:off x="3344989" y="4313709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1" name="Oval 45"/>
            <p:cNvSpPr>
              <a:spLocks noChangeArrowheads="1"/>
            </p:cNvSpPr>
            <p:nvPr/>
          </p:nvSpPr>
          <p:spPr bwMode="auto">
            <a:xfrm>
              <a:off x="3495039" y="4249864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2" name="Oval 45"/>
            <p:cNvSpPr>
              <a:spLocks noChangeArrowheads="1"/>
            </p:cNvSpPr>
            <p:nvPr/>
          </p:nvSpPr>
          <p:spPr bwMode="auto">
            <a:xfrm>
              <a:off x="3645088" y="4223065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3" name="Oval 45"/>
            <p:cNvSpPr>
              <a:spLocks noChangeArrowheads="1"/>
            </p:cNvSpPr>
            <p:nvPr/>
          </p:nvSpPr>
          <p:spPr bwMode="auto">
            <a:xfrm>
              <a:off x="3752448" y="4332233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4" name="Oval 45"/>
            <p:cNvSpPr>
              <a:spLocks noChangeArrowheads="1"/>
            </p:cNvSpPr>
            <p:nvPr/>
          </p:nvSpPr>
          <p:spPr bwMode="auto">
            <a:xfrm>
              <a:off x="3521983" y="4427610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5" name="Oval 45"/>
            <p:cNvSpPr>
              <a:spLocks noChangeArrowheads="1"/>
            </p:cNvSpPr>
            <p:nvPr/>
          </p:nvSpPr>
          <p:spPr bwMode="auto">
            <a:xfrm>
              <a:off x="3669047" y="4389905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6" name="Freeform 74"/>
            <p:cNvSpPr>
              <a:spLocks/>
            </p:cNvSpPr>
            <p:nvPr/>
          </p:nvSpPr>
          <p:spPr bwMode="auto">
            <a:xfrm rot="1919105">
              <a:off x="2576827" y="4461448"/>
              <a:ext cx="811741" cy="555148"/>
            </a:xfrm>
            <a:custGeom>
              <a:avLst/>
              <a:gdLst>
                <a:gd name="T0" fmla="*/ 0 w 985"/>
                <a:gd name="T1" fmla="*/ 629 h 636"/>
                <a:gd name="T2" fmla="*/ 657 w 985"/>
                <a:gd name="T3" fmla="*/ 90 h 636"/>
                <a:gd name="T4" fmla="*/ 975 w 985"/>
                <a:gd name="T5" fmla="*/ 90 h 636"/>
                <a:gd name="T6" fmla="*/ 716 w 985"/>
                <a:gd name="T7" fmla="*/ 400 h 636"/>
                <a:gd name="T8" fmla="*/ 52 w 985"/>
                <a:gd name="T9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5" h="636">
                  <a:moveTo>
                    <a:pt x="0" y="629"/>
                  </a:moveTo>
                  <a:cubicBezTo>
                    <a:pt x="247" y="404"/>
                    <a:pt x="495" y="180"/>
                    <a:pt x="657" y="90"/>
                  </a:cubicBezTo>
                  <a:cubicBezTo>
                    <a:pt x="819" y="0"/>
                    <a:pt x="965" y="38"/>
                    <a:pt x="975" y="90"/>
                  </a:cubicBezTo>
                  <a:cubicBezTo>
                    <a:pt x="985" y="142"/>
                    <a:pt x="870" y="309"/>
                    <a:pt x="716" y="400"/>
                  </a:cubicBezTo>
                  <a:cubicBezTo>
                    <a:pt x="562" y="491"/>
                    <a:pt x="307" y="563"/>
                    <a:pt x="52" y="636"/>
                  </a:cubicBezTo>
                </a:path>
              </a:pathLst>
            </a:custGeom>
            <a:noFill/>
            <a:ln w="9525" cap="flat" cmpd="sng">
              <a:solidFill>
                <a:srgbClr val="C94706"/>
              </a:solidFill>
              <a:prstDash val="solid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7" name="Oval 46"/>
            <p:cNvSpPr>
              <a:spLocks noChangeArrowheads="1"/>
            </p:cNvSpPr>
            <p:nvPr/>
          </p:nvSpPr>
          <p:spPr bwMode="auto">
            <a:xfrm rot="1919105">
              <a:off x="2879446" y="4642469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8" name="Oval 46"/>
            <p:cNvSpPr>
              <a:spLocks noChangeArrowheads="1"/>
            </p:cNvSpPr>
            <p:nvPr/>
          </p:nvSpPr>
          <p:spPr bwMode="auto">
            <a:xfrm rot="1919105">
              <a:off x="3085689" y="4599186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199" name="Oval 46"/>
            <p:cNvSpPr>
              <a:spLocks noChangeArrowheads="1"/>
            </p:cNvSpPr>
            <p:nvPr/>
          </p:nvSpPr>
          <p:spPr bwMode="auto">
            <a:xfrm rot="1919105">
              <a:off x="3267697" y="4599525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00" name="Oval 46"/>
            <p:cNvSpPr>
              <a:spLocks noChangeArrowheads="1"/>
            </p:cNvSpPr>
            <p:nvPr/>
          </p:nvSpPr>
          <p:spPr bwMode="auto">
            <a:xfrm rot="1919105">
              <a:off x="3110646" y="4854703"/>
              <a:ext cx="53124" cy="57014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1201" name="그룹 115"/>
            <p:cNvGrpSpPr>
              <a:grpSpLocks/>
            </p:cNvGrpSpPr>
            <p:nvPr/>
          </p:nvGrpSpPr>
          <p:grpSpPr bwMode="auto">
            <a:xfrm>
              <a:off x="2541528" y="4163933"/>
              <a:ext cx="405136" cy="421907"/>
              <a:chOff x="2787276" y="4799029"/>
              <a:chExt cx="470529" cy="463183"/>
            </a:xfrm>
          </p:grpSpPr>
          <p:sp>
            <p:nvSpPr>
              <p:cNvPr id="1423" name="Oval 46"/>
              <p:cNvSpPr>
                <a:spLocks noChangeArrowheads="1"/>
              </p:cNvSpPr>
              <p:nvPr/>
            </p:nvSpPr>
            <p:spPr bwMode="auto">
              <a:xfrm>
                <a:off x="3203848" y="4935509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4" name="Oval 46"/>
              <p:cNvSpPr>
                <a:spLocks noChangeArrowheads="1"/>
              </p:cNvSpPr>
              <p:nvPr/>
            </p:nvSpPr>
            <p:spPr bwMode="auto">
              <a:xfrm>
                <a:off x="3133907" y="4799029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5" name="Oval 46"/>
              <p:cNvSpPr>
                <a:spLocks noChangeArrowheads="1"/>
              </p:cNvSpPr>
              <p:nvPr/>
            </p:nvSpPr>
            <p:spPr bwMode="auto">
              <a:xfrm>
                <a:off x="3152958" y="5027269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6" name="Oval 46"/>
              <p:cNvSpPr>
                <a:spLocks noChangeArrowheads="1"/>
              </p:cNvSpPr>
              <p:nvPr/>
            </p:nvSpPr>
            <p:spPr bwMode="auto">
              <a:xfrm>
                <a:off x="2997200" y="5129640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7" name="Oval 46"/>
              <p:cNvSpPr>
                <a:spLocks noChangeArrowheads="1"/>
              </p:cNvSpPr>
              <p:nvPr/>
            </p:nvSpPr>
            <p:spPr bwMode="auto">
              <a:xfrm>
                <a:off x="3049833" y="4857661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8" name="Freeform 70"/>
              <p:cNvSpPr>
                <a:spLocks/>
              </p:cNvSpPr>
              <p:nvPr/>
            </p:nvSpPr>
            <p:spPr bwMode="auto">
              <a:xfrm>
                <a:off x="2787276" y="4811743"/>
                <a:ext cx="444414" cy="450469"/>
              </a:xfrm>
              <a:custGeom>
                <a:avLst/>
                <a:gdLst>
                  <a:gd name="T0" fmla="*/ 7 w 539"/>
                  <a:gd name="T1" fmla="*/ 499 h 499"/>
                  <a:gd name="T2" fmla="*/ 465 w 539"/>
                  <a:gd name="T3" fmla="*/ 285 h 499"/>
                  <a:gd name="T4" fmla="*/ 450 w 539"/>
                  <a:gd name="T5" fmla="*/ 27 h 499"/>
                  <a:gd name="T6" fmla="*/ 0 w 539"/>
                  <a:gd name="T7" fmla="*/ 448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9" h="499">
                    <a:moveTo>
                      <a:pt x="7" y="499"/>
                    </a:moveTo>
                    <a:cubicBezTo>
                      <a:pt x="199" y="431"/>
                      <a:pt x="391" y="364"/>
                      <a:pt x="465" y="285"/>
                    </a:cubicBezTo>
                    <a:cubicBezTo>
                      <a:pt x="539" y="206"/>
                      <a:pt x="527" y="0"/>
                      <a:pt x="450" y="27"/>
                    </a:cubicBezTo>
                    <a:cubicBezTo>
                      <a:pt x="373" y="54"/>
                      <a:pt x="186" y="251"/>
                      <a:pt x="0" y="448"/>
                    </a:cubicBezTo>
                  </a:path>
                </a:pathLst>
              </a:custGeom>
              <a:noFill/>
              <a:ln w="9525" cap="flat" cmpd="sng">
                <a:solidFill>
                  <a:srgbClr val="C94706"/>
                </a:solidFill>
                <a:prstDash val="solid"/>
                <a:round/>
                <a:headEnd/>
                <a:tailEnd type="stealth" w="med" len="med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1202" name="Freeform 71"/>
            <p:cNvSpPr>
              <a:spLocks/>
            </p:cNvSpPr>
            <p:nvPr/>
          </p:nvSpPr>
          <p:spPr bwMode="auto">
            <a:xfrm rot="18134144">
              <a:off x="2343776" y="4824325"/>
              <a:ext cx="298925" cy="460668"/>
            </a:xfrm>
            <a:custGeom>
              <a:avLst/>
              <a:gdLst>
                <a:gd name="T0" fmla="*/ 317 w 369"/>
                <a:gd name="T1" fmla="*/ 0 h 515"/>
                <a:gd name="T2" fmla="*/ 7 w 369"/>
                <a:gd name="T3" fmla="*/ 369 h 515"/>
                <a:gd name="T4" fmla="*/ 273 w 369"/>
                <a:gd name="T5" fmla="*/ 509 h 515"/>
                <a:gd name="T6" fmla="*/ 251 w 369"/>
                <a:gd name="T7" fmla="*/ 332 h 515"/>
                <a:gd name="T8" fmla="*/ 369 w 369"/>
                <a:gd name="T9" fmla="*/ 88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515">
                  <a:moveTo>
                    <a:pt x="317" y="0"/>
                  </a:moveTo>
                  <a:cubicBezTo>
                    <a:pt x="165" y="142"/>
                    <a:pt x="14" y="284"/>
                    <a:pt x="7" y="369"/>
                  </a:cubicBezTo>
                  <a:cubicBezTo>
                    <a:pt x="0" y="454"/>
                    <a:pt x="232" y="515"/>
                    <a:pt x="273" y="509"/>
                  </a:cubicBezTo>
                  <a:cubicBezTo>
                    <a:pt x="314" y="503"/>
                    <a:pt x="235" y="402"/>
                    <a:pt x="251" y="332"/>
                  </a:cubicBezTo>
                  <a:cubicBezTo>
                    <a:pt x="267" y="262"/>
                    <a:pt x="318" y="175"/>
                    <a:pt x="369" y="88"/>
                  </a:cubicBezTo>
                </a:path>
              </a:pathLst>
            </a:custGeom>
            <a:noFill/>
            <a:ln w="9525" cap="flat" cmpd="sng">
              <a:solidFill>
                <a:srgbClr val="C94706"/>
              </a:solidFill>
              <a:prstDash val="solid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1203" name="그룹 117"/>
            <p:cNvGrpSpPr>
              <a:grpSpLocks/>
            </p:cNvGrpSpPr>
            <p:nvPr/>
          </p:nvGrpSpPr>
          <p:grpSpPr bwMode="auto">
            <a:xfrm rot="2190569">
              <a:off x="2464048" y="4840335"/>
              <a:ext cx="1395005" cy="426462"/>
              <a:chOff x="1299807" y="5032226"/>
              <a:chExt cx="1416860" cy="438564"/>
            </a:xfrm>
          </p:grpSpPr>
          <p:sp>
            <p:nvSpPr>
              <p:cNvPr id="1416" name="Freeform 75"/>
              <p:cNvSpPr>
                <a:spLocks/>
              </p:cNvSpPr>
              <p:nvPr/>
            </p:nvSpPr>
            <p:spPr bwMode="auto">
              <a:xfrm>
                <a:off x="1299807" y="5046910"/>
                <a:ext cx="1416860" cy="423880"/>
              </a:xfrm>
              <a:custGeom>
                <a:avLst/>
                <a:gdLst>
                  <a:gd name="T0" fmla="*/ 0 w 1706"/>
                  <a:gd name="T1" fmla="*/ 464 h 472"/>
                  <a:gd name="T2" fmla="*/ 598 w 1706"/>
                  <a:gd name="T3" fmla="*/ 324 h 472"/>
                  <a:gd name="T4" fmla="*/ 1337 w 1706"/>
                  <a:gd name="T5" fmla="*/ 21 h 472"/>
                  <a:gd name="T6" fmla="*/ 1499 w 1706"/>
                  <a:gd name="T7" fmla="*/ 199 h 472"/>
                  <a:gd name="T8" fmla="*/ 96 w 1706"/>
                  <a:gd name="T9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6" h="472">
                    <a:moveTo>
                      <a:pt x="0" y="464"/>
                    </a:moveTo>
                    <a:cubicBezTo>
                      <a:pt x="187" y="431"/>
                      <a:pt x="375" y="398"/>
                      <a:pt x="598" y="324"/>
                    </a:cubicBezTo>
                    <a:cubicBezTo>
                      <a:pt x="821" y="250"/>
                      <a:pt x="1187" y="42"/>
                      <a:pt x="1337" y="21"/>
                    </a:cubicBezTo>
                    <a:cubicBezTo>
                      <a:pt x="1487" y="0"/>
                      <a:pt x="1706" y="124"/>
                      <a:pt x="1499" y="199"/>
                    </a:cubicBezTo>
                    <a:cubicBezTo>
                      <a:pt x="1292" y="274"/>
                      <a:pt x="694" y="373"/>
                      <a:pt x="96" y="472"/>
                    </a:cubicBezTo>
                  </a:path>
                </a:pathLst>
              </a:custGeom>
              <a:noFill/>
              <a:ln w="9525" cap="flat" cmpd="sng">
                <a:solidFill>
                  <a:srgbClr val="C94706"/>
                </a:solidFill>
                <a:prstDash val="solid"/>
                <a:round/>
                <a:headEnd/>
                <a:tailEnd type="stealth" w="med" len="med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7" name="Oval 45"/>
              <p:cNvSpPr>
                <a:spLocks noChangeArrowheads="1"/>
              </p:cNvSpPr>
              <p:nvPr/>
            </p:nvSpPr>
            <p:spPr bwMode="auto">
              <a:xfrm>
                <a:off x="2159985" y="5125442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8" name="Oval 45"/>
              <p:cNvSpPr>
                <a:spLocks noChangeArrowheads="1"/>
              </p:cNvSpPr>
              <p:nvPr/>
            </p:nvSpPr>
            <p:spPr bwMode="auto">
              <a:xfrm>
                <a:off x="2312385" y="5059784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9" name="Oval 45"/>
              <p:cNvSpPr>
                <a:spLocks noChangeArrowheads="1"/>
              </p:cNvSpPr>
              <p:nvPr/>
            </p:nvSpPr>
            <p:spPr bwMode="auto">
              <a:xfrm>
                <a:off x="2464785" y="5032226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0" name="Oval 45"/>
              <p:cNvSpPr>
                <a:spLocks noChangeArrowheads="1"/>
              </p:cNvSpPr>
              <p:nvPr/>
            </p:nvSpPr>
            <p:spPr bwMode="auto">
              <a:xfrm>
                <a:off x="2573827" y="5144492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1" name="Oval 45"/>
              <p:cNvSpPr>
                <a:spLocks noChangeArrowheads="1"/>
              </p:cNvSpPr>
              <p:nvPr/>
            </p:nvSpPr>
            <p:spPr bwMode="auto">
              <a:xfrm>
                <a:off x="2339752" y="5242576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2" name="Oval 45"/>
              <p:cNvSpPr>
                <a:spLocks noChangeArrowheads="1"/>
              </p:cNvSpPr>
              <p:nvPr/>
            </p:nvSpPr>
            <p:spPr bwMode="auto">
              <a:xfrm>
                <a:off x="2489119" y="5203800"/>
                <a:ext cx="53957" cy="58632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1204" name="Freeform 72"/>
            <p:cNvSpPr>
              <a:spLocks/>
            </p:cNvSpPr>
            <p:nvPr/>
          </p:nvSpPr>
          <p:spPr bwMode="auto">
            <a:xfrm rot="3536874">
              <a:off x="1534839" y="5757305"/>
              <a:ext cx="373193" cy="462525"/>
            </a:xfrm>
            <a:custGeom>
              <a:avLst/>
              <a:gdLst>
                <a:gd name="T0" fmla="*/ 146 w 452"/>
                <a:gd name="T1" fmla="*/ 0 h 476"/>
                <a:gd name="T2" fmla="*/ 419 w 452"/>
                <a:gd name="T3" fmla="*/ 200 h 476"/>
                <a:gd name="T4" fmla="*/ 345 w 452"/>
                <a:gd name="T5" fmla="*/ 458 h 476"/>
                <a:gd name="T6" fmla="*/ 50 w 452"/>
                <a:gd name="T7" fmla="*/ 310 h 476"/>
                <a:gd name="T8" fmla="*/ 43 w 452"/>
                <a:gd name="T9" fmla="*/ 12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76">
                  <a:moveTo>
                    <a:pt x="146" y="0"/>
                  </a:moveTo>
                  <a:cubicBezTo>
                    <a:pt x="266" y="62"/>
                    <a:pt x="386" y="124"/>
                    <a:pt x="419" y="200"/>
                  </a:cubicBezTo>
                  <a:cubicBezTo>
                    <a:pt x="452" y="276"/>
                    <a:pt x="406" y="440"/>
                    <a:pt x="345" y="458"/>
                  </a:cubicBezTo>
                  <a:cubicBezTo>
                    <a:pt x="284" y="476"/>
                    <a:pt x="100" y="365"/>
                    <a:pt x="50" y="310"/>
                  </a:cubicBezTo>
                  <a:cubicBezTo>
                    <a:pt x="0" y="255"/>
                    <a:pt x="21" y="190"/>
                    <a:pt x="43" y="126"/>
                  </a:cubicBezTo>
                </a:path>
              </a:pathLst>
            </a:custGeom>
            <a:noFill/>
            <a:ln w="9525" cap="flat" cmpd="sng">
              <a:solidFill>
                <a:srgbClr val="C94706"/>
              </a:solidFill>
              <a:prstDash val="solid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05" name="Oval 46"/>
            <p:cNvSpPr>
              <a:spLocks noChangeArrowheads="1"/>
            </p:cNvSpPr>
            <p:nvPr/>
          </p:nvSpPr>
          <p:spPr bwMode="auto">
            <a:xfrm>
              <a:off x="2619480" y="5145444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06" name="Freeform 70"/>
            <p:cNvSpPr>
              <a:spLocks/>
            </p:cNvSpPr>
            <p:nvPr/>
          </p:nvSpPr>
          <p:spPr bwMode="auto">
            <a:xfrm>
              <a:off x="2132878" y="5231971"/>
              <a:ext cx="479243" cy="440033"/>
            </a:xfrm>
            <a:custGeom>
              <a:avLst/>
              <a:gdLst>
                <a:gd name="T0" fmla="*/ 7 w 539"/>
                <a:gd name="T1" fmla="*/ 499 h 499"/>
                <a:gd name="T2" fmla="*/ 465 w 539"/>
                <a:gd name="T3" fmla="*/ 285 h 499"/>
                <a:gd name="T4" fmla="*/ 450 w 539"/>
                <a:gd name="T5" fmla="*/ 27 h 499"/>
                <a:gd name="T6" fmla="*/ 0 w 539"/>
                <a:gd name="T7" fmla="*/ 44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499">
                  <a:moveTo>
                    <a:pt x="7" y="499"/>
                  </a:moveTo>
                  <a:cubicBezTo>
                    <a:pt x="199" y="431"/>
                    <a:pt x="391" y="364"/>
                    <a:pt x="465" y="285"/>
                  </a:cubicBezTo>
                  <a:cubicBezTo>
                    <a:pt x="539" y="206"/>
                    <a:pt x="527" y="0"/>
                    <a:pt x="450" y="27"/>
                  </a:cubicBezTo>
                  <a:cubicBezTo>
                    <a:pt x="373" y="54"/>
                    <a:pt x="186" y="251"/>
                    <a:pt x="0" y="448"/>
                  </a:cubicBezTo>
                </a:path>
              </a:pathLst>
            </a:custGeom>
            <a:noFill/>
            <a:ln w="9525" cap="flat" cmpd="sng">
              <a:solidFill>
                <a:srgbClr val="C94706"/>
              </a:solidFill>
              <a:prstDash val="solid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1207" name="Group 78"/>
            <p:cNvGrpSpPr>
              <a:grpSpLocks/>
            </p:cNvGrpSpPr>
            <p:nvPr/>
          </p:nvGrpSpPr>
          <p:grpSpPr bwMode="auto">
            <a:xfrm>
              <a:off x="1834128" y="5679400"/>
              <a:ext cx="383473" cy="223323"/>
              <a:chOff x="3946" y="2071"/>
              <a:chExt cx="666" cy="528"/>
            </a:xfrm>
          </p:grpSpPr>
          <p:sp>
            <p:nvSpPr>
              <p:cNvPr id="1355" name="Freeform 79"/>
              <p:cNvSpPr>
                <a:spLocks/>
              </p:cNvSpPr>
              <p:nvPr/>
            </p:nvSpPr>
            <p:spPr bwMode="auto">
              <a:xfrm>
                <a:off x="4591" y="2258"/>
                <a:ext cx="14" cy="17"/>
              </a:xfrm>
              <a:custGeom>
                <a:avLst/>
                <a:gdLst>
                  <a:gd name="T0" fmla="*/ 4 w 14"/>
                  <a:gd name="T1" fmla="*/ 16 h 17"/>
                  <a:gd name="T2" fmla="*/ 1 w 14"/>
                  <a:gd name="T3" fmla="*/ 13 h 17"/>
                  <a:gd name="T4" fmla="*/ 0 w 14"/>
                  <a:gd name="T5" fmla="*/ 12 h 17"/>
                  <a:gd name="T6" fmla="*/ 0 w 14"/>
                  <a:gd name="T7" fmla="*/ 10 h 17"/>
                  <a:gd name="T8" fmla="*/ 0 w 14"/>
                  <a:gd name="T9" fmla="*/ 8 h 17"/>
                  <a:gd name="T10" fmla="*/ 1 w 14"/>
                  <a:gd name="T11" fmla="*/ 5 h 17"/>
                  <a:gd name="T12" fmla="*/ 3 w 14"/>
                  <a:gd name="T13" fmla="*/ 2 h 17"/>
                  <a:gd name="T14" fmla="*/ 4 w 14"/>
                  <a:gd name="T15" fmla="*/ 1 h 17"/>
                  <a:gd name="T16" fmla="*/ 7 w 14"/>
                  <a:gd name="T17" fmla="*/ 0 h 17"/>
                  <a:gd name="T18" fmla="*/ 8 w 14"/>
                  <a:gd name="T19" fmla="*/ 0 h 17"/>
                  <a:gd name="T20" fmla="*/ 8 w 14"/>
                  <a:gd name="T21" fmla="*/ 1 h 17"/>
                  <a:gd name="T22" fmla="*/ 12 w 14"/>
                  <a:gd name="T23" fmla="*/ 2 h 17"/>
                  <a:gd name="T24" fmla="*/ 13 w 14"/>
                  <a:gd name="T25" fmla="*/ 4 h 17"/>
                  <a:gd name="T26" fmla="*/ 13 w 14"/>
                  <a:gd name="T27" fmla="*/ 5 h 17"/>
                  <a:gd name="T28" fmla="*/ 13 w 14"/>
                  <a:gd name="T29" fmla="*/ 9 h 17"/>
                  <a:gd name="T30" fmla="*/ 12 w 14"/>
                  <a:gd name="T31" fmla="*/ 11 h 17"/>
                  <a:gd name="T32" fmla="*/ 11 w 14"/>
                  <a:gd name="T33" fmla="*/ 13 h 17"/>
                  <a:gd name="T34" fmla="*/ 8 w 14"/>
                  <a:gd name="T35" fmla="*/ 16 h 17"/>
                  <a:gd name="T36" fmla="*/ 7 w 14"/>
                  <a:gd name="T37" fmla="*/ 16 h 17"/>
                  <a:gd name="T38" fmla="*/ 5 w 14"/>
                  <a:gd name="T39" fmla="*/ 16 h 17"/>
                  <a:gd name="T40" fmla="*/ 4 w 14"/>
                  <a:gd name="T41" fmla="*/ 16 h 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17"/>
                  <a:gd name="T65" fmla="*/ 14 w 14"/>
                  <a:gd name="T66" fmla="*/ 17 h 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17">
                    <a:moveTo>
                      <a:pt x="4" y="16"/>
                    </a:moveTo>
                    <a:lnTo>
                      <a:pt x="1" y="13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12" y="2"/>
                    </a:lnTo>
                    <a:lnTo>
                      <a:pt x="13" y="4"/>
                    </a:lnTo>
                    <a:lnTo>
                      <a:pt x="13" y="5"/>
                    </a:lnTo>
                    <a:lnTo>
                      <a:pt x="13" y="9"/>
                    </a:lnTo>
                    <a:lnTo>
                      <a:pt x="12" y="11"/>
                    </a:lnTo>
                    <a:lnTo>
                      <a:pt x="11" y="13"/>
                    </a:lnTo>
                    <a:lnTo>
                      <a:pt x="8" y="16"/>
                    </a:lnTo>
                    <a:lnTo>
                      <a:pt x="7" y="16"/>
                    </a:lnTo>
                    <a:lnTo>
                      <a:pt x="5" y="16"/>
                    </a:lnTo>
                    <a:lnTo>
                      <a:pt x="4" y="16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6" name="Freeform 80"/>
              <p:cNvSpPr>
                <a:spLocks/>
              </p:cNvSpPr>
              <p:nvPr/>
            </p:nvSpPr>
            <p:spPr bwMode="auto">
              <a:xfrm>
                <a:off x="4582" y="2265"/>
                <a:ext cx="14" cy="17"/>
              </a:xfrm>
              <a:custGeom>
                <a:avLst/>
                <a:gdLst>
                  <a:gd name="T0" fmla="*/ 4 w 14"/>
                  <a:gd name="T1" fmla="*/ 14 h 17"/>
                  <a:gd name="T2" fmla="*/ 1 w 14"/>
                  <a:gd name="T3" fmla="*/ 13 h 17"/>
                  <a:gd name="T4" fmla="*/ 0 w 14"/>
                  <a:gd name="T5" fmla="*/ 11 h 17"/>
                  <a:gd name="T6" fmla="*/ 0 w 14"/>
                  <a:gd name="T7" fmla="*/ 10 h 17"/>
                  <a:gd name="T8" fmla="*/ 0 w 14"/>
                  <a:gd name="T9" fmla="*/ 6 h 17"/>
                  <a:gd name="T10" fmla="*/ 1 w 14"/>
                  <a:gd name="T11" fmla="*/ 4 h 17"/>
                  <a:gd name="T12" fmla="*/ 3 w 14"/>
                  <a:gd name="T13" fmla="*/ 2 h 17"/>
                  <a:gd name="T14" fmla="*/ 4 w 14"/>
                  <a:gd name="T15" fmla="*/ 0 h 17"/>
                  <a:gd name="T16" fmla="*/ 7 w 14"/>
                  <a:gd name="T17" fmla="*/ 0 h 17"/>
                  <a:gd name="T18" fmla="*/ 8 w 14"/>
                  <a:gd name="T19" fmla="*/ 0 h 17"/>
                  <a:gd name="T20" fmla="*/ 12 w 14"/>
                  <a:gd name="T21" fmla="*/ 2 h 17"/>
                  <a:gd name="T22" fmla="*/ 13 w 14"/>
                  <a:gd name="T23" fmla="*/ 3 h 17"/>
                  <a:gd name="T24" fmla="*/ 13 w 14"/>
                  <a:gd name="T25" fmla="*/ 5 h 17"/>
                  <a:gd name="T26" fmla="*/ 12 w 14"/>
                  <a:gd name="T27" fmla="*/ 8 h 17"/>
                  <a:gd name="T28" fmla="*/ 12 w 14"/>
                  <a:gd name="T29" fmla="*/ 10 h 17"/>
                  <a:gd name="T30" fmla="*/ 10 w 14"/>
                  <a:gd name="T31" fmla="*/ 13 h 17"/>
                  <a:gd name="T32" fmla="*/ 8 w 14"/>
                  <a:gd name="T33" fmla="*/ 14 h 17"/>
                  <a:gd name="T34" fmla="*/ 7 w 14"/>
                  <a:gd name="T35" fmla="*/ 16 h 17"/>
                  <a:gd name="T36" fmla="*/ 4 w 14"/>
                  <a:gd name="T37" fmla="*/ 16 h 17"/>
                  <a:gd name="T38" fmla="*/ 4 w 14"/>
                  <a:gd name="T39" fmla="*/ 14 h 1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"/>
                  <a:gd name="T61" fmla="*/ 0 h 17"/>
                  <a:gd name="T62" fmla="*/ 14 w 14"/>
                  <a:gd name="T63" fmla="*/ 17 h 1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" h="17">
                    <a:moveTo>
                      <a:pt x="4" y="14"/>
                    </a:moveTo>
                    <a:lnTo>
                      <a:pt x="1" y="13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3" y="3"/>
                    </a:lnTo>
                    <a:lnTo>
                      <a:pt x="13" y="5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0" y="13"/>
                    </a:lnTo>
                    <a:lnTo>
                      <a:pt x="8" y="14"/>
                    </a:lnTo>
                    <a:lnTo>
                      <a:pt x="7" y="16"/>
                    </a:lnTo>
                    <a:lnTo>
                      <a:pt x="4" y="16"/>
                    </a:lnTo>
                    <a:lnTo>
                      <a:pt x="4" y="14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7" name="Freeform 81"/>
              <p:cNvSpPr>
                <a:spLocks/>
              </p:cNvSpPr>
              <p:nvPr/>
            </p:nvSpPr>
            <p:spPr bwMode="auto">
              <a:xfrm>
                <a:off x="4495" y="2196"/>
                <a:ext cx="117" cy="84"/>
              </a:xfrm>
              <a:custGeom>
                <a:avLst/>
                <a:gdLst>
                  <a:gd name="T0" fmla="*/ 116 w 117"/>
                  <a:gd name="T1" fmla="*/ 17 h 84"/>
                  <a:gd name="T2" fmla="*/ 92 w 117"/>
                  <a:gd name="T3" fmla="*/ 0 h 84"/>
                  <a:gd name="T4" fmla="*/ 0 w 117"/>
                  <a:gd name="T5" fmla="*/ 65 h 84"/>
                  <a:gd name="T6" fmla="*/ 24 w 117"/>
                  <a:gd name="T7" fmla="*/ 83 h 84"/>
                  <a:gd name="T8" fmla="*/ 116 w 117"/>
                  <a:gd name="T9" fmla="*/ 17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"/>
                  <a:gd name="T16" fmla="*/ 0 h 84"/>
                  <a:gd name="T17" fmla="*/ 117 w 117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" h="84">
                    <a:moveTo>
                      <a:pt x="116" y="17"/>
                    </a:moveTo>
                    <a:lnTo>
                      <a:pt x="92" y="0"/>
                    </a:lnTo>
                    <a:lnTo>
                      <a:pt x="0" y="65"/>
                    </a:lnTo>
                    <a:lnTo>
                      <a:pt x="24" y="83"/>
                    </a:lnTo>
                    <a:lnTo>
                      <a:pt x="116" y="17"/>
                    </a:lnTo>
                  </a:path>
                </a:pathLst>
              </a:custGeom>
              <a:solidFill>
                <a:srgbClr val="E6E6E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8" name="Freeform 82"/>
              <p:cNvSpPr>
                <a:spLocks/>
              </p:cNvSpPr>
              <p:nvPr/>
            </p:nvSpPr>
            <p:spPr bwMode="auto">
              <a:xfrm>
                <a:off x="4519" y="2214"/>
                <a:ext cx="93" cy="98"/>
              </a:xfrm>
              <a:custGeom>
                <a:avLst/>
                <a:gdLst>
                  <a:gd name="T0" fmla="*/ 92 w 93"/>
                  <a:gd name="T1" fmla="*/ 0 h 98"/>
                  <a:gd name="T2" fmla="*/ 0 w 93"/>
                  <a:gd name="T3" fmla="*/ 65 h 98"/>
                  <a:gd name="T4" fmla="*/ 0 w 93"/>
                  <a:gd name="T5" fmla="*/ 97 h 98"/>
                  <a:gd name="T6" fmla="*/ 92 w 93"/>
                  <a:gd name="T7" fmla="*/ 33 h 98"/>
                  <a:gd name="T8" fmla="*/ 92 w 93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98"/>
                  <a:gd name="T17" fmla="*/ 93 w 93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98">
                    <a:moveTo>
                      <a:pt x="92" y="0"/>
                    </a:moveTo>
                    <a:lnTo>
                      <a:pt x="0" y="65"/>
                    </a:lnTo>
                    <a:lnTo>
                      <a:pt x="0" y="97"/>
                    </a:lnTo>
                    <a:lnTo>
                      <a:pt x="92" y="33"/>
                    </a:lnTo>
                    <a:lnTo>
                      <a:pt x="92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9" name="Freeform 83"/>
              <p:cNvSpPr>
                <a:spLocks/>
              </p:cNvSpPr>
              <p:nvPr/>
            </p:nvSpPr>
            <p:spPr bwMode="auto">
              <a:xfrm>
                <a:off x="4509" y="2199"/>
                <a:ext cx="14" cy="18"/>
              </a:xfrm>
              <a:custGeom>
                <a:avLst/>
                <a:gdLst>
                  <a:gd name="T0" fmla="*/ 5 w 14"/>
                  <a:gd name="T1" fmla="*/ 17 h 18"/>
                  <a:gd name="T2" fmla="*/ 2 w 14"/>
                  <a:gd name="T3" fmla="*/ 15 h 18"/>
                  <a:gd name="T4" fmla="*/ 0 w 14"/>
                  <a:gd name="T5" fmla="*/ 13 h 18"/>
                  <a:gd name="T6" fmla="*/ 0 w 14"/>
                  <a:gd name="T7" fmla="*/ 12 h 18"/>
                  <a:gd name="T8" fmla="*/ 0 w 14"/>
                  <a:gd name="T9" fmla="*/ 8 h 18"/>
                  <a:gd name="T10" fmla="*/ 2 w 14"/>
                  <a:gd name="T11" fmla="*/ 5 h 18"/>
                  <a:gd name="T12" fmla="*/ 3 w 14"/>
                  <a:gd name="T13" fmla="*/ 3 h 18"/>
                  <a:gd name="T14" fmla="*/ 5 w 14"/>
                  <a:gd name="T15" fmla="*/ 1 h 18"/>
                  <a:gd name="T16" fmla="*/ 7 w 14"/>
                  <a:gd name="T17" fmla="*/ 0 h 18"/>
                  <a:gd name="T18" fmla="*/ 7 w 14"/>
                  <a:gd name="T19" fmla="*/ 1 h 18"/>
                  <a:gd name="T20" fmla="*/ 11 w 14"/>
                  <a:gd name="T21" fmla="*/ 3 h 18"/>
                  <a:gd name="T22" fmla="*/ 13 w 14"/>
                  <a:gd name="T23" fmla="*/ 3 h 18"/>
                  <a:gd name="T24" fmla="*/ 13 w 14"/>
                  <a:gd name="T25" fmla="*/ 6 h 18"/>
                  <a:gd name="T26" fmla="*/ 13 w 14"/>
                  <a:gd name="T27" fmla="*/ 10 h 18"/>
                  <a:gd name="T28" fmla="*/ 11 w 14"/>
                  <a:gd name="T29" fmla="*/ 12 h 18"/>
                  <a:gd name="T30" fmla="*/ 10 w 14"/>
                  <a:gd name="T31" fmla="*/ 15 h 18"/>
                  <a:gd name="T32" fmla="*/ 7 w 14"/>
                  <a:gd name="T33" fmla="*/ 17 h 18"/>
                  <a:gd name="T34" fmla="*/ 6 w 14"/>
                  <a:gd name="T35" fmla="*/ 17 h 18"/>
                  <a:gd name="T36" fmla="*/ 5 w 14"/>
                  <a:gd name="T37" fmla="*/ 17 h 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"/>
                  <a:gd name="T58" fmla="*/ 0 h 18"/>
                  <a:gd name="T59" fmla="*/ 14 w 14"/>
                  <a:gd name="T60" fmla="*/ 18 h 1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" h="18">
                    <a:moveTo>
                      <a:pt x="5" y="17"/>
                    </a:moveTo>
                    <a:lnTo>
                      <a:pt x="2" y="15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3" y="6"/>
                    </a:lnTo>
                    <a:lnTo>
                      <a:pt x="13" y="10"/>
                    </a:lnTo>
                    <a:lnTo>
                      <a:pt x="11" y="12"/>
                    </a:lnTo>
                    <a:lnTo>
                      <a:pt x="10" y="15"/>
                    </a:lnTo>
                    <a:lnTo>
                      <a:pt x="7" y="17"/>
                    </a:lnTo>
                    <a:lnTo>
                      <a:pt x="6" y="17"/>
                    </a:lnTo>
                    <a:lnTo>
                      <a:pt x="5" y="17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0" name="Freeform 84"/>
              <p:cNvSpPr>
                <a:spLocks/>
              </p:cNvSpPr>
              <p:nvPr/>
            </p:nvSpPr>
            <p:spPr bwMode="auto">
              <a:xfrm>
                <a:off x="4500" y="2207"/>
                <a:ext cx="14" cy="17"/>
              </a:xfrm>
              <a:custGeom>
                <a:avLst/>
                <a:gdLst>
                  <a:gd name="T0" fmla="*/ 3 w 14"/>
                  <a:gd name="T1" fmla="*/ 16 h 17"/>
                  <a:gd name="T2" fmla="*/ 0 w 14"/>
                  <a:gd name="T3" fmla="*/ 13 h 17"/>
                  <a:gd name="T4" fmla="*/ 0 w 14"/>
                  <a:gd name="T5" fmla="*/ 11 h 17"/>
                  <a:gd name="T6" fmla="*/ 0 w 14"/>
                  <a:gd name="T7" fmla="*/ 10 h 17"/>
                  <a:gd name="T8" fmla="*/ 0 w 14"/>
                  <a:gd name="T9" fmla="*/ 8 h 17"/>
                  <a:gd name="T10" fmla="*/ 0 w 14"/>
                  <a:gd name="T11" fmla="*/ 4 h 17"/>
                  <a:gd name="T12" fmla="*/ 2 w 14"/>
                  <a:gd name="T13" fmla="*/ 2 h 17"/>
                  <a:gd name="T14" fmla="*/ 4 w 14"/>
                  <a:gd name="T15" fmla="*/ 0 h 17"/>
                  <a:gd name="T16" fmla="*/ 7 w 14"/>
                  <a:gd name="T17" fmla="*/ 0 h 17"/>
                  <a:gd name="T18" fmla="*/ 11 w 14"/>
                  <a:gd name="T19" fmla="*/ 2 h 17"/>
                  <a:gd name="T20" fmla="*/ 12 w 14"/>
                  <a:gd name="T21" fmla="*/ 3 h 17"/>
                  <a:gd name="T22" fmla="*/ 13 w 14"/>
                  <a:gd name="T23" fmla="*/ 5 h 17"/>
                  <a:gd name="T24" fmla="*/ 12 w 14"/>
                  <a:gd name="T25" fmla="*/ 8 h 17"/>
                  <a:gd name="T26" fmla="*/ 11 w 14"/>
                  <a:gd name="T27" fmla="*/ 11 h 17"/>
                  <a:gd name="T28" fmla="*/ 10 w 14"/>
                  <a:gd name="T29" fmla="*/ 13 h 17"/>
                  <a:gd name="T30" fmla="*/ 7 w 14"/>
                  <a:gd name="T31" fmla="*/ 16 h 17"/>
                  <a:gd name="T32" fmla="*/ 5 w 14"/>
                  <a:gd name="T33" fmla="*/ 16 h 17"/>
                  <a:gd name="T34" fmla="*/ 4 w 14"/>
                  <a:gd name="T35" fmla="*/ 16 h 17"/>
                  <a:gd name="T36" fmla="*/ 3 w 14"/>
                  <a:gd name="T37" fmla="*/ 16 h 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"/>
                  <a:gd name="T58" fmla="*/ 0 h 17"/>
                  <a:gd name="T59" fmla="*/ 14 w 14"/>
                  <a:gd name="T60" fmla="*/ 17 h 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" h="17">
                    <a:moveTo>
                      <a:pt x="3" y="16"/>
                    </a:moveTo>
                    <a:lnTo>
                      <a:pt x="0" y="13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5"/>
                    </a:lnTo>
                    <a:lnTo>
                      <a:pt x="12" y="8"/>
                    </a:lnTo>
                    <a:lnTo>
                      <a:pt x="11" y="11"/>
                    </a:lnTo>
                    <a:lnTo>
                      <a:pt x="10" y="13"/>
                    </a:lnTo>
                    <a:lnTo>
                      <a:pt x="7" y="16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3" y="16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1" name="Freeform 85"/>
              <p:cNvSpPr>
                <a:spLocks/>
              </p:cNvSpPr>
              <p:nvPr/>
            </p:nvSpPr>
            <p:spPr bwMode="auto">
              <a:xfrm>
                <a:off x="4412" y="2138"/>
                <a:ext cx="118" cy="84"/>
              </a:xfrm>
              <a:custGeom>
                <a:avLst/>
                <a:gdLst>
                  <a:gd name="T0" fmla="*/ 117 w 118"/>
                  <a:gd name="T1" fmla="*/ 17 h 84"/>
                  <a:gd name="T2" fmla="*/ 93 w 118"/>
                  <a:gd name="T3" fmla="*/ 0 h 84"/>
                  <a:gd name="T4" fmla="*/ 0 w 118"/>
                  <a:gd name="T5" fmla="*/ 66 h 84"/>
                  <a:gd name="T6" fmla="*/ 24 w 118"/>
                  <a:gd name="T7" fmla="*/ 83 h 84"/>
                  <a:gd name="T8" fmla="*/ 117 w 118"/>
                  <a:gd name="T9" fmla="*/ 17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84"/>
                  <a:gd name="T17" fmla="*/ 118 w 118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84">
                    <a:moveTo>
                      <a:pt x="117" y="17"/>
                    </a:moveTo>
                    <a:lnTo>
                      <a:pt x="93" y="0"/>
                    </a:lnTo>
                    <a:lnTo>
                      <a:pt x="0" y="66"/>
                    </a:lnTo>
                    <a:lnTo>
                      <a:pt x="24" y="83"/>
                    </a:lnTo>
                    <a:lnTo>
                      <a:pt x="117" y="17"/>
                    </a:lnTo>
                  </a:path>
                </a:pathLst>
              </a:custGeom>
              <a:solidFill>
                <a:srgbClr val="E6E6E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2" name="Freeform 86"/>
              <p:cNvSpPr>
                <a:spLocks/>
              </p:cNvSpPr>
              <p:nvPr/>
            </p:nvSpPr>
            <p:spPr bwMode="auto">
              <a:xfrm>
                <a:off x="4436" y="2155"/>
                <a:ext cx="94" cy="100"/>
              </a:xfrm>
              <a:custGeom>
                <a:avLst/>
                <a:gdLst>
                  <a:gd name="T0" fmla="*/ 93 w 94"/>
                  <a:gd name="T1" fmla="*/ 0 h 100"/>
                  <a:gd name="T2" fmla="*/ 0 w 94"/>
                  <a:gd name="T3" fmla="*/ 66 h 100"/>
                  <a:gd name="T4" fmla="*/ 0 w 94"/>
                  <a:gd name="T5" fmla="*/ 99 h 100"/>
                  <a:gd name="T6" fmla="*/ 93 w 94"/>
                  <a:gd name="T7" fmla="*/ 33 h 100"/>
                  <a:gd name="T8" fmla="*/ 93 w 94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100"/>
                  <a:gd name="T17" fmla="*/ 94 w 94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100">
                    <a:moveTo>
                      <a:pt x="93" y="0"/>
                    </a:moveTo>
                    <a:lnTo>
                      <a:pt x="0" y="66"/>
                    </a:lnTo>
                    <a:lnTo>
                      <a:pt x="0" y="99"/>
                    </a:lnTo>
                    <a:lnTo>
                      <a:pt x="93" y="33"/>
                    </a:lnTo>
                    <a:lnTo>
                      <a:pt x="93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3" name="Freeform 87"/>
              <p:cNvSpPr>
                <a:spLocks/>
              </p:cNvSpPr>
              <p:nvPr/>
            </p:nvSpPr>
            <p:spPr bwMode="auto">
              <a:xfrm>
                <a:off x="4016" y="2228"/>
                <a:ext cx="281" cy="295"/>
              </a:xfrm>
              <a:custGeom>
                <a:avLst/>
                <a:gdLst>
                  <a:gd name="T0" fmla="*/ 0 w 281"/>
                  <a:gd name="T1" fmla="*/ 98 h 295"/>
                  <a:gd name="T2" fmla="*/ 0 w 281"/>
                  <a:gd name="T3" fmla="*/ 0 h 295"/>
                  <a:gd name="T4" fmla="*/ 280 w 281"/>
                  <a:gd name="T5" fmla="*/ 196 h 295"/>
                  <a:gd name="T6" fmla="*/ 280 w 281"/>
                  <a:gd name="T7" fmla="*/ 294 h 295"/>
                  <a:gd name="T8" fmla="*/ 0 w 281"/>
                  <a:gd name="T9" fmla="*/ 98 h 2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1"/>
                  <a:gd name="T16" fmla="*/ 0 h 295"/>
                  <a:gd name="T17" fmla="*/ 281 w 281"/>
                  <a:gd name="T18" fmla="*/ 295 h 29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1" h="295">
                    <a:moveTo>
                      <a:pt x="0" y="98"/>
                    </a:moveTo>
                    <a:lnTo>
                      <a:pt x="0" y="0"/>
                    </a:lnTo>
                    <a:lnTo>
                      <a:pt x="280" y="196"/>
                    </a:lnTo>
                    <a:lnTo>
                      <a:pt x="280" y="294"/>
                    </a:lnTo>
                    <a:lnTo>
                      <a:pt x="0" y="98"/>
                    </a:lnTo>
                  </a:path>
                </a:pathLst>
              </a:custGeom>
              <a:solidFill>
                <a:srgbClr val="FF996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4" name="Freeform 88"/>
              <p:cNvSpPr>
                <a:spLocks/>
              </p:cNvSpPr>
              <p:nvPr/>
            </p:nvSpPr>
            <p:spPr bwMode="auto">
              <a:xfrm>
                <a:off x="4128" y="2071"/>
                <a:ext cx="395" cy="237"/>
              </a:xfrm>
              <a:custGeom>
                <a:avLst/>
                <a:gdLst>
                  <a:gd name="T0" fmla="*/ 113 w 395"/>
                  <a:gd name="T1" fmla="*/ 0 h 237"/>
                  <a:gd name="T2" fmla="*/ 394 w 395"/>
                  <a:gd name="T3" fmla="*/ 196 h 237"/>
                  <a:gd name="T4" fmla="*/ 281 w 395"/>
                  <a:gd name="T5" fmla="*/ 236 h 237"/>
                  <a:gd name="T6" fmla="*/ 0 w 395"/>
                  <a:gd name="T7" fmla="*/ 39 h 237"/>
                  <a:gd name="T8" fmla="*/ 113 w 395"/>
                  <a:gd name="T9" fmla="*/ 0 h 2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5"/>
                  <a:gd name="T16" fmla="*/ 0 h 237"/>
                  <a:gd name="T17" fmla="*/ 395 w 395"/>
                  <a:gd name="T18" fmla="*/ 237 h 2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5" h="237">
                    <a:moveTo>
                      <a:pt x="113" y="0"/>
                    </a:moveTo>
                    <a:lnTo>
                      <a:pt x="394" y="196"/>
                    </a:lnTo>
                    <a:lnTo>
                      <a:pt x="281" y="236"/>
                    </a:lnTo>
                    <a:lnTo>
                      <a:pt x="0" y="39"/>
                    </a:lnTo>
                    <a:lnTo>
                      <a:pt x="113" y="0"/>
                    </a:lnTo>
                  </a:path>
                </a:pathLst>
              </a:custGeom>
              <a:solidFill>
                <a:srgbClr val="FF996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5" name="Freeform 89"/>
              <p:cNvSpPr>
                <a:spLocks/>
              </p:cNvSpPr>
              <p:nvPr/>
            </p:nvSpPr>
            <p:spPr bwMode="auto">
              <a:xfrm>
                <a:off x="4016" y="2110"/>
                <a:ext cx="394" cy="314"/>
              </a:xfrm>
              <a:custGeom>
                <a:avLst/>
                <a:gdLst>
                  <a:gd name="T0" fmla="*/ 112 w 394"/>
                  <a:gd name="T1" fmla="*/ 0 h 314"/>
                  <a:gd name="T2" fmla="*/ 0 w 394"/>
                  <a:gd name="T3" fmla="*/ 117 h 314"/>
                  <a:gd name="T4" fmla="*/ 281 w 394"/>
                  <a:gd name="T5" fmla="*/ 313 h 314"/>
                  <a:gd name="T6" fmla="*/ 393 w 394"/>
                  <a:gd name="T7" fmla="*/ 197 h 314"/>
                  <a:gd name="T8" fmla="*/ 112 w 394"/>
                  <a:gd name="T9" fmla="*/ 0 h 3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4"/>
                  <a:gd name="T16" fmla="*/ 0 h 314"/>
                  <a:gd name="T17" fmla="*/ 394 w 394"/>
                  <a:gd name="T18" fmla="*/ 314 h 3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4" h="314">
                    <a:moveTo>
                      <a:pt x="112" y="0"/>
                    </a:moveTo>
                    <a:lnTo>
                      <a:pt x="0" y="117"/>
                    </a:lnTo>
                    <a:lnTo>
                      <a:pt x="281" y="313"/>
                    </a:lnTo>
                    <a:lnTo>
                      <a:pt x="393" y="197"/>
                    </a:lnTo>
                    <a:lnTo>
                      <a:pt x="112" y="0"/>
                    </a:lnTo>
                  </a:path>
                </a:pathLst>
              </a:custGeom>
              <a:solidFill>
                <a:srgbClr val="FFCC99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6" name="Freeform 90"/>
              <p:cNvSpPr>
                <a:spLocks/>
              </p:cNvSpPr>
              <p:nvPr/>
            </p:nvSpPr>
            <p:spPr bwMode="auto">
              <a:xfrm>
                <a:off x="4028" y="2267"/>
                <a:ext cx="14" cy="59"/>
              </a:xfrm>
              <a:custGeom>
                <a:avLst/>
                <a:gdLst>
                  <a:gd name="T0" fmla="*/ 0 w 14"/>
                  <a:gd name="T1" fmla="*/ 0 h 59"/>
                  <a:gd name="T2" fmla="*/ 13 w 14"/>
                  <a:gd name="T3" fmla="*/ 5 h 59"/>
                  <a:gd name="T4" fmla="*/ 13 w 14"/>
                  <a:gd name="T5" fmla="*/ 52 h 59"/>
                  <a:gd name="T6" fmla="*/ 0 w 14"/>
                  <a:gd name="T7" fmla="*/ 58 h 59"/>
                  <a:gd name="T8" fmla="*/ 0 w 14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59"/>
                  <a:gd name="T17" fmla="*/ 14 w 14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59">
                    <a:moveTo>
                      <a:pt x="0" y="0"/>
                    </a:moveTo>
                    <a:lnTo>
                      <a:pt x="13" y="5"/>
                    </a:lnTo>
                    <a:lnTo>
                      <a:pt x="13" y="52"/>
                    </a:lnTo>
                    <a:lnTo>
                      <a:pt x="0" y="5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6633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7" name="Freeform 91"/>
              <p:cNvSpPr>
                <a:spLocks/>
              </p:cNvSpPr>
              <p:nvPr/>
            </p:nvSpPr>
            <p:spPr bwMode="auto">
              <a:xfrm>
                <a:off x="4028" y="2319"/>
                <a:ext cx="38" cy="31"/>
              </a:xfrm>
              <a:custGeom>
                <a:avLst/>
                <a:gdLst>
                  <a:gd name="T0" fmla="*/ 8 w 38"/>
                  <a:gd name="T1" fmla="*/ 0 h 31"/>
                  <a:gd name="T2" fmla="*/ 37 w 38"/>
                  <a:gd name="T3" fmla="*/ 20 h 31"/>
                  <a:gd name="T4" fmla="*/ 37 w 38"/>
                  <a:gd name="T5" fmla="*/ 30 h 31"/>
                  <a:gd name="T6" fmla="*/ 0 w 38"/>
                  <a:gd name="T7" fmla="*/ 6 h 31"/>
                  <a:gd name="T8" fmla="*/ 8 w 38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1"/>
                  <a:gd name="T17" fmla="*/ 38 w 38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1">
                    <a:moveTo>
                      <a:pt x="8" y="0"/>
                    </a:moveTo>
                    <a:lnTo>
                      <a:pt x="37" y="20"/>
                    </a:lnTo>
                    <a:lnTo>
                      <a:pt x="37" y="30"/>
                    </a:lnTo>
                    <a:lnTo>
                      <a:pt x="0" y="6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FFCC99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8" name="Freeform 92"/>
              <p:cNvSpPr>
                <a:spLocks/>
              </p:cNvSpPr>
              <p:nvPr/>
            </p:nvSpPr>
            <p:spPr bwMode="auto">
              <a:xfrm>
                <a:off x="4036" y="2272"/>
                <a:ext cx="30" cy="68"/>
              </a:xfrm>
              <a:custGeom>
                <a:avLst/>
                <a:gdLst>
                  <a:gd name="T0" fmla="*/ 0 w 30"/>
                  <a:gd name="T1" fmla="*/ 47 h 68"/>
                  <a:gd name="T2" fmla="*/ 0 w 30"/>
                  <a:gd name="T3" fmla="*/ 0 h 68"/>
                  <a:gd name="T4" fmla="*/ 29 w 30"/>
                  <a:gd name="T5" fmla="*/ 19 h 68"/>
                  <a:gd name="T6" fmla="*/ 29 w 30"/>
                  <a:gd name="T7" fmla="*/ 67 h 68"/>
                  <a:gd name="T8" fmla="*/ 0 w 30"/>
                  <a:gd name="T9" fmla="*/ 47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68"/>
                  <a:gd name="T17" fmla="*/ 30 w 30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68">
                    <a:moveTo>
                      <a:pt x="0" y="47"/>
                    </a:moveTo>
                    <a:lnTo>
                      <a:pt x="0" y="0"/>
                    </a:lnTo>
                    <a:lnTo>
                      <a:pt x="29" y="19"/>
                    </a:lnTo>
                    <a:lnTo>
                      <a:pt x="29" y="67"/>
                    </a:lnTo>
                    <a:lnTo>
                      <a:pt x="0" y="47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9" name="Freeform 93"/>
              <p:cNvSpPr>
                <a:spLocks/>
              </p:cNvSpPr>
              <p:nvPr/>
            </p:nvSpPr>
            <p:spPr bwMode="auto">
              <a:xfrm>
                <a:off x="4296" y="2267"/>
                <a:ext cx="227" cy="256"/>
              </a:xfrm>
              <a:custGeom>
                <a:avLst/>
                <a:gdLst>
                  <a:gd name="T0" fmla="*/ 0 w 227"/>
                  <a:gd name="T1" fmla="*/ 255 h 256"/>
                  <a:gd name="T2" fmla="*/ 226 w 227"/>
                  <a:gd name="T3" fmla="*/ 98 h 256"/>
                  <a:gd name="T4" fmla="*/ 226 w 227"/>
                  <a:gd name="T5" fmla="*/ 0 h 256"/>
                  <a:gd name="T6" fmla="*/ 113 w 227"/>
                  <a:gd name="T7" fmla="*/ 40 h 256"/>
                  <a:gd name="T8" fmla="*/ 0 w 227"/>
                  <a:gd name="T9" fmla="*/ 157 h 256"/>
                  <a:gd name="T10" fmla="*/ 0 w 227"/>
                  <a:gd name="T11" fmla="*/ 255 h 2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7"/>
                  <a:gd name="T19" fmla="*/ 0 h 256"/>
                  <a:gd name="T20" fmla="*/ 227 w 227"/>
                  <a:gd name="T21" fmla="*/ 256 h 2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7" h="256">
                    <a:moveTo>
                      <a:pt x="0" y="255"/>
                    </a:moveTo>
                    <a:lnTo>
                      <a:pt x="226" y="98"/>
                    </a:lnTo>
                    <a:lnTo>
                      <a:pt x="226" y="0"/>
                    </a:lnTo>
                    <a:lnTo>
                      <a:pt x="113" y="40"/>
                    </a:lnTo>
                    <a:lnTo>
                      <a:pt x="0" y="157"/>
                    </a:lnTo>
                    <a:lnTo>
                      <a:pt x="0" y="255"/>
                    </a:lnTo>
                  </a:path>
                </a:pathLst>
              </a:custGeom>
              <a:solidFill>
                <a:srgbClr val="FF6633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0" name="Freeform 94"/>
              <p:cNvSpPr>
                <a:spLocks/>
              </p:cNvSpPr>
              <p:nvPr/>
            </p:nvSpPr>
            <p:spPr bwMode="auto">
              <a:xfrm>
                <a:off x="4092" y="2311"/>
                <a:ext cx="14" cy="59"/>
              </a:xfrm>
              <a:custGeom>
                <a:avLst/>
                <a:gdLst>
                  <a:gd name="T0" fmla="*/ 0 w 14"/>
                  <a:gd name="T1" fmla="*/ 0 h 59"/>
                  <a:gd name="T2" fmla="*/ 13 w 14"/>
                  <a:gd name="T3" fmla="*/ 6 h 59"/>
                  <a:gd name="T4" fmla="*/ 13 w 14"/>
                  <a:gd name="T5" fmla="*/ 53 h 59"/>
                  <a:gd name="T6" fmla="*/ 0 w 14"/>
                  <a:gd name="T7" fmla="*/ 58 h 59"/>
                  <a:gd name="T8" fmla="*/ 0 w 14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59"/>
                  <a:gd name="T17" fmla="*/ 14 w 14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59">
                    <a:moveTo>
                      <a:pt x="0" y="0"/>
                    </a:moveTo>
                    <a:lnTo>
                      <a:pt x="13" y="6"/>
                    </a:lnTo>
                    <a:lnTo>
                      <a:pt x="13" y="53"/>
                    </a:lnTo>
                    <a:lnTo>
                      <a:pt x="0" y="5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6633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1" name="Freeform 95"/>
              <p:cNvSpPr>
                <a:spLocks/>
              </p:cNvSpPr>
              <p:nvPr/>
            </p:nvSpPr>
            <p:spPr bwMode="auto">
              <a:xfrm>
                <a:off x="4092" y="2364"/>
                <a:ext cx="37" cy="31"/>
              </a:xfrm>
              <a:custGeom>
                <a:avLst/>
                <a:gdLst>
                  <a:gd name="T0" fmla="*/ 7 w 37"/>
                  <a:gd name="T1" fmla="*/ 0 h 31"/>
                  <a:gd name="T2" fmla="*/ 36 w 37"/>
                  <a:gd name="T3" fmla="*/ 19 h 31"/>
                  <a:gd name="T4" fmla="*/ 36 w 37"/>
                  <a:gd name="T5" fmla="*/ 30 h 31"/>
                  <a:gd name="T6" fmla="*/ 0 w 37"/>
                  <a:gd name="T7" fmla="*/ 5 h 31"/>
                  <a:gd name="T8" fmla="*/ 7 w 3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31"/>
                  <a:gd name="T17" fmla="*/ 37 w 37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31">
                    <a:moveTo>
                      <a:pt x="7" y="0"/>
                    </a:moveTo>
                    <a:lnTo>
                      <a:pt x="36" y="19"/>
                    </a:lnTo>
                    <a:lnTo>
                      <a:pt x="36" y="30"/>
                    </a:lnTo>
                    <a:lnTo>
                      <a:pt x="0" y="5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FFCC99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2" name="Freeform 96"/>
              <p:cNvSpPr>
                <a:spLocks/>
              </p:cNvSpPr>
              <p:nvPr/>
            </p:nvSpPr>
            <p:spPr bwMode="auto">
              <a:xfrm>
                <a:off x="4100" y="2317"/>
                <a:ext cx="29" cy="67"/>
              </a:xfrm>
              <a:custGeom>
                <a:avLst/>
                <a:gdLst>
                  <a:gd name="T0" fmla="*/ 0 w 29"/>
                  <a:gd name="T1" fmla="*/ 47 h 67"/>
                  <a:gd name="T2" fmla="*/ 0 w 29"/>
                  <a:gd name="T3" fmla="*/ 0 h 67"/>
                  <a:gd name="T4" fmla="*/ 28 w 29"/>
                  <a:gd name="T5" fmla="*/ 18 h 67"/>
                  <a:gd name="T6" fmla="*/ 28 w 29"/>
                  <a:gd name="T7" fmla="*/ 66 h 67"/>
                  <a:gd name="T8" fmla="*/ 0 w 29"/>
                  <a:gd name="T9" fmla="*/ 4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67"/>
                  <a:gd name="T17" fmla="*/ 29 w 29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67">
                    <a:moveTo>
                      <a:pt x="0" y="47"/>
                    </a:moveTo>
                    <a:lnTo>
                      <a:pt x="0" y="0"/>
                    </a:lnTo>
                    <a:lnTo>
                      <a:pt x="28" y="18"/>
                    </a:lnTo>
                    <a:lnTo>
                      <a:pt x="28" y="66"/>
                    </a:lnTo>
                    <a:lnTo>
                      <a:pt x="0" y="47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3" name="Freeform 97"/>
              <p:cNvSpPr>
                <a:spLocks/>
              </p:cNvSpPr>
              <p:nvPr/>
            </p:nvSpPr>
            <p:spPr bwMode="auto">
              <a:xfrm>
                <a:off x="4157" y="2356"/>
                <a:ext cx="14" cy="59"/>
              </a:xfrm>
              <a:custGeom>
                <a:avLst/>
                <a:gdLst>
                  <a:gd name="T0" fmla="*/ 0 w 14"/>
                  <a:gd name="T1" fmla="*/ 0 h 59"/>
                  <a:gd name="T2" fmla="*/ 13 w 14"/>
                  <a:gd name="T3" fmla="*/ 5 h 59"/>
                  <a:gd name="T4" fmla="*/ 13 w 14"/>
                  <a:gd name="T5" fmla="*/ 53 h 59"/>
                  <a:gd name="T6" fmla="*/ 0 w 14"/>
                  <a:gd name="T7" fmla="*/ 58 h 59"/>
                  <a:gd name="T8" fmla="*/ 0 w 14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59"/>
                  <a:gd name="T17" fmla="*/ 14 w 14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59">
                    <a:moveTo>
                      <a:pt x="0" y="0"/>
                    </a:moveTo>
                    <a:lnTo>
                      <a:pt x="13" y="5"/>
                    </a:lnTo>
                    <a:lnTo>
                      <a:pt x="13" y="53"/>
                    </a:lnTo>
                    <a:lnTo>
                      <a:pt x="0" y="5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6633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4" name="Freeform 98"/>
              <p:cNvSpPr>
                <a:spLocks/>
              </p:cNvSpPr>
              <p:nvPr/>
            </p:nvSpPr>
            <p:spPr bwMode="auto">
              <a:xfrm>
                <a:off x="4157" y="2409"/>
                <a:ext cx="37" cy="30"/>
              </a:xfrm>
              <a:custGeom>
                <a:avLst/>
                <a:gdLst>
                  <a:gd name="T0" fmla="*/ 7 w 37"/>
                  <a:gd name="T1" fmla="*/ 0 h 30"/>
                  <a:gd name="T2" fmla="*/ 36 w 37"/>
                  <a:gd name="T3" fmla="*/ 19 h 30"/>
                  <a:gd name="T4" fmla="*/ 36 w 37"/>
                  <a:gd name="T5" fmla="*/ 29 h 30"/>
                  <a:gd name="T6" fmla="*/ 0 w 37"/>
                  <a:gd name="T7" fmla="*/ 5 h 30"/>
                  <a:gd name="T8" fmla="*/ 7 w 37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30"/>
                  <a:gd name="T17" fmla="*/ 37 w 37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30">
                    <a:moveTo>
                      <a:pt x="7" y="0"/>
                    </a:moveTo>
                    <a:lnTo>
                      <a:pt x="36" y="19"/>
                    </a:lnTo>
                    <a:lnTo>
                      <a:pt x="36" y="29"/>
                    </a:lnTo>
                    <a:lnTo>
                      <a:pt x="0" y="5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FFCC99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5" name="Freeform 99"/>
              <p:cNvSpPr>
                <a:spLocks/>
              </p:cNvSpPr>
              <p:nvPr/>
            </p:nvSpPr>
            <p:spPr bwMode="auto">
              <a:xfrm>
                <a:off x="4163" y="2361"/>
                <a:ext cx="31" cy="68"/>
              </a:xfrm>
              <a:custGeom>
                <a:avLst/>
                <a:gdLst>
                  <a:gd name="T0" fmla="*/ 0 w 31"/>
                  <a:gd name="T1" fmla="*/ 48 h 68"/>
                  <a:gd name="T2" fmla="*/ 0 w 31"/>
                  <a:gd name="T3" fmla="*/ 0 h 68"/>
                  <a:gd name="T4" fmla="*/ 30 w 31"/>
                  <a:gd name="T5" fmla="*/ 20 h 68"/>
                  <a:gd name="T6" fmla="*/ 30 w 31"/>
                  <a:gd name="T7" fmla="*/ 67 h 68"/>
                  <a:gd name="T8" fmla="*/ 0 w 31"/>
                  <a:gd name="T9" fmla="*/ 48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68"/>
                  <a:gd name="T17" fmla="*/ 31 w 31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68">
                    <a:moveTo>
                      <a:pt x="0" y="48"/>
                    </a:moveTo>
                    <a:lnTo>
                      <a:pt x="0" y="0"/>
                    </a:lnTo>
                    <a:lnTo>
                      <a:pt x="30" y="20"/>
                    </a:lnTo>
                    <a:lnTo>
                      <a:pt x="30" y="67"/>
                    </a:lnTo>
                    <a:lnTo>
                      <a:pt x="0" y="48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6" name="Freeform 100"/>
              <p:cNvSpPr>
                <a:spLocks/>
              </p:cNvSpPr>
              <p:nvPr/>
            </p:nvSpPr>
            <p:spPr bwMode="auto">
              <a:xfrm>
                <a:off x="4239" y="2414"/>
                <a:ext cx="14" cy="60"/>
              </a:xfrm>
              <a:custGeom>
                <a:avLst/>
                <a:gdLst>
                  <a:gd name="T0" fmla="*/ 0 w 14"/>
                  <a:gd name="T1" fmla="*/ 0 h 60"/>
                  <a:gd name="T2" fmla="*/ 13 w 14"/>
                  <a:gd name="T3" fmla="*/ 6 h 60"/>
                  <a:gd name="T4" fmla="*/ 13 w 14"/>
                  <a:gd name="T5" fmla="*/ 53 h 60"/>
                  <a:gd name="T6" fmla="*/ 0 w 14"/>
                  <a:gd name="T7" fmla="*/ 59 h 60"/>
                  <a:gd name="T8" fmla="*/ 0 w 14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60"/>
                  <a:gd name="T17" fmla="*/ 14 w 14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60">
                    <a:moveTo>
                      <a:pt x="0" y="0"/>
                    </a:moveTo>
                    <a:lnTo>
                      <a:pt x="13" y="6"/>
                    </a:lnTo>
                    <a:lnTo>
                      <a:pt x="13" y="53"/>
                    </a:lnTo>
                    <a:lnTo>
                      <a:pt x="0" y="5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6633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7" name="Freeform 101"/>
              <p:cNvSpPr>
                <a:spLocks/>
              </p:cNvSpPr>
              <p:nvPr/>
            </p:nvSpPr>
            <p:spPr bwMode="auto">
              <a:xfrm>
                <a:off x="4239" y="2466"/>
                <a:ext cx="38" cy="33"/>
              </a:xfrm>
              <a:custGeom>
                <a:avLst/>
                <a:gdLst>
                  <a:gd name="T0" fmla="*/ 8 w 38"/>
                  <a:gd name="T1" fmla="*/ 0 h 33"/>
                  <a:gd name="T2" fmla="*/ 37 w 38"/>
                  <a:gd name="T3" fmla="*/ 21 h 33"/>
                  <a:gd name="T4" fmla="*/ 37 w 38"/>
                  <a:gd name="T5" fmla="*/ 32 h 33"/>
                  <a:gd name="T6" fmla="*/ 0 w 38"/>
                  <a:gd name="T7" fmla="*/ 6 h 33"/>
                  <a:gd name="T8" fmla="*/ 8 w 38"/>
                  <a:gd name="T9" fmla="*/ 0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3"/>
                  <a:gd name="T17" fmla="*/ 38 w 38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3">
                    <a:moveTo>
                      <a:pt x="8" y="0"/>
                    </a:moveTo>
                    <a:lnTo>
                      <a:pt x="37" y="21"/>
                    </a:lnTo>
                    <a:lnTo>
                      <a:pt x="37" y="32"/>
                    </a:lnTo>
                    <a:lnTo>
                      <a:pt x="0" y="6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FFCC99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8" name="Freeform 102"/>
              <p:cNvSpPr>
                <a:spLocks/>
              </p:cNvSpPr>
              <p:nvPr/>
            </p:nvSpPr>
            <p:spPr bwMode="auto">
              <a:xfrm>
                <a:off x="4247" y="2420"/>
                <a:ext cx="30" cy="68"/>
              </a:xfrm>
              <a:custGeom>
                <a:avLst/>
                <a:gdLst>
                  <a:gd name="T0" fmla="*/ 0 w 30"/>
                  <a:gd name="T1" fmla="*/ 47 h 68"/>
                  <a:gd name="T2" fmla="*/ 0 w 30"/>
                  <a:gd name="T3" fmla="*/ 0 h 68"/>
                  <a:gd name="T4" fmla="*/ 29 w 30"/>
                  <a:gd name="T5" fmla="*/ 18 h 68"/>
                  <a:gd name="T6" fmla="*/ 29 w 30"/>
                  <a:gd name="T7" fmla="*/ 67 h 68"/>
                  <a:gd name="T8" fmla="*/ 0 w 30"/>
                  <a:gd name="T9" fmla="*/ 47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68"/>
                  <a:gd name="T17" fmla="*/ 30 w 30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68">
                    <a:moveTo>
                      <a:pt x="0" y="47"/>
                    </a:moveTo>
                    <a:lnTo>
                      <a:pt x="0" y="0"/>
                    </a:lnTo>
                    <a:lnTo>
                      <a:pt x="29" y="18"/>
                    </a:lnTo>
                    <a:lnTo>
                      <a:pt x="29" y="67"/>
                    </a:lnTo>
                    <a:lnTo>
                      <a:pt x="0" y="47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9" name="Freeform 103"/>
              <p:cNvSpPr>
                <a:spLocks/>
              </p:cNvSpPr>
              <p:nvPr/>
            </p:nvSpPr>
            <p:spPr bwMode="auto">
              <a:xfrm>
                <a:off x="4079" y="2164"/>
                <a:ext cx="72" cy="67"/>
              </a:xfrm>
              <a:custGeom>
                <a:avLst/>
                <a:gdLst>
                  <a:gd name="T0" fmla="*/ 44 w 72"/>
                  <a:gd name="T1" fmla="*/ 0 h 67"/>
                  <a:gd name="T2" fmla="*/ 71 w 72"/>
                  <a:gd name="T3" fmla="*/ 19 h 67"/>
                  <a:gd name="T4" fmla="*/ 27 w 72"/>
                  <a:gd name="T5" fmla="*/ 66 h 67"/>
                  <a:gd name="T6" fmla="*/ 0 w 72"/>
                  <a:gd name="T7" fmla="*/ 47 h 67"/>
                  <a:gd name="T8" fmla="*/ 44 w 72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67"/>
                  <a:gd name="T17" fmla="*/ 72 w 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67">
                    <a:moveTo>
                      <a:pt x="44" y="0"/>
                    </a:moveTo>
                    <a:lnTo>
                      <a:pt x="71" y="19"/>
                    </a:lnTo>
                    <a:lnTo>
                      <a:pt x="27" y="66"/>
                    </a:lnTo>
                    <a:lnTo>
                      <a:pt x="0" y="47"/>
                    </a:lnTo>
                    <a:lnTo>
                      <a:pt x="44" y="0"/>
                    </a:lnTo>
                  </a:path>
                </a:pathLst>
              </a:custGeom>
              <a:solidFill>
                <a:srgbClr val="CEE1E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0" name="Freeform 104"/>
              <p:cNvSpPr>
                <a:spLocks/>
              </p:cNvSpPr>
              <p:nvPr/>
            </p:nvSpPr>
            <p:spPr bwMode="auto">
              <a:xfrm>
                <a:off x="4163" y="2224"/>
                <a:ext cx="72" cy="66"/>
              </a:xfrm>
              <a:custGeom>
                <a:avLst/>
                <a:gdLst>
                  <a:gd name="T0" fmla="*/ 45 w 72"/>
                  <a:gd name="T1" fmla="*/ 0 h 66"/>
                  <a:gd name="T2" fmla="*/ 71 w 72"/>
                  <a:gd name="T3" fmla="*/ 19 h 66"/>
                  <a:gd name="T4" fmla="*/ 27 w 72"/>
                  <a:gd name="T5" fmla="*/ 65 h 66"/>
                  <a:gd name="T6" fmla="*/ 0 w 72"/>
                  <a:gd name="T7" fmla="*/ 46 h 66"/>
                  <a:gd name="T8" fmla="*/ 45 w 72"/>
                  <a:gd name="T9" fmla="*/ 0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66"/>
                  <a:gd name="T17" fmla="*/ 72 w 7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66">
                    <a:moveTo>
                      <a:pt x="45" y="0"/>
                    </a:moveTo>
                    <a:lnTo>
                      <a:pt x="71" y="19"/>
                    </a:lnTo>
                    <a:lnTo>
                      <a:pt x="27" y="65"/>
                    </a:lnTo>
                    <a:lnTo>
                      <a:pt x="0" y="46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CEE1E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1" name="Freeform 105"/>
              <p:cNvSpPr>
                <a:spLocks/>
              </p:cNvSpPr>
              <p:nvPr/>
            </p:nvSpPr>
            <p:spPr bwMode="auto">
              <a:xfrm>
                <a:off x="4263" y="2293"/>
                <a:ext cx="72" cy="67"/>
              </a:xfrm>
              <a:custGeom>
                <a:avLst/>
                <a:gdLst>
                  <a:gd name="T0" fmla="*/ 45 w 72"/>
                  <a:gd name="T1" fmla="*/ 0 h 67"/>
                  <a:gd name="T2" fmla="*/ 71 w 72"/>
                  <a:gd name="T3" fmla="*/ 19 h 67"/>
                  <a:gd name="T4" fmla="*/ 27 w 72"/>
                  <a:gd name="T5" fmla="*/ 66 h 67"/>
                  <a:gd name="T6" fmla="*/ 0 w 72"/>
                  <a:gd name="T7" fmla="*/ 46 h 67"/>
                  <a:gd name="T8" fmla="*/ 45 w 72"/>
                  <a:gd name="T9" fmla="*/ 0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67"/>
                  <a:gd name="T17" fmla="*/ 72 w 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67">
                    <a:moveTo>
                      <a:pt x="45" y="0"/>
                    </a:moveTo>
                    <a:lnTo>
                      <a:pt x="71" y="19"/>
                    </a:lnTo>
                    <a:lnTo>
                      <a:pt x="27" y="66"/>
                    </a:lnTo>
                    <a:lnTo>
                      <a:pt x="0" y="46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CEE1E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2" name="Freeform 106"/>
              <p:cNvSpPr>
                <a:spLocks/>
              </p:cNvSpPr>
              <p:nvPr/>
            </p:nvSpPr>
            <p:spPr bwMode="auto">
              <a:xfrm>
                <a:off x="4276" y="2162"/>
                <a:ext cx="80" cy="38"/>
              </a:xfrm>
              <a:custGeom>
                <a:avLst/>
                <a:gdLst>
                  <a:gd name="T0" fmla="*/ 52 w 80"/>
                  <a:gd name="T1" fmla="*/ 0 h 38"/>
                  <a:gd name="T2" fmla="*/ 79 w 80"/>
                  <a:gd name="T3" fmla="*/ 19 h 38"/>
                  <a:gd name="T4" fmla="*/ 28 w 80"/>
                  <a:gd name="T5" fmla="*/ 37 h 38"/>
                  <a:gd name="T6" fmla="*/ 0 w 80"/>
                  <a:gd name="T7" fmla="*/ 18 h 38"/>
                  <a:gd name="T8" fmla="*/ 52 w 80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0"/>
                  <a:gd name="T16" fmla="*/ 0 h 38"/>
                  <a:gd name="T17" fmla="*/ 80 w 80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0" h="38">
                    <a:moveTo>
                      <a:pt x="52" y="0"/>
                    </a:moveTo>
                    <a:lnTo>
                      <a:pt x="79" y="19"/>
                    </a:lnTo>
                    <a:lnTo>
                      <a:pt x="28" y="37"/>
                    </a:lnTo>
                    <a:lnTo>
                      <a:pt x="0" y="18"/>
                    </a:lnTo>
                    <a:lnTo>
                      <a:pt x="52" y="0"/>
                    </a:lnTo>
                  </a:path>
                </a:pathLst>
              </a:custGeom>
              <a:solidFill>
                <a:srgbClr val="9DB9DA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3" name="Freeform 107"/>
              <p:cNvSpPr>
                <a:spLocks/>
              </p:cNvSpPr>
              <p:nvPr/>
            </p:nvSpPr>
            <p:spPr bwMode="auto">
              <a:xfrm>
                <a:off x="4190" y="2102"/>
                <a:ext cx="79" cy="38"/>
              </a:xfrm>
              <a:custGeom>
                <a:avLst/>
                <a:gdLst>
                  <a:gd name="T0" fmla="*/ 51 w 79"/>
                  <a:gd name="T1" fmla="*/ 0 h 38"/>
                  <a:gd name="T2" fmla="*/ 78 w 79"/>
                  <a:gd name="T3" fmla="*/ 19 h 38"/>
                  <a:gd name="T4" fmla="*/ 26 w 79"/>
                  <a:gd name="T5" fmla="*/ 37 h 38"/>
                  <a:gd name="T6" fmla="*/ 0 w 79"/>
                  <a:gd name="T7" fmla="*/ 17 h 38"/>
                  <a:gd name="T8" fmla="*/ 51 w 79"/>
                  <a:gd name="T9" fmla="*/ 0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8"/>
                  <a:gd name="T17" fmla="*/ 79 w 79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8">
                    <a:moveTo>
                      <a:pt x="51" y="0"/>
                    </a:moveTo>
                    <a:lnTo>
                      <a:pt x="78" y="19"/>
                    </a:lnTo>
                    <a:lnTo>
                      <a:pt x="26" y="37"/>
                    </a:lnTo>
                    <a:lnTo>
                      <a:pt x="0" y="17"/>
                    </a:lnTo>
                    <a:lnTo>
                      <a:pt x="51" y="0"/>
                    </a:lnTo>
                  </a:path>
                </a:pathLst>
              </a:custGeom>
              <a:solidFill>
                <a:srgbClr val="9DB9DA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4" name="Freeform 108"/>
              <p:cNvSpPr>
                <a:spLocks/>
              </p:cNvSpPr>
              <p:nvPr/>
            </p:nvSpPr>
            <p:spPr bwMode="auto">
              <a:xfrm>
                <a:off x="4373" y="2230"/>
                <a:ext cx="79" cy="39"/>
              </a:xfrm>
              <a:custGeom>
                <a:avLst/>
                <a:gdLst>
                  <a:gd name="T0" fmla="*/ 51 w 79"/>
                  <a:gd name="T1" fmla="*/ 0 h 39"/>
                  <a:gd name="T2" fmla="*/ 78 w 79"/>
                  <a:gd name="T3" fmla="*/ 19 h 39"/>
                  <a:gd name="T4" fmla="*/ 27 w 79"/>
                  <a:gd name="T5" fmla="*/ 38 h 39"/>
                  <a:gd name="T6" fmla="*/ 0 w 79"/>
                  <a:gd name="T7" fmla="*/ 19 h 39"/>
                  <a:gd name="T8" fmla="*/ 51 w 79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9"/>
                  <a:gd name="T17" fmla="*/ 79 w 79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9">
                    <a:moveTo>
                      <a:pt x="51" y="0"/>
                    </a:moveTo>
                    <a:lnTo>
                      <a:pt x="78" y="19"/>
                    </a:lnTo>
                    <a:lnTo>
                      <a:pt x="27" y="38"/>
                    </a:lnTo>
                    <a:lnTo>
                      <a:pt x="0" y="19"/>
                    </a:lnTo>
                    <a:lnTo>
                      <a:pt x="51" y="0"/>
                    </a:lnTo>
                  </a:path>
                </a:pathLst>
              </a:custGeom>
              <a:solidFill>
                <a:srgbClr val="9DB9DA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5" name="Freeform 109"/>
              <p:cNvSpPr>
                <a:spLocks/>
              </p:cNvSpPr>
              <p:nvPr/>
            </p:nvSpPr>
            <p:spPr bwMode="auto">
              <a:xfrm>
                <a:off x="4074" y="2440"/>
                <a:ext cx="25" cy="52"/>
              </a:xfrm>
              <a:custGeom>
                <a:avLst/>
                <a:gdLst>
                  <a:gd name="T0" fmla="*/ 24 w 25"/>
                  <a:gd name="T1" fmla="*/ 16 h 52"/>
                  <a:gd name="T2" fmla="*/ 0 w 25"/>
                  <a:gd name="T3" fmla="*/ 0 h 52"/>
                  <a:gd name="T4" fmla="*/ 0 w 25"/>
                  <a:gd name="T5" fmla="*/ 34 h 52"/>
                  <a:gd name="T6" fmla="*/ 24 w 25"/>
                  <a:gd name="T7" fmla="*/ 51 h 52"/>
                  <a:gd name="T8" fmla="*/ 24 w 25"/>
                  <a:gd name="T9" fmla="*/ 16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2"/>
                  <a:gd name="T17" fmla="*/ 25 w 25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2">
                    <a:moveTo>
                      <a:pt x="24" y="16"/>
                    </a:moveTo>
                    <a:lnTo>
                      <a:pt x="0" y="0"/>
                    </a:lnTo>
                    <a:lnTo>
                      <a:pt x="0" y="34"/>
                    </a:lnTo>
                    <a:lnTo>
                      <a:pt x="24" y="51"/>
                    </a:lnTo>
                    <a:lnTo>
                      <a:pt x="24" y="16"/>
                    </a:lnTo>
                  </a:path>
                </a:pathLst>
              </a:custGeom>
              <a:solidFill>
                <a:srgbClr val="B3B3B3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6" name="Freeform 110"/>
              <p:cNvSpPr>
                <a:spLocks/>
              </p:cNvSpPr>
              <p:nvPr/>
            </p:nvSpPr>
            <p:spPr bwMode="auto">
              <a:xfrm>
                <a:off x="4171" y="2434"/>
                <a:ext cx="14" cy="17"/>
              </a:xfrm>
              <a:custGeom>
                <a:avLst/>
                <a:gdLst>
                  <a:gd name="T0" fmla="*/ 5 w 14"/>
                  <a:gd name="T1" fmla="*/ 16 h 17"/>
                  <a:gd name="T2" fmla="*/ 2 w 14"/>
                  <a:gd name="T3" fmla="*/ 13 h 17"/>
                  <a:gd name="T4" fmla="*/ 0 w 14"/>
                  <a:gd name="T5" fmla="*/ 12 h 17"/>
                  <a:gd name="T6" fmla="*/ 0 w 14"/>
                  <a:gd name="T7" fmla="*/ 10 h 17"/>
                  <a:gd name="T8" fmla="*/ 0 w 14"/>
                  <a:gd name="T9" fmla="*/ 8 h 17"/>
                  <a:gd name="T10" fmla="*/ 2 w 14"/>
                  <a:gd name="T11" fmla="*/ 4 h 17"/>
                  <a:gd name="T12" fmla="*/ 3 w 14"/>
                  <a:gd name="T13" fmla="*/ 3 h 17"/>
                  <a:gd name="T14" fmla="*/ 5 w 14"/>
                  <a:gd name="T15" fmla="*/ 1 h 17"/>
                  <a:gd name="T16" fmla="*/ 7 w 14"/>
                  <a:gd name="T17" fmla="*/ 0 h 17"/>
                  <a:gd name="T18" fmla="*/ 8 w 14"/>
                  <a:gd name="T19" fmla="*/ 0 h 17"/>
                  <a:gd name="T20" fmla="*/ 12 w 14"/>
                  <a:gd name="T21" fmla="*/ 2 h 17"/>
                  <a:gd name="T22" fmla="*/ 13 w 14"/>
                  <a:gd name="T23" fmla="*/ 4 h 17"/>
                  <a:gd name="T24" fmla="*/ 13 w 14"/>
                  <a:gd name="T25" fmla="*/ 5 h 17"/>
                  <a:gd name="T26" fmla="*/ 13 w 14"/>
                  <a:gd name="T27" fmla="*/ 8 h 17"/>
                  <a:gd name="T28" fmla="*/ 12 w 14"/>
                  <a:gd name="T29" fmla="*/ 11 h 17"/>
                  <a:gd name="T30" fmla="*/ 10 w 14"/>
                  <a:gd name="T31" fmla="*/ 13 h 17"/>
                  <a:gd name="T32" fmla="*/ 8 w 14"/>
                  <a:gd name="T33" fmla="*/ 16 h 17"/>
                  <a:gd name="T34" fmla="*/ 7 w 14"/>
                  <a:gd name="T35" fmla="*/ 16 h 17"/>
                  <a:gd name="T36" fmla="*/ 5 w 14"/>
                  <a:gd name="T37" fmla="*/ 16 h 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"/>
                  <a:gd name="T58" fmla="*/ 0 h 17"/>
                  <a:gd name="T59" fmla="*/ 14 w 14"/>
                  <a:gd name="T60" fmla="*/ 17 h 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" h="17">
                    <a:moveTo>
                      <a:pt x="5" y="16"/>
                    </a:moveTo>
                    <a:lnTo>
                      <a:pt x="2" y="13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3" y="4"/>
                    </a:lnTo>
                    <a:lnTo>
                      <a:pt x="13" y="5"/>
                    </a:lnTo>
                    <a:lnTo>
                      <a:pt x="13" y="8"/>
                    </a:lnTo>
                    <a:lnTo>
                      <a:pt x="12" y="11"/>
                    </a:lnTo>
                    <a:lnTo>
                      <a:pt x="10" y="13"/>
                    </a:lnTo>
                    <a:lnTo>
                      <a:pt x="8" y="16"/>
                    </a:lnTo>
                    <a:lnTo>
                      <a:pt x="7" y="16"/>
                    </a:lnTo>
                    <a:lnTo>
                      <a:pt x="5" y="16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7" name="Freeform 111"/>
              <p:cNvSpPr>
                <a:spLocks/>
              </p:cNvSpPr>
              <p:nvPr/>
            </p:nvSpPr>
            <p:spPr bwMode="auto">
              <a:xfrm>
                <a:off x="4162" y="2441"/>
                <a:ext cx="14" cy="17"/>
              </a:xfrm>
              <a:custGeom>
                <a:avLst/>
                <a:gdLst>
                  <a:gd name="T0" fmla="*/ 3 w 14"/>
                  <a:gd name="T1" fmla="*/ 16 h 17"/>
                  <a:gd name="T2" fmla="*/ 1 w 14"/>
                  <a:gd name="T3" fmla="*/ 13 h 17"/>
                  <a:gd name="T4" fmla="*/ 0 w 14"/>
                  <a:gd name="T5" fmla="*/ 12 h 17"/>
                  <a:gd name="T6" fmla="*/ 0 w 14"/>
                  <a:gd name="T7" fmla="*/ 10 h 17"/>
                  <a:gd name="T8" fmla="*/ 0 w 14"/>
                  <a:gd name="T9" fmla="*/ 8 h 17"/>
                  <a:gd name="T10" fmla="*/ 1 w 14"/>
                  <a:gd name="T11" fmla="*/ 4 h 17"/>
                  <a:gd name="T12" fmla="*/ 2 w 14"/>
                  <a:gd name="T13" fmla="*/ 2 h 17"/>
                  <a:gd name="T14" fmla="*/ 5 w 14"/>
                  <a:gd name="T15" fmla="*/ 0 h 17"/>
                  <a:gd name="T16" fmla="*/ 6 w 14"/>
                  <a:gd name="T17" fmla="*/ 0 h 17"/>
                  <a:gd name="T18" fmla="*/ 7 w 14"/>
                  <a:gd name="T19" fmla="*/ 0 h 17"/>
                  <a:gd name="T20" fmla="*/ 11 w 14"/>
                  <a:gd name="T21" fmla="*/ 2 h 17"/>
                  <a:gd name="T22" fmla="*/ 12 w 14"/>
                  <a:gd name="T23" fmla="*/ 3 h 17"/>
                  <a:gd name="T24" fmla="*/ 13 w 14"/>
                  <a:gd name="T25" fmla="*/ 5 h 17"/>
                  <a:gd name="T26" fmla="*/ 12 w 14"/>
                  <a:gd name="T27" fmla="*/ 8 h 17"/>
                  <a:gd name="T28" fmla="*/ 11 w 14"/>
                  <a:gd name="T29" fmla="*/ 11 h 17"/>
                  <a:gd name="T30" fmla="*/ 9 w 14"/>
                  <a:gd name="T31" fmla="*/ 12 h 17"/>
                  <a:gd name="T32" fmla="*/ 7 w 14"/>
                  <a:gd name="T33" fmla="*/ 14 h 17"/>
                  <a:gd name="T34" fmla="*/ 5 w 14"/>
                  <a:gd name="T35" fmla="*/ 16 h 17"/>
                  <a:gd name="T36" fmla="*/ 3 w 14"/>
                  <a:gd name="T37" fmla="*/ 16 h 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"/>
                  <a:gd name="T58" fmla="*/ 0 h 17"/>
                  <a:gd name="T59" fmla="*/ 14 w 14"/>
                  <a:gd name="T60" fmla="*/ 17 h 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" h="17">
                    <a:moveTo>
                      <a:pt x="3" y="16"/>
                    </a:moveTo>
                    <a:lnTo>
                      <a:pt x="1" y="13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2" y="3"/>
                    </a:lnTo>
                    <a:lnTo>
                      <a:pt x="13" y="5"/>
                    </a:lnTo>
                    <a:lnTo>
                      <a:pt x="12" y="8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3" y="16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8" name="Freeform 112"/>
              <p:cNvSpPr>
                <a:spLocks/>
              </p:cNvSpPr>
              <p:nvPr/>
            </p:nvSpPr>
            <p:spPr bwMode="auto">
              <a:xfrm>
                <a:off x="4074" y="2375"/>
                <a:ext cx="117" cy="82"/>
              </a:xfrm>
              <a:custGeom>
                <a:avLst/>
                <a:gdLst>
                  <a:gd name="T0" fmla="*/ 116 w 117"/>
                  <a:gd name="T1" fmla="*/ 17 h 82"/>
                  <a:gd name="T2" fmla="*/ 92 w 117"/>
                  <a:gd name="T3" fmla="*/ 0 h 82"/>
                  <a:gd name="T4" fmla="*/ 0 w 117"/>
                  <a:gd name="T5" fmla="*/ 65 h 82"/>
                  <a:gd name="T6" fmla="*/ 24 w 117"/>
                  <a:gd name="T7" fmla="*/ 81 h 82"/>
                  <a:gd name="T8" fmla="*/ 116 w 117"/>
                  <a:gd name="T9" fmla="*/ 17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"/>
                  <a:gd name="T16" fmla="*/ 0 h 82"/>
                  <a:gd name="T17" fmla="*/ 117 w 117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" h="82">
                    <a:moveTo>
                      <a:pt x="116" y="17"/>
                    </a:moveTo>
                    <a:lnTo>
                      <a:pt x="92" y="0"/>
                    </a:lnTo>
                    <a:lnTo>
                      <a:pt x="0" y="65"/>
                    </a:lnTo>
                    <a:lnTo>
                      <a:pt x="24" y="81"/>
                    </a:lnTo>
                    <a:lnTo>
                      <a:pt x="116" y="17"/>
                    </a:lnTo>
                  </a:path>
                </a:pathLst>
              </a:custGeom>
              <a:solidFill>
                <a:srgbClr val="E6E6E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9" name="Freeform 113"/>
              <p:cNvSpPr>
                <a:spLocks/>
              </p:cNvSpPr>
              <p:nvPr/>
            </p:nvSpPr>
            <p:spPr bwMode="auto">
              <a:xfrm>
                <a:off x="4098" y="2392"/>
                <a:ext cx="93" cy="100"/>
              </a:xfrm>
              <a:custGeom>
                <a:avLst/>
                <a:gdLst>
                  <a:gd name="T0" fmla="*/ 92 w 93"/>
                  <a:gd name="T1" fmla="*/ 0 h 100"/>
                  <a:gd name="T2" fmla="*/ 0 w 93"/>
                  <a:gd name="T3" fmla="*/ 65 h 100"/>
                  <a:gd name="T4" fmla="*/ 0 w 93"/>
                  <a:gd name="T5" fmla="*/ 99 h 100"/>
                  <a:gd name="T6" fmla="*/ 92 w 93"/>
                  <a:gd name="T7" fmla="*/ 33 h 100"/>
                  <a:gd name="T8" fmla="*/ 92 w 93"/>
                  <a:gd name="T9" fmla="*/ 0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100"/>
                  <a:gd name="T17" fmla="*/ 93 w 93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100">
                    <a:moveTo>
                      <a:pt x="92" y="0"/>
                    </a:moveTo>
                    <a:lnTo>
                      <a:pt x="0" y="65"/>
                    </a:lnTo>
                    <a:lnTo>
                      <a:pt x="0" y="99"/>
                    </a:lnTo>
                    <a:lnTo>
                      <a:pt x="92" y="33"/>
                    </a:lnTo>
                    <a:lnTo>
                      <a:pt x="92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0" name="Freeform 114"/>
              <p:cNvSpPr>
                <a:spLocks/>
              </p:cNvSpPr>
              <p:nvPr/>
            </p:nvSpPr>
            <p:spPr bwMode="auto">
              <a:xfrm>
                <a:off x="3946" y="2350"/>
                <a:ext cx="25" cy="51"/>
              </a:xfrm>
              <a:custGeom>
                <a:avLst/>
                <a:gdLst>
                  <a:gd name="T0" fmla="*/ 24 w 25"/>
                  <a:gd name="T1" fmla="*/ 17 h 51"/>
                  <a:gd name="T2" fmla="*/ 0 w 25"/>
                  <a:gd name="T3" fmla="*/ 0 h 51"/>
                  <a:gd name="T4" fmla="*/ 0 w 25"/>
                  <a:gd name="T5" fmla="*/ 34 h 51"/>
                  <a:gd name="T6" fmla="*/ 24 w 25"/>
                  <a:gd name="T7" fmla="*/ 50 h 51"/>
                  <a:gd name="T8" fmla="*/ 24 w 25"/>
                  <a:gd name="T9" fmla="*/ 17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51"/>
                  <a:gd name="T17" fmla="*/ 25 w 25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51">
                    <a:moveTo>
                      <a:pt x="24" y="17"/>
                    </a:moveTo>
                    <a:lnTo>
                      <a:pt x="0" y="0"/>
                    </a:lnTo>
                    <a:lnTo>
                      <a:pt x="0" y="34"/>
                    </a:lnTo>
                    <a:lnTo>
                      <a:pt x="24" y="50"/>
                    </a:lnTo>
                    <a:lnTo>
                      <a:pt x="24" y="17"/>
                    </a:lnTo>
                  </a:path>
                </a:pathLst>
              </a:custGeom>
              <a:solidFill>
                <a:srgbClr val="B3B3B3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1" name="Freeform 115"/>
              <p:cNvSpPr>
                <a:spLocks/>
              </p:cNvSpPr>
              <p:nvPr/>
            </p:nvSpPr>
            <p:spPr bwMode="auto">
              <a:xfrm>
                <a:off x="4043" y="2343"/>
                <a:ext cx="14" cy="17"/>
              </a:xfrm>
              <a:custGeom>
                <a:avLst/>
                <a:gdLst>
                  <a:gd name="T0" fmla="*/ 3 w 14"/>
                  <a:gd name="T1" fmla="*/ 16 h 17"/>
                  <a:gd name="T2" fmla="*/ 1 w 14"/>
                  <a:gd name="T3" fmla="*/ 13 h 17"/>
                  <a:gd name="T4" fmla="*/ 0 w 14"/>
                  <a:gd name="T5" fmla="*/ 12 h 17"/>
                  <a:gd name="T6" fmla="*/ 0 w 14"/>
                  <a:gd name="T7" fmla="*/ 10 h 17"/>
                  <a:gd name="T8" fmla="*/ 0 w 14"/>
                  <a:gd name="T9" fmla="*/ 8 h 17"/>
                  <a:gd name="T10" fmla="*/ 1 w 14"/>
                  <a:gd name="T11" fmla="*/ 4 h 17"/>
                  <a:gd name="T12" fmla="*/ 2 w 14"/>
                  <a:gd name="T13" fmla="*/ 2 h 17"/>
                  <a:gd name="T14" fmla="*/ 5 w 14"/>
                  <a:gd name="T15" fmla="*/ 1 h 17"/>
                  <a:gd name="T16" fmla="*/ 6 w 14"/>
                  <a:gd name="T17" fmla="*/ 0 h 17"/>
                  <a:gd name="T18" fmla="*/ 7 w 14"/>
                  <a:gd name="T19" fmla="*/ 0 h 17"/>
                  <a:gd name="T20" fmla="*/ 7 w 14"/>
                  <a:gd name="T21" fmla="*/ 1 h 17"/>
                  <a:gd name="T22" fmla="*/ 11 w 14"/>
                  <a:gd name="T23" fmla="*/ 2 h 17"/>
                  <a:gd name="T24" fmla="*/ 12 w 14"/>
                  <a:gd name="T25" fmla="*/ 4 h 17"/>
                  <a:gd name="T26" fmla="*/ 13 w 14"/>
                  <a:gd name="T27" fmla="*/ 5 h 17"/>
                  <a:gd name="T28" fmla="*/ 12 w 14"/>
                  <a:gd name="T29" fmla="*/ 9 h 17"/>
                  <a:gd name="T30" fmla="*/ 11 w 14"/>
                  <a:gd name="T31" fmla="*/ 11 h 17"/>
                  <a:gd name="T32" fmla="*/ 10 w 14"/>
                  <a:gd name="T33" fmla="*/ 13 h 17"/>
                  <a:gd name="T34" fmla="*/ 7 w 14"/>
                  <a:gd name="T35" fmla="*/ 16 h 17"/>
                  <a:gd name="T36" fmla="*/ 6 w 14"/>
                  <a:gd name="T37" fmla="*/ 16 h 17"/>
                  <a:gd name="T38" fmla="*/ 5 w 14"/>
                  <a:gd name="T39" fmla="*/ 16 h 17"/>
                  <a:gd name="T40" fmla="*/ 3 w 14"/>
                  <a:gd name="T41" fmla="*/ 16 h 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17"/>
                  <a:gd name="T65" fmla="*/ 14 w 14"/>
                  <a:gd name="T66" fmla="*/ 17 h 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17">
                    <a:moveTo>
                      <a:pt x="3" y="16"/>
                    </a:moveTo>
                    <a:lnTo>
                      <a:pt x="1" y="13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11" y="2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10" y="13"/>
                    </a:lnTo>
                    <a:lnTo>
                      <a:pt x="7" y="16"/>
                    </a:lnTo>
                    <a:lnTo>
                      <a:pt x="6" y="16"/>
                    </a:lnTo>
                    <a:lnTo>
                      <a:pt x="5" y="16"/>
                    </a:lnTo>
                    <a:lnTo>
                      <a:pt x="3" y="16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2" name="Freeform 116"/>
              <p:cNvSpPr>
                <a:spLocks/>
              </p:cNvSpPr>
              <p:nvPr/>
            </p:nvSpPr>
            <p:spPr bwMode="auto">
              <a:xfrm>
                <a:off x="4034" y="2350"/>
                <a:ext cx="14" cy="17"/>
              </a:xfrm>
              <a:custGeom>
                <a:avLst/>
                <a:gdLst>
                  <a:gd name="T0" fmla="*/ 4 w 14"/>
                  <a:gd name="T1" fmla="*/ 14 h 17"/>
                  <a:gd name="T2" fmla="*/ 1 w 14"/>
                  <a:gd name="T3" fmla="*/ 13 h 17"/>
                  <a:gd name="T4" fmla="*/ 0 w 14"/>
                  <a:gd name="T5" fmla="*/ 11 h 17"/>
                  <a:gd name="T6" fmla="*/ 0 w 14"/>
                  <a:gd name="T7" fmla="*/ 9 h 17"/>
                  <a:gd name="T8" fmla="*/ 0 w 14"/>
                  <a:gd name="T9" fmla="*/ 6 h 17"/>
                  <a:gd name="T10" fmla="*/ 1 w 14"/>
                  <a:gd name="T11" fmla="*/ 4 h 17"/>
                  <a:gd name="T12" fmla="*/ 3 w 14"/>
                  <a:gd name="T13" fmla="*/ 1 h 17"/>
                  <a:gd name="T14" fmla="*/ 4 w 14"/>
                  <a:gd name="T15" fmla="*/ 1 h 17"/>
                  <a:gd name="T16" fmla="*/ 7 w 14"/>
                  <a:gd name="T17" fmla="*/ 0 h 17"/>
                  <a:gd name="T18" fmla="*/ 8 w 14"/>
                  <a:gd name="T19" fmla="*/ 0 h 17"/>
                  <a:gd name="T20" fmla="*/ 12 w 14"/>
                  <a:gd name="T21" fmla="*/ 1 h 17"/>
                  <a:gd name="T22" fmla="*/ 13 w 14"/>
                  <a:gd name="T23" fmla="*/ 3 h 17"/>
                  <a:gd name="T24" fmla="*/ 13 w 14"/>
                  <a:gd name="T25" fmla="*/ 4 h 17"/>
                  <a:gd name="T26" fmla="*/ 13 w 14"/>
                  <a:gd name="T27" fmla="*/ 8 h 17"/>
                  <a:gd name="T28" fmla="*/ 12 w 14"/>
                  <a:gd name="T29" fmla="*/ 10 h 17"/>
                  <a:gd name="T30" fmla="*/ 11 w 14"/>
                  <a:gd name="T31" fmla="*/ 13 h 17"/>
                  <a:gd name="T32" fmla="*/ 7 w 14"/>
                  <a:gd name="T33" fmla="*/ 14 h 17"/>
                  <a:gd name="T34" fmla="*/ 7 w 14"/>
                  <a:gd name="T35" fmla="*/ 16 h 17"/>
                  <a:gd name="T36" fmla="*/ 5 w 14"/>
                  <a:gd name="T37" fmla="*/ 16 h 17"/>
                  <a:gd name="T38" fmla="*/ 4 w 14"/>
                  <a:gd name="T39" fmla="*/ 14 h 1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"/>
                  <a:gd name="T61" fmla="*/ 0 h 17"/>
                  <a:gd name="T62" fmla="*/ 14 w 14"/>
                  <a:gd name="T63" fmla="*/ 17 h 1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" h="17">
                    <a:moveTo>
                      <a:pt x="4" y="14"/>
                    </a:moveTo>
                    <a:lnTo>
                      <a:pt x="1" y="13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13" y="4"/>
                    </a:lnTo>
                    <a:lnTo>
                      <a:pt x="13" y="8"/>
                    </a:lnTo>
                    <a:lnTo>
                      <a:pt x="12" y="10"/>
                    </a:lnTo>
                    <a:lnTo>
                      <a:pt x="11" y="13"/>
                    </a:lnTo>
                    <a:lnTo>
                      <a:pt x="7" y="14"/>
                    </a:lnTo>
                    <a:lnTo>
                      <a:pt x="7" y="16"/>
                    </a:lnTo>
                    <a:lnTo>
                      <a:pt x="5" y="16"/>
                    </a:lnTo>
                    <a:lnTo>
                      <a:pt x="4" y="14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3" name="Freeform 117"/>
              <p:cNvSpPr>
                <a:spLocks/>
              </p:cNvSpPr>
              <p:nvPr/>
            </p:nvSpPr>
            <p:spPr bwMode="auto">
              <a:xfrm>
                <a:off x="3946" y="2286"/>
                <a:ext cx="117" cy="82"/>
              </a:xfrm>
              <a:custGeom>
                <a:avLst/>
                <a:gdLst>
                  <a:gd name="T0" fmla="*/ 116 w 117"/>
                  <a:gd name="T1" fmla="*/ 17 h 82"/>
                  <a:gd name="T2" fmla="*/ 93 w 117"/>
                  <a:gd name="T3" fmla="*/ 0 h 82"/>
                  <a:gd name="T4" fmla="*/ 0 w 117"/>
                  <a:gd name="T5" fmla="*/ 64 h 82"/>
                  <a:gd name="T6" fmla="*/ 24 w 117"/>
                  <a:gd name="T7" fmla="*/ 81 h 82"/>
                  <a:gd name="T8" fmla="*/ 116 w 117"/>
                  <a:gd name="T9" fmla="*/ 17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"/>
                  <a:gd name="T16" fmla="*/ 0 h 82"/>
                  <a:gd name="T17" fmla="*/ 117 w 117"/>
                  <a:gd name="T18" fmla="*/ 82 h 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" h="82">
                    <a:moveTo>
                      <a:pt x="116" y="17"/>
                    </a:moveTo>
                    <a:lnTo>
                      <a:pt x="93" y="0"/>
                    </a:lnTo>
                    <a:lnTo>
                      <a:pt x="0" y="64"/>
                    </a:lnTo>
                    <a:lnTo>
                      <a:pt x="24" y="81"/>
                    </a:lnTo>
                    <a:lnTo>
                      <a:pt x="116" y="17"/>
                    </a:lnTo>
                  </a:path>
                </a:pathLst>
              </a:custGeom>
              <a:solidFill>
                <a:srgbClr val="E6E6E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4" name="Freeform 118"/>
              <p:cNvSpPr>
                <a:spLocks/>
              </p:cNvSpPr>
              <p:nvPr/>
            </p:nvSpPr>
            <p:spPr bwMode="auto">
              <a:xfrm>
                <a:off x="3970" y="2303"/>
                <a:ext cx="93" cy="98"/>
              </a:xfrm>
              <a:custGeom>
                <a:avLst/>
                <a:gdLst>
                  <a:gd name="T0" fmla="*/ 92 w 93"/>
                  <a:gd name="T1" fmla="*/ 0 h 98"/>
                  <a:gd name="T2" fmla="*/ 0 w 93"/>
                  <a:gd name="T3" fmla="*/ 64 h 98"/>
                  <a:gd name="T4" fmla="*/ 0 w 93"/>
                  <a:gd name="T5" fmla="*/ 97 h 98"/>
                  <a:gd name="T6" fmla="*/ 92 w 93"/>
                  <a:gd name="T7" fmla="*/ 32 h 98"/>
                  <a:gd name="T8" fmla="*/ 92 w 93"/>
                  <a:gd name="T9" fmla="*/ 0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3"/>
                  <a:gd name="T16" fmla="*/ 0 h 98"/>
                  <a:gd name="T17" fmla="*/ 93 w 93"/>
                  <a:gd name="T18" fmla="*/ 98 h 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3" h="98">
                    <a:moveTo>
                      <a:pt x="92" y="0"/>
                    </a:moveTo>
                    <a:lnTo>
                      <a:pt x="0" y="64"/>
                    </a:lnTo>
                    <a:lnTo>
                      <a:pt x="0" y="97"/>
                    </a:lnTo>
                    <a:lnTo>
                      <a:pt x="92" y="32"/>
                    </a:lnTo>
                    <a:lnTo>
                      <a:pt x="92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5" name="Freeform 119"/>
              <p:cNvSpPr>
                <a:spLocks/>
              </p:cNvSpPr>
              <p:nvPr/>
            </p:nvSpPr>
            <p:spPr bwMode="auto">
              <a:xfrm>
                <a:off x="4174" y="2553"/>
                <a:ext cx="14" cy="17"/>
              </a:xfrm>
              <a:custGeom>
                <a:avLst/>
                <a:gdLst>
                  <a:gd name="T0" fmla="*/ 4 w 14"/>
                  <a:gd name="T1" fmla="*/ 15 h 17"/>
                  <a:gd name="T2" fmla="*/ 1 w 14"/>
                  <a:gd name="T3" fmla="*/ 13 h 17"/>
                  <a:gd name="T4" fmla="*/ 1 w 14"/>
                  <a:gd name="T5" fmla="*/ 12 h 17"/>
                  <a:gd name="T6" fmla="*/ 0 w 14"/>
                  <a:gd name="T7" fmla="*/ 10 h 17"/>
                  <a:gd name="T8" fmla="*/ 1 w 14"/>
                  <a:gd name="T9" fmla="*/ 7 h 17"/>
                  <a:gd name="T10" fmla="*/ 1 w 14"/>
                  <a:gd name="T11" fmla="*/ 5 h 17"/>
                  <a:gd name="T12" fmla="*/ 2 w 14"/>
                  <a:gd name="T13" fmla="*/ 2 h 17"/>
                  <a:gd name="T14" fmla="*/ 4 w 14"/>
                  <a:gd name="T15" fmla="*/ 1 h 17"/>
                  <a:gd name="T16" fmla="*/ 7 w 14"/>
                  <a:gd name="T17" fmla="*/ 0 h 17"/>
                  <a:gd name="T18" fmla="*/ 7 w 14"/>
                  <a:gd name="T19" fmla="*/ 1 h 17"/>
                  <a:gd name="T20" fmla="*/ 11 w 14"/>
                  <a:gd name="T21" fmla="*/ 2 h 17"/>
                  <a:gd name="T22" fmla="*/ 11 w 14"/>
                  <a:gd name="T23" fmla="*/ 3 h 17"/>
                  <a:gd name="T24" fmla="*/ 12 w 14"/>
                  <a:gd name="T25" fmla="*/ 4 h 17"/>
                  <a:gd name="T26" fmla="*/ 13 w 14"/>
                  <a:gd name="T27" fmla="*/ 5 h 17"/>
                  <a:gd name="T28" fmla="*/ 12 w 14"/>
                  <a:gd name="T29" fmla="*/ 8 h 17"/>
                  <a:gd name="T30" fmla="*/ 11 w 14"/>
                  <a:gd name="T31" fmla="*/ 11 h 17"/>
                  <a:gd name="T32" fmla="*/ 9 w 14"/>
                  <a:gd name="T33" fmla="*/ 13 h 17"/>
                  <a:gd name="T34" fmla="*/ 7 w 14"/>
                  <a:gd name="T35" fmla="*/ 15 h 17"/>
                  <a:gd name="T36" fmla="*/ 5 w 14"/>
                  <a:gd name="T37" fmla="*/ 16 h 17"/>
                  <a:gd name="T38" fmla="*/ 4 w 14"/>
                  <a:gd name="T39" fmla="*/ 16 h 17"/>
                  <a:gd name="T40" fmla="*/ 4 w 14"/>
                  <a:gd name="T41" fmla="*/ 15 h 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17"/>
                  <a:gd name="T65" fmla="*/ 14 w 14"/>
                  <a:gd name="T66" fmla="*/ 17 h 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17">
                    <a:moveTo>
                      <a:pt x="4" y="15"/>
                    </a:moveTo>
                    <a:lnTo>
                      <a:pt x="1" y="13"/>
                    </a:lnTo>
                    <a:lnTo>
                      <a:pt x="1" y="12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11" y="2"/>
                    </a:lnTo>
                    <a:lnTo>
                      <a:pt x="11" y="3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2" y="8"/>
                    </a:lnTo>
                    <a:lnTo>
                      <a:pt x="11" y="11"/>
                    </a:lnTo>
                    <a:lnTo>
                      <a:pt x="9" y="13"/>
                    </a:lnTo>
                    <a:lnTo>
                      <a:pt x="7" y="15"/>
                    </a:lnTo>
                    <a:lnTo>
                      <a:pt x="5" y="16"/>
                    </a:lnTo>
                    <a:lnTo>
                      <a:pt x="4" y="16"/>
                    </a:lnTo>
                    <a:lnTo>
                      <a:pt x="4" y="15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6" name="Freeform 120"/>
              <p:cNvSpPr>
                <a:spLocks/>
              </p:cNvSpPr>
              <p:nvPr/>
            </p:nvSpPr>
            <p:spPr bwMode="auto">
              <a:xfrm>
                <a:off x="4164" y="2560"/>
                <a:ext cx="14" cy="17"/>
              </a:xfrm>
              <a:custGeom>
                <a:avLst/>
                <a:gdLst>
                  <a:gd name="T0" fmla="*/ 5 w 14"/>
                  <a:gd name="T1" fmla="*/ 15 h 17"/>
                  <a:gd name="T2" fmla="*/ 2 w 14"/>
                  <a:gd name="T3" fmla="*/ 13 h 17"/>
                  <a:gd name="T4" fmla="*/ 1 w 14"/>
                  <a:gd name="T5" fmla="*/ 12 h 17"/>
                  <a:gd name="T6" fmla="*/ 0 w 14"/>
                  <a:gd name="T7" fmla="*/ 12 h 17"/>
                  <a:gd name="T8" fmla="*/ 0 w 14"/>
                  <a:gd name="T9" fmla="*/ 10 h 17"/>
                  <a:gd name="T10" fmla="*/ 0 w 14"/>
                  <a:gd name="T11" fmla="*/ 7 h 17"/>
                  <a:gd name="T12" fmla="*/ 2 w 14"/>
                  <a:gd name="T13" fmla="*/ 5 h 17"/>
                  <a:gd name="T14" fmla="*/ 2 w 14"/>
                  <a:gd name="T15" fmla="*/ 2 h 17"/>
                  <a:gd name="T16" fmla="*/ 5 w 14"/>
                  <a:gd name="T17" fmla="*/ 1 h 17"/>
                  <a:gd name="T18" fmla="*/ 7 w 14"/>
                  <a:gd name="T19" fmla="*/ 0 h 17"/>
                  <a:gd name="T20" fmla="*/ 9 w 14"/>
                  <a:gd name="T21" fmla="*/ 1 h 17"/>
                  <a:gd name="T22" fmla="*/ 12 w 14"/>
                  <a:gd name="T23" fmla="*/ 2 h 17"/>
                  <a:gd name="T24" fmla="*/ 13 w 14"/>
                  <a:gd name="T25" fmla="*/ 3 h 17"/>
                  <a:gd name="T26" fmla="*/ 13 w 14"/>
                  <a:gd name="T27" fmla="*/ 4 h 17"/>
                  <a:gd name="T28" fmla="*/ 13 w 14"/>
                  <a:gd name="T29" fmla="*/ 5 h 17"/>
                  <a:gd name="T30" fmla="*/ 13 w 14"/>
                  <a:gd name="T31" fmla="*/ 8 h 17"/>
                  <a:gd name="T32" fmla="*/ 12 w 14"/>
                  <a:gd name="T33" fmla="*/ 11 h 17"/>
                  <a:gd name="T34" fmla="*/ 10 w 14"/>
                  <a:gd name="T35" fmla="*/ 13 h 17"/>
                  <a:gd name="T36" fmla="*/ 7 w 14"/>
                  <a:gd name="T37" fmla="*/ 15 h 17"/>
                  <a:gd name="T38" fmla="*/ 6 w 14"/>
                  <a:gd name="T39" fmla="*/ 16 h 17"/>
                  <a:gd name="T40" fmla="*/ 5 w 14"/>
                  <a:gd name="T41" fmla="*/ 15 h 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"/>
                  <a:gd name="T64" fmla="*/ 0 h 17"/>
                  <a:gd name="T65" fmla="*/ 14 w 14"/>
                  <a:gd name="T66" fmla="*/ 17 h 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" h="17">
                    <a:moveTo>
                      <a:pt x="5" y="15"/>
                    </a:moveTo>
                    <a:lnTo>
                      <a:pt x="2" y="13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9" y="1"/>
                    </a:lnTo>
                    <a:lnTo>
                      <a:pt x="12" y="2"/>
                    </a:lnTo>
                    <a:lnTo>
                      <a:pt x="13" y="3"/>
                    </a:lnTo>
                    <a:lnTo>
                      <a:pt x="13" y="4"/>
                    </a:lnTo>
                    <a:lnTo>
                      <a:pt x="13" y="5"/>
                    </a:lnTo>
                    <a:lnTo>
                      <a:pt x="13" y="8"/>
                    </a:lnTo>
                    <a:lnTo>
                      <a:pt x="12" y="11"/>
                    </a:lnTo>
                    <a:lnTo>
                      <a:pt x="10" y="13"/>
                    </a:lnTo>
                    <a:lnTo>
                      <a:pt x="7" y="15"/>
                    </a:lnTo>
                    <a:lnTo>
                      <a:pt x="6" y="16"/>
                    </a:lnTo>
                    <a:lnTo>
                      <a:pt x="5" y="15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7" name="Freeform 121"/>
              <p:cNvSpPr>
                <a:spLocks/>
              </p:cNvSpPr>
              <p:nvPr/>
            </p:nvSpPr>
            <p:spPr bwMode="auto">
              <a:xfrm>
                <a:off x="4124" y="2582"/>
                <a:ext cx="14" cy="17"/>
              </a:xfrm>
              <a:custGeom>
                <a:avLst/>
                <a:gdLst>
                  <a:gd name="T0" fmla="*/ 4 w 14"/>
                  <a:gd name="T1" fmla="*/ 16 h 17"/>
                  <a:gd name="T2" fmla="*/ 2 w 14"/>
                  <a:gd name="T3" fmla="*/ 13 h 17"/>
                  <a:gd name="T4" fmla="*/ 1 w 14"/>
                  <a:gd name="T5" fmla="*/ 13 h 17"/>
                  <a:gd name="T6" fmla="*/ 1 w 14"/>
                  <a:gd name="T7" fmla="*/ 12 h 17"/>
                  <a:gd name="T8" fmla="*/ 0 w 14"/>
                  <a:gd name="T9" fmla="*/ 10 h 17"/>
                  <a:gd name="T10" fmla="*/ 1 w 14"/>
                  <a:gd name="T11" fmla="*/ 7 h 17"/>
                  <a:gd name="T12" fmla="*/ 2 w 14"/>
                  <a:gd name="T13" fmla="*/ 5 h 17"/>
                  <a:gd name="T14" fmla="*/ 2 w 14"/>
                  <a:gd name="T15" fmla="*/ 3 h 17"/>
                  <a:gd name="T16" fmla="*/ 5 w 14"/>
                  <a:gd name="T17" fmla="*/ 1 h 17"/>
                  <a:gd name="T18" fmla="*/ 7 w 14"/>
                  <a:gd name="T19" fmla="*/ 0 h 17"/>
                  <a:gd name="T20" fmla="*/ 8 w 14"/>
                  <a:gd name="T21" fmla="*/ 0 h 17"/>
                  <a:gd name="T22" fmla="*/ 11 w 14"/>
                  <a:gd name="T23" fmla="*/ 3 h 17"/>
                  <a:gd name="T24" fmla="*/ 12 w 14"/>
                  <a:gd name="T25" fmla="*/ 3 h 17"/>
                  <a:gd name="T26" fmla="*/ 13 w 14"/>
                  <a:gd name="T27" fmla="*/ 3 h 17"/>
                  <a:gd name="T28" fmla="*/ 13 w 14"/>
                  <a:gd name="T29" fmla="*/ 6 h 17"/>
                  <a:gd name="T30" fmla="*/ 13 w 14"/>
                  <a:gd name="T31" fmla="*/ 8 h 17"/>
                  <a:gd name="T32" fmla="*/ 11 w 14"/>
                  <a:gd name="T33" fmla="*/ 10 h 17"/>
                  <a:gd name="T34" fmla="*/ 9 w 14"/>
                  <a:gd name="T35" fmla="*/ 13 h 17"/>
                  <a:gd name="T36" fmla="*/ 8 w 14"/>
                  <a:gd name="T37" fmla="*/ 14 h 17"/>
                  <a:gd name="T38" fmla="*/ 7 w 14"/>
                  <a:gd name="T39" fmla="*/ 16 h 17"/>
                  <a:gd name="T40" fmla="*/ 5 w 14"/>
                  <a:gd name="T41" fmla="*/ 16 h 17"/>
                  <a:gd name="T42" fmla="*/ 4 w 14"/>
                  <a:gd name="T43" fmla="*/ 16 h 1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4"/>
                  <a:gd name="T67" fmla="*/ 0 h 17"/>
                  <a:gd name="T68" fmla="*/ 14 w 14"/>
                  <a:gd name="T69" fmla="*/ 17 h 1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4" h="17">
                    <a:moveTo>
                      <a:pt x="4" y="16"/>
                    </a:moveTo>
                    <a:lnTo>
                      <a:pt x="2" y="13"/>
                    </a:lnTo>
                    <a:lnTo>
                      <a:pt x="1" y="13"/>
                    </a:lnTo>
                    <a:lnTo>
                      <a:pt x="1" y="12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1" y="10"/>
                    </a:lnTo>
                    <a:lnTo>
                      <a:pt x="9" y="13"/>
                    </a:lnTo>
                    <a:lnTo>
                      <a:pt x="8" y="14"/>
                    </a:lnTo>
                    <a:lnTo>
                      <a:pt x="7" y="16"/>
                    </a:lnTo>
                    <a:lnTo>
                      <a:pt x="5" y="16"/>
                    </a:lnTo>
                    <a:lnTo>
                      <a:pt x="4" y="16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8" name="Freeform 122"/>
              <p:cNvSpPr>
                <a:spLocks/>
              </p:cNvSpPr>
              <p:nvPr/>
            </p:nvSpPr>
            <p:spPr bwMode="auto">
              <a:xfrm>
                <a:off x="4148" y="2502"/>
                <a:ext cx="26" cy="54"/>
              </a:xfrm>
              <a:custGeom>
                <a:avLst/>
                <a:gdLst>
                  <a:gd name="T0" fmla="*/ 25 w 26"/>
                  <a:gd name="T1" fmla="*/ 18 h 54"/>
                  <a:gd name="T2" fmla="*/ 0 w 26"/>
                  <a:gd name="T3" fmla="*/ 0 h 54"/>
                  <a:gd name="T4" fmla="*/ 0 w 26"/>
                  <a:gd name="T5" fmla="*/ 35 h 54"/>
                  <a:gd name="T6" fmla="*/ 25 w 26"/>
                  <a:gd name="T7" fmla="*/ 53 h 54"/>
                  <a:gd name="T8" fmla="*/ 25 w 26"/>
                  <a:gd name="T9" fmla="*/ 18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54"/>
                  <a:gd name="T17" fmla="*/ 26 w 26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54">
                    <a:moveTo>
                      <a:pt x="25" y="18"/>
                    </a:moveTo>
                    <a:lnTo>
                      <a:pt x="0" y="0"/>
                    </a:lnTo>
                    <a:lnTo>
                      <a:pt x="0" y="35"/>
                    </a:lnTo>
                    <a:lnTo>
                      <a:pt x="25" y="53"/>
                    </a:lnTo>
                    <a:lnTo>
                      <a:pt x="25" y="18"/>
                    </a:lnTo>
                  </a:path>
                </a:pathLst>
              </a:custGeom>
              <a:solidFill>
                <a:srgbClr val="B3B3B3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9" name="Freeform 123"/>
              <p:cNvSpPr>
                <a:spLocks/>
              </p:cNvSpPr>
              <p:nvPr/>
            </p:nvSpPr>
            <p:spPr bwMode="auto">
              <a:xfrm>
                <a:off x="4252" y="2496"/>
                <a:ext cx="14" cy="17"/>
              </a:xfrm>
              <a:custGeom>
                <a:avLst/>
                <a:gdLst>
                  <a:gd name="T0" fmla="*/ 4 w 14"/>
                  <a:gd name="T1" fmla="*/ 16 h 17"/>
                  <a:gd name="T2" fmla="*/ 1 w 14"/>
                  <a:gd name="T3" fmla="*/ 13 h 17"/>
                  <a:gd name="T4" fmla="*/ 0 w 14"/>
                  <a:gd name="T5" fmla="*/ 12 h 17"/>
                  <a:gd name="T6" fmla="*/ 0 w 14"/>
                  <a:gd name="T7" fmla="*/ 10 h 17"/>
                  <a:gd name="T8" fmla="*/ 0 w 14"/>
                  <a:gd name="T9" fmla="*/ 7 h 17"/>
                  <a:gd name="T10" fmla="*/ 1 w 14"/>
                  <a:gd name="T11" fmla="*/ 5 h 17"/>
                  <a:gd name="T12" fmla="*/ 3 w 14"/>
                  <a:gd name="T13" fmla="*/ 3 h 17"/>
                  <a:gd name="T14" fmla="*/ 4 w 14"/>
                  <a:gd name="T15" fmla="*/ 1 h 17"/>
                  <a:gd name="T16" fmla="*/ 7 w 14"/>
                  <a:gd name="T17" fmla="*/ 0 h 17"/>
                  <a:gd name="T18" fmla="*/ 8 w 14"/>
                  <a:gd name="T19" fmla="*/ 0 h 17"/>
                  <a:gd name="T20" fmla="*/ 11 w 14"/>
                  <a:gd name="T21" fmla="*/ 3 h 17"/>
                  <a:gd name="T22" fmla="*/ 12 w 14"/>
                  <a:gd name="T23" fmla="*/ 3 h 17"/>
                  <a:gd name="T24" fmla="*/ 13 w 14"/>
                  <a:gd name="T25" fmla="*/ 6 h 17"/>
                  <a:gd name="T26" fmla="*/ 12 w 14"/>
                  <a:gd name="T27" fmla="*/ 8 h 17"/>
                  <a:gd name="T28" fmla="*/ 11 w 14"/>
                  <a:gd name="T29" fmla="*/ 10 h 17"/>
                  <a:gd name="T30" fmla="*/ 10 w 14"/>
                  <a:gd name="T31" fmla="*/ 13 h 17"/>
                  <a:gd name="T32" fmla="*/ 7 w 14"/>
                  <a:gd name="T33" fmla="*/ 14 h 17"/>
                  <a:gd name="T34" fmla="*/ 7 w 14"/>
                  <a:gd name="T35" fmla="*/ 16 h 17"/>
                  <a:gd name="T36" fmla="*/ 5 w 14"/>
                  <a:gd name="T37" fmla="*/ 16 h 17"/>
                  <a:gd name="T38" fmla="*/ 4 w 14"/>
                  <a:gd name="T39" fmla="*/ 16 h 1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"/>
                  <a:gd name="T61" fmla="*/ 0 h 17"/>
                  <a:gd name="T62" fmla="*/ 14 w 14"/>
                  <a:gd name="T63" fmla="*/ 17 h 1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" h="17">
                    <a:moveTo>
                      <a:pt x="4" y="16"/>
                    </a:moveTo>
                    <a:lnTo>
                      <a:pt x="1" y="13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3" y="6"/>
                    </a:lnTo>
                    <a:lnTo>
                      <a:pt x="12" y="8"/>
                    </a:lnTo>
                    <a:lnTo>
                      <a:pt x="11" y="10"/>
                    </a:lnTo>
                    <a:lnTo>
                      <a:pt x="10" y="13"/>
                    </a:lnTo>
                    <a:lnTo>
                      <a:pt x="7" y="14"/>
                    </a:lnTo>
                    <a:lnTo>
                      <a:pt x="7" y="16"/>
                    </a:lnTo>
                    <a:lnTo>
                      <a:pt x="5" y="16"/>
                    </a:lnTo>
                    <a:lnTo>
                      <a:pt x="4" y="16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0" name="Freeform 124"/>
              <p:cNvSpPr>
                <a:spLocks/>
              </p:cNvSpPr>
              <p:nvPr/>
            </p:nvSpPr>
            <p:spPr bwMode="auto">
              <a:xfrm>
                <a:off x="4242" y="2503"/>
                <a:ext cx="14" cy="17"/>
              </a:xfrm>
              <a:custGeom>
                <a:avLst/>
                <a:gdLst>
                  <a:gd name="T0" fmla="*/ 5 w 14"/>
                  <a:gd name="T1" fmla="*/ 16 h 17"/>
                  <a:gd name="T2" fmla="*/ 1 w 14"/>
                  <a:gd name="T3" fmla="*/ 13 h 17"/>
                  <a:gd name="T4" fmla="*/ 0 w 14"/>
                  <a:gd name="T5" fmla="*/ 12 h 17"/>
                  <a:gd name="T6" fmla="*/ 0 w 14"/>
                  <a:gd name="T7" fmla="*/ 10 h 17"/>
                  <a:gd name="T8" fmla="*/ 0 w 14"/>
                  <a:gd name="T9" fmla="*/ 7 h 17"/>
                  <a:gd name="T10" fmla="*/ 1 w 14"/>
                  <a:gd name="T11" fmla="*/ 5 h 17"/>
                  <a:gd name="T12" fmla="*/ 2 w 14"/>
                  <a:gd name="T13" fmla="*/ 3 h 17"/>
                  <a:gd name="T14" fmla="*/ 5 w 14"/>
                  <a:gd name="T15" fmla="*/ 1 h 17"/>
                  <a:gd name="T16" fmla="*/ 7 w 14"/>
                  <a:gd name="T17" fmla="*/ 0 h 17"/>
                  <a:gd name="T18" fmla="*/ 9 w 14"/>
                  <a:gd name="T19" fmla="*/ 0 h 17"/>
                  <a:gd name="T20" fmla="*/ 12 w 14"/>
                  <a:gd name="T21" fmla="*/ 3 h 17"/>
                  <a:gd name="T22" fmla="*/ 13 w 14"/>
                  <a:gd name="T23" fmla="*/ 3 h 17"/>
                  <a:gd name="T24" fmla="*/ 13 w 14"/>
                  <a:gd name="T25" fmla="*/ 6 h 17"/>
                  <a:gd name="T26" fmla="*/ 13 w 14"/>
                  <a:gd name="T27" fmla="*/ 8 h 17"/>
                  <a:gd name="T28" fmla="*/ 12 w 14"/>
                  <a:gd name="T29" fmla="*/ 10 h 17"/>
                  <a:gd name="T30" fmla="*/ 10 w 14"/>
                  <a:gd name="T31" fmla="*/ 13 h 17"/>
                  <a:gd name="T32" fmla="*/ 9 w 14"/>
                  <a:gd name="T33" fmla="*/ 14 h 17"/>
                  <a:gd name="T34" fmla="*/ 6 w 14"/>
                  <a:gd name="T35" fmla="*/ 16 h 17"/>
                  <a:gd name="T36" fmla="*/ 5 w 14"/>
                  <a:gd name="T37" fmla="*/ 16 h 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"/>
                  <a:gd name="T58" fmla="*/ 0 h 17"/>
                  <a:gd name="T59" fmla="*/ 14 w 14"/>
                  <a:gd name="T60" fmla="*/ 17 h 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" h="17">
                    <a:moveTo>
                      <a:pt x="5" y="16"/>
                    </a:moveTo>
                    <a:lnTo>
                      <a:pt x="1" y="13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12" y="3"/>
                    </a:lnTo>
                    <a:lnTo>
                      <a:pt x="13" y="3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2" y="10"/>
                    </a:lnTo>
                    <a:lnTo>
                      <a:pt x="10" y="13"/>
                    </a:lnTo>
                    <a:lnTo>
                      <a:pt x="9" y="14"/>
                    </a:lnTo>
                    <a:lnTo>
                      <a:pt x="6" y="16"/>
                    </a:lnTo>
                    <a:lnTo>
                      <a:pt x="5" y="16"/>
                    </a:lnTo>
                  </a:path>
                </a:pathLst>
              </a:custGeom>
              <a:solidFill>
                <a:srgbClr val="00000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1" name="Freeform 125"/>
              <p:cNvSpPr>
                <a:spLocks/>
              </p:cNvSpPr>
              <p:nvPr/>
            </p:nvSpPr>
            <p:spPr bwMode="auto">
              <a:xfrm>
                <a:off x="4148" y="2431"/>
                <a:ext cx="126" cy="90"/>
              </a:xfrm>
              <a:custGeom>
                <a:avLst/>
                <a:gdLst>
                  <a:gd name="T0" fmla="*/ 125 w 126"/>
                  <a:gd name="T1" fmla="*/ 18 h 90"/>
                  <a:gd name="T2" fmla="*/ 99 w 126"/>
                  <a:gd name="T3" fmla="*/ 0 h 90"/>
                  <a:gd name="T4" fmla="*/ 0 w 126"/>
                  <a:gd name="T5" fmla="*/ 71 h 90"/>
                  <a:gd name="T6" fmla="*/ 25 w 126"/>
                  <a:gd name="T7" fmla="*/ 89 h 90"/>
                  <a:gd name="T8" fmla="*/ 125 w 126"/>
                  <a:gd name="T9" fmla="*/ 18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"/>
                  <a:gd name="T16" fmla="*/ 0 h 90"/>
                  <a:gd name="T17" fmla="*/ 126 w 126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" h="90">
                    <a:moveTo>
                      <a:pt x="125" y="18"/>
                    </a:moveTo>
                    <a:lnTo>
                      <a:pt x="99" y="0"/>
                    </a:lnTo>
                    <a:lnTo>
                      <a:pt x="0" y="71"/>
                    </a:lnTo>
                    <a:lnTo>
                      <a:pt x="25" y="89"/>
                    </a:lnTo>
                    <a:lnTo>
                      <a:pt x="125" y="18"/>
                    </a:lnTo>
                  </a:path>
                </a:pathLst>
              </a:custGeom>
              <a:solidFill>
                <a:srgbClr val="E6E6E6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2" name="Freeform 126"/>
              <p:cNvSpPr>
                <a:spLocks/>
              </p:cNvSpPr>
              <p:nvPr/>
            </p:nvSpPr>
            <p:spPr bwMode="auto">
              <a:xfrm>
                <a:off x="4173" y="2449"/>
                <a:ext cx="101" cy="107"/>
              </a:xfrm>
              <a:custGeom>
                <a:avLst/>
                <a:gdLst>
                  <a:gd name="T0" fmla="*/ 100 w 101"/>
                  <a:gd name="T1" fmla="*/ 0 h 107"/>
                  <a:gd name="T2" fmla="*/ 0 w 101"/>
                  <a:gd name="T3" fmla="*/ 71 h 107"/>
                  <a:gd name="T4" fmla="*/ 0 w 101"/>
                  <a:gd name="T5" fmla="*/ 106 h 107"/>
                  <a:gd name="T6" fmla="*/ 100 w 101"/>
                  <a:gd name="T7" fmla="*/ 36 h 107"/>
                  <a:gd name="T8" fmla="*/ 100 w 101"/>
                  <a:gd name="T9" fmla="*/ 0 h 1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1"/>
                  <a:gd name="T16" fmla="*/ 0 h 107"/>
                  <a:gd name="T17" fmla="*/ 101 w 101"/>
                  <a:gd name="T18" fmla="*/ 107 h 10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1" h="107">
                    <a:moveTo>
                      <a:pt x="100" y="0"/>
                    </a:moveTo>
                    <a:lnTo>
                      <a:pt x="0" y="71"/>
                    </a:lnTo>
                    <a:lnTo>
                      <a:pt x="0" y="106"/>
                    </a:lnTo>
                    <a:lnTo>
                      <a:pt x="100" y="36"/>
                    </a:lnTo>
                    <a:lnTo>
                      <a:pt x="100" y="0"/>
                    </a:lnTo>
                  </a:path>
                </a:pathLst>
              </a:custGeom>
              <a:solidFill>
                <a:srgbClr val="7F7F7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3" name="Freeform 127"/>
              <p:cNvSpPr>
                <a:spLocks/>
              </p:cNvSpPr>
              <p:nvPr/>
            </p:nvSpPr>
            <p:spPr bwMode="auto">
              <a:xfrm>
                <a:off x="4107" y="2562"/>
                <a:ext cx="15" cy="17"/>
              </a:xfrm>
              <a:custGeom>
                <a:avLst/>
                <a:gdLst>
                  <a:gd name="T0" fmla="*/ 11 w 15"/>
                  <a:gd name="T1" fmla="*/ 0 h 17"/>
                  <a:gd name="T2" fmla="*/ 0 w 15"/>
                  <a:gd name="T3" fmla="*/ 8 h 17"/>
                  <a:gd name="T4" fmla="*/ 2 w 15"/>
                  <a:gd name="T5" fmla="*/ 16 h 17"/>
                  <a:gd name="T6" fmla="*/ 14 w 15"/>
                  <a:gd name="T7" fmla="*/ 4 h 17"/>
                  <a:gd name="T8" fmla="*/ 11 w 15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7"/>
                  <a:gd name="T17" fmla="*/ 15 w 1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7">
                    <a:moveTo>
                      <a:pt x="11" y="0"/>
                    </a:moveTo>
                    <a:lnTo>
                      <a:pt x="0" y="8"/>
                    </a:lnTo>
                    <a:lnTo>
                      <a:pt x="2" y="16"/>
                    </a:lnTo>
                    <a:lnTo>
                      <a:pt x="14" y="4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01917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4" name="Freeform 128"/>
              <p:cNvSpPr>
                <a:spLocks/>
              </p:cNvSpPr>
              <p:nvPr/>
            </p:nvSpPr>
            <p:spPr bwMode="auto">
              <a:xfrm>
                <a:off x="4129" y="2521"/>
                <a:ext cx="37" cy="26"/>
              </a:xfrm>
              <a:custGeom>
                <a:avLst/>
                <a:gdLst>
                  <a:gd name="T0" fmla="*/ 12 w 37"/>
                  <a:gd name="T1" fmla="*/ 0 h 26"/>
                  <a:gd name="T2" fmla="*/ 0 w 37"/>
                  <a:gd name="T3" fmla="*/ 9 h 26"/>
                  <a:gd name="T4" fmla="*/ 24 w 37"/>
                  <a:gd name="T5" fmla="*/ 25 h 26"/>
                  <a:gd name="T6" fmla="*/ 36 w 37"/>
                  <a:gd name="T7" fmla="*/ 16 h 26"/>
                  <a:gd name="T8" fmla="*/ 12 w 37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26"/>
                  <a:gd name="T17" fmla="*/ 37 w 37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26">
                    <a:moveTo>
                      <a:pt x="12" y="0"/>
                    </a:moveTo>
                    <a:lnTo>
                      <a:pt x="0" y="9"/>
                    </a:lnTo>
                    <a:lnTo>
                      <a:pt x="24" y="25"/>
                    </a:lnTo>
                    <a:lnTo>
                      <a:pt x="36" y="16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66BCA4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5" name="Freeform 129"/>
              <p:cNvSpPr>
                <a:spLocks/>
              </p:cNvSpPr>
              <p:nvPr/>
            </p:nvSpPr>
            <p:spPr bwMode="auto">
              <a:xfrm>
                <a:off x="4153" y="2537"/>
                <a:ext cx="14" cy="42"/>
              </a:xfrm>
              <a:custGeom>
                <a:avLst/>
                <a:gdLst>
                  <a:gd name="T0" fmla="*/ 13 w 14"/>
                  <a:gd name="T1" fmla="*/ 32 h 42"/>
                  <a:gd name="T2" fmla="*/ 0 w 14"/>
                  <a:gd name="T3" fmla="*/ 41 h 42"/>
                  <a:gd name="T4" fmla="*/ 0 w 14"/>
                  <a:gd name="T5" fmla="*/ 9 h 42"/>
                  <a:gd name="T6" fmla="*/ 13 w 14"/>
                  <a:gd name="T7" fmla="*/ 0 h 42"/>
                  <a:gd name="T8" fmla="*/ 13 w 14"/>
                  <a:gd name="T9" fmla="*/ 32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42"/>
                  <a:gd name="T17" fmla="*/ 14 w 14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42">
                    <a:moveTo>
                      <a:pt x="13" y="32"/>
                    </a:moveTo>
                    <a:lnTo>
                      <a:pt x="0" y="41"/>
                    </a:lnTo>
                    <a:lnTo>
                      <a:pt x="0" y="9"/>
                    </a:lnTo>
                    <a:lnTo>
                      <a:pt x="13" y="0"/>
                    </a:lnTo>
                    <a:lnTo>
                      <a:pt x="13" y="32"/>
                    </a:lnTo>
                  </a:path>
                </a:pathLst>
              </a:custGeom>
              <a:solidFill>
                <a:srgbClr val="005121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6" name="Freeform 130"/>
              <p:cNvSpPr>
                <a:spLocks/>
              </p:cNvSpPr>
              <p:nvPr/>
            </p:nvSpPr>
            <p:spPr bwMode="auto">
              <a:xfrm>
                <a:off x="4129" y="2530"/>
                <a:ext cx="24" cy="49"/>
              </a:xfrm>
              <a:custGeom>
                <a:avLst/>
                <a:gdLst>
                  <a:gd name="T0" fmla="*/ 0 w 24"/>
                  <a:gd name="T1" fmla="*/ 33 h 49"/>
                  <a:gd name="T2" fmla="*/ 23 w 24"/>
                  <a:gd name="T3" fmla="*/ 48 h 49"/>
                  <a:gd name="T4" fmla="*/ 23 w 24"/>
                  <a:gd name="T5" fmla="*/ 16 h 49"/>
                  <a:gd name="T6" fmla="*/ 0 w 24"/>
                  <a:gd name="T7" fmla="*/ 0 h 49"/>
                  <a:gd name="T8" fmla="*/ 0 w 24"/>
                  <a:gd name="T9" fmla="*/ 33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49"/>
                  <a:gd name="T17" fmla="*/ 24 w 24"/>
                  <a:gd name="T18" fmla="*/ 49 h 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49">
                    <a:moveTo>
                      <a:pt x="0" y="33"/>
                    </a:moveTo>
                    <a:lnTo>
                      <a:pt x="23" y="48"/>
                    </a:lnTo>
                    <a:lnTo>
                      <a:pt x="23" y="16"/>
                    </a:lnTo>
                    <a:lnTo>
                      <a:pt x="0" y="0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338454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7" name="Freeform 131"/>
              <p:cNvSpPr>
                <a:spLocks/>
              </p:cNvSpPr>
              <p:nvPr/>
            </p:nvSpPr>
            <p:spPr bwMode="auto">
              <a:xfrm>
                <a:off x="4124" y="2538"/>
                <a:ext cx="28" cy="21"/>
              </a:xfrm>
              <a:custGeom>
                <a:avLst/>
                <a:gdLst>
                  <a:gd name="T0" fmla="*/ 7 w 28"/>
                  <a:gd name="T1" fmla="*/ 0 h 21"/>
                  <a:gd name="T2" fmla="*/ 0 w 28"/>
                  <a:gd name="T3" fmla="*/ 6 h 21"/>
                  <a:gd name="T4" fmla="*/ 4 w 28"/>
                  <a:gd name="T5" fmla="*/ 17 h 21"/>
                  <a:gd name="T6" fmla="*/ 17 w 28"/>
                  <a:gd name="T7" fmla="*/ 20 h 21"/>
                  <a:gd name="T8" fmla="*/ 27 w 28"/>
                  <a:gd name="T9" fmla="*/ 14 h 21"/>
                  <a:gd name="T10" fmla="*/ 7 w 28"/>
                  <a:gd name="T11" fmla="*/ 0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"/>
                  <a:gd name="T19" fmla="*/ 0 h 21"/>
                  <a:gd name="T20" fmla="*/ 28 w 28"/>
                  <a:gd name="T21" fmla="*/ 21 h 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" h="21">
                    <a:moveTo>
                      <a:pt x="7" y="0"/>
                    </a:moveTo>
                    <a:lnTo>
                      <a:pt x="0" y="6"/>
                    </a:lnTo>
                    <a:lnTo>
                      <a:pt x="4" y="17"/>
                    </a:lnTo>
                    <a:lnTo>
                      <a:pt x="17" y="20"/>
                    </a:lnTo>
                    <a:lnTo>
                      <a:pt x="27" y="14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01917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8" name="Freeform 132"/>
              <p:cNvSpPr>
                <a:spLocks/>
              </p:cNvSpPr>
              <p:nvPr/>
            </p:nvSpPr>
            <p:spPr bwMode="auto">
              <a:xfrm>
                <a:off x="4137" y="2552"/>
                <a:ext cx="15" cy="36"/>
              </a:xfrm>
              <a:custGeom>
                <a:avLst/>
                <a:gdLst>
                  <a:gd name="T0" fmla="*/ 14 w 15"/>
                  <a:gd name="T1" fmla="*/ 25 h 36"/>
                  <a:gd name="T2" fmla="*/ 1 w 15"/>
                  <a:gd name="T3" fmla="*/ 35 h 36"/>
                  <a:gd name="T4" fmla="*/ 0 w 15"/>
                  <a:gd name="T5" fmla="*/ 16 h 36"/>
                  <a:gd name="T6" fmla="*/ 4 w 15"/>
                  <a:gd name="T7" fmla="*/ 6 h 36"/>
                  <a:gd name="T8" fmla="*/ 14 w 15"/>
                  <a:gd name="T9" fmla="*/ 0 h 36"/>
                  <a:gd name="T10" fmla="*/ 14 w 15"/>
                  <a:gd name="T11" fmla="*/ 25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"/>
                  <a:gd name="T19" fmla="*/ 0 h 36"/>
                  <a:gd name="T20" fmla="*/ 15 w 15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" h="36">
                    <a:moveTo>
                      <a:pt x="14" y="25"/>
                    </a:moveTo>
                    <a:lnTo>
                      <a:pt x="1" y="35"/>
                    </a:lnTo>
                    <a:lnTo>
                      <a:pt x="0" y="16"/>
                    </a:lnTo>
                    <a:lnTo>
                      <a:pt x="4" y="6"/>
                    </a:lnTo>
                    <a:lnTo>
                      <a:pt x="14" y="0"/>
                    </a:lnTo>
                    <a:lnTo>
                      <a:pt x="14" y="25"/>
                    </a:lnTo>
                  </a:path>
                </a:pathLst>
              </a:custGeom>
              <a:solidFill>
                <a:srgbClr val="005121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9" name="Freeform 133"/>
              <p:cNvSpPr>
                <a:spLocks/>
              </p:cNvSpPr>
              <p:nvPr/>
            </p:nvSpPr>
            <p:spPr bwMode="auto">
              <a:xfrm>
                <a:off x="4120" y="2568"/>
                <a:ext cx="19" cy="27"/>
              </a:xfrm>
              <a:custGeom>
                <a:avLst/>
                <a:gdLst>
                  <a:gd name="T0" fmla="*/ 18 w 19"/>
                  <a:gd name="T1" fmla="*/ 19 h 27"/>
                  <a:gd name="T2" fmla="*/ 17 w 19"/>
                  <a:gd name="T3" fmla="*/ 14 h 27"/>
                  <a:gd name="T4" fmla="*/ 7 w 19"/>
                  <a:gd name="T5" fmla="*/ 17 h 27"/>
                  <a:gd name="T6" fmla="*/ 2 w 19"/>
                  <a:gd name="T7" fmla="*/ 26 h 27"/>
                  <a:gd name="T8" fmla="*/ 0 w 19"/>
                  <a:gd name="T9" fmla="*/ 25 h 27"/>
                  <a:gd name="T10" fmla="*/ 3 w 19"/>
                  <a:gd name="T11" fmla="*/ 12 h 27"/>
                  <a:gd name="T12" fmla="*/ 17 w 19"/>
                  <a:gd name="T13" fmla="*/ 0 h 27"/>
                  <a:gd name="T14" fmla="*/ 18 w 19"/>
                  <a:gd name="T15" fmla="*/ 19 h 2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"/>
                  <a:gd name="T25" fmla="*/ 0 h 27"/>
                  <a:gd name="T26" fmla="*/ 19 w 19"/>
                  <a:gd name="T27" fmla="*/ 27 h 2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" h="27">
                    <a:moveTo>
                      <a:pt x="18" y="19"/>
                    </a:moveTo>
                    <a:lnTo>
                      <a:pt x="17" y="14"/>
                    </a:lnTo>
                    <a:lnTo>
                      <a:pt x="7" y="17"/>
                    </a:lnTo>
                    <a:lnTo>
                      <a:pt x="2" y="26"/>
                    </a:lnTo>
                    <a:lnTo>
                      <a:pt x="0" y="25"/>
                    </a:lnTo>
                    <a:lnTo>
                      <a:pt x="3" y="12"/>
                    </a:lnTo>
                    <a:lnTo>
                      <a:pt x="17" y="0"/>
                    </a:lnTo>
                    <a:lnTo>
                      <a:pt x="18" y="19"/>
                    </a:lnTo>
                  </a:path>
                </a:pathLst>
              </a:custGeom>
              <a:solidFill>
                <a:srgbClr val="005121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0" name="Freeform 134"/>
              <p:cNvSpPr>
                <a:spLocks/>
              </p:cNvSpPr>
              <p:nvPr/>
            </p:nvSpPr>
            <p:spPr bwMode="auto">
              <a:xfrm>
                <a:off x="4105" y="2568"/>
                <a:ext cx="19" cy="27"/>
              </a:xfrm>
              <a:custGeom>
                <a:avLst/>
                <a:gdLst>
                  <a:gd name="T0" fmla="*/ 0 w 19"/>
                  <a:gd name="T1" fmla="*/ 18 h 27"/>
                  <a:gd name="T2" fmla="*/ 14 w 19"/>
                  <a:gd name="T3" fmla="*/ 26 h 27"/>
                  <a:gd name="T4" fmla="*/ 18 w 19"/>
                  <a:gd name="T5" fmla="*/ 10 h 27"/>
                  <a:gd name="T6" fmla="*/ 6 w 19"/>
                  <a:gd name="T7" fmla="*/ 5 h 27"/>
                  <a:gd name="T8" fmla="*/ 3 w 19"/>
                  <a:gd name="T9" fmla="*/ 0 h 27"/>
                  <a:gd name="T10" fmla="*/ 0 w 19"/>
                  <a:gd name="T11" fmla="*/ 18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"/>
                  <a:gd name="T19" fmla="*/ 0 h 27"/>
                  <a:gd name="T20" fmla="*/ 19 w 19"/>
                  <a:gd name="T21" fmla="*/ 27 h 2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" h="27">
                    <a:moveTo>
                      <a:pt x="0" y="18"/>
                    </a:moveTo>
                    <a:lnTo>
                      <a:pt x="14" y="26"/>
                    </a:lnTo>
                    <a:lnTo>
                      <a:pt x="18" y="10"/>
                    </a:lnTo>
                    <a:lnTo>
                      <a:pt x="6" y="5"/>
                    </a:lnTo>
                    <a:lnTo>
                      <a:pt x="3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338454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1" name="Freeform 135"/>
              <p:cNvSpPr>
                <a:spLocks/>
              </p:cNvSpPr>
              <p:nvPr/>
            </p:nvSpPr>
            <p:spPr bwMode="auto">
              <a:xfrm>
                <a:off x="4139" y="2555"/>
                <a:ext cx="14" cy="17"/>
              </a:xfrm>
              <a:custGeom>
                <a:avLst/>
                <a:gdLst>
                  <a:gd name="T0" fmla="*/ 13 w 14"/>
                  <a:gd name="T1" fmla="*/ 9 h 17"/>
                  <a:gd name="T2" fmla="*/ 0 w 14"/>
                  <a:gd name="T3" fmla="*/ 16 h 17"/>
                  <a:gd name="T4" fmla="*/ 4 w 14"/>
                  <a:gd name="T5" fmla="*/ 4 h 17"/>
                  <a:gd name="T6" fmla="*/ 13 w 14"/>
                  <a:gd name="T7" fmla="*/ 0 h 17"/>
                  <a:gd name="T8" fmla="*/ 13 w 14"/>
                  <a:gd name="T9" fmla="*/ 9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7"/>
                  <a:gd name="T17" fmla="*/ 14 w 1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7">
                    <a:moveTo>
                      <a:pt x="13" y="9"/>
                    </a:moveTo>
                    <a:lnTo>
                      <a:pt x="0" y="16"/>
                    </a:lnTo>
                    <a:lnTo>
                      <a:pt x="4" y="4"/>
                    </a:lnTo>
                    <a:lnTo>
                      <a:pt x="13" y="0"/>
                    </a:lnTo>
                    <a:lnTo>
                      <a:pt x="13" y="9"/>
                    </a:lnTo>
                  </a:path>
                </a:pathLst>
              </a:custGeom>
              <a:solidFill>
                <a:srgbClr val="6E87C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2" name="Freeform 136"/>
              <p:cNvSpPr>
                <a:spLocks/>
              </p:cNvSpPr>
              <p:nvPr/>
            </p:nvSpPr>
            <p:spPr bwMode="auto">
              <a:xfrm>
                <a:off x="4113" y="2565"/>
                <a:ext cx="25" cy="17"/>
              </a:xfrm>
              <a:custGeom>
                <a:avLst/>
                <a:gdLst>
                  <a:gd name="T0" fmla="*/ 0 w 25"/>
                  <a:gd name="T1" fmla="*/ 11 h 17"/>
                  <a:gd name="T2" fmla="*/ 10 w 25"/>
                  <a:gd name="T3" fmla="*/ 16 h 17"/>
                  <a:gd name="T4" fmla="*/ 24 w 25"/>
                  <a:gd name="T5" fmla="*/ 3 h 17"/>
                  <a:gd name="T6" fmla="*/ 12 w 25"/>
                  <a:gd name="T7" fmla="*/ 0 h 17"/>
                  <a:gd name="T8" fmla="*/ 0 w 25"/>
                  <a:gd name="T9" fmla="*/ 11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17"/>
                  <a:gd name="T17" fmla="*/ 25 w 25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17">
                    <a:moveTo>
                      <a:pt x="0" y="11"/>
                    </a:moveTo>
                    <a:lnTo>
                      <a:pt x="10" y="16"/>
                    </a:lnTo>
                    <a:lnTo>
                      <a:pt x="24" y="3"/>
                    </a:lnTo>
                    <a:lnTo>
                      <a:pt x="12" y="0"/>
                    </a:lnTo>
                    <a:lnTo>
                      <a:pt x="0" y="11"/>
                    </a:lnTo>
                  </a:path>
                </a:pathLst>
              </a:custGeom>
              <a:solidFill>
                <a:srgbClr val="019170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3" name="Freeform 137"/>
              <p:cNvSpPr>
                <a:spLocks/>
              </p:cNvSpPr>
              <p:nvPr/>
            </p:nvSpPr>
            <p:spPr bwMode="auto">
              <a:xfrm>
                <a:off x="4110" y="2556"/>
                <a:ext cx="15" cy="21"/>
              </a:xfrm>
              <a:custGeom>
                <a:avLst/>
                <a:gdLst>
                  <a:gd name="T0" fmla="*/ 14 w 15"/>
                  <a:gd name="T1" fmla="*/ 9 h 21"/>
                  <a:gd name="T2" fmla="*/ 11 w 15"/>
                  <a:gd name="T3" fmla="*/ 0 h 21"/>
                  <a:gd name="T4" fmla="*/ 0 w 15"/>
                  <a:gd name="T5" fmla="*/ 15 h 21"/>
                  <a:gd name="T6" fmla="*/ 3 w 15"/>
                  <a:gd name="T7" fmla="*/ 20 h 21"/>
                  <a:gd name="T8" fmla="*/ 14 w 15"/>
                  <a:gd name="T9" fmla="*/ 9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21"/>
                  <a:gd name="T17" fmla="*/ 15 w 15"/>
                  <a:gd name="T18" fmla="*/ 21 h 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21">
                    <a:moveTo>
                      <a:pt x="14" y="9"/>
                    </a:moveTo>
                    <a:lnTo>
                      <a:pt x="11" y="0"/>
                    </a:lnTo>
                    <a:lnTo>
                      <a:pt x="0" y="15"/>
                    </a:lnTo>
                    <a:lnTo>
                      <a:pt x="3" y="20"/>
                    </a:lnTo>
                    <a:lnTo>
                      <a:pt x="14" y="9"/>
                    </a:lnTo>
                  </a:path>
                </a:pathLst>
              </a:custGeom>
              <a:solidFill>
                <a:srgbClr val="66BCA4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4" name="Freeform 138"/>
              <p:cNvSpPr>
                <a:spLocks/>
              </p:cNvSpPr>
              <p:nvPr/>
            </p:nvSpPr>
            <p:spPr bwMode="auto">
              <a:xfrm>
                <a:off x="4121" y="2544"/>
                <a:ext cx="14" cy="22"/>
              </a:xfrm>
              <a:custGeom>
                <a:avLst/>
                <a:gdLst>
                  <a:gd name="T0" fmla="*/ 13 w 14"/>
                  <a:gd name="T1" fmla="*/ 11 h 22"/>
                  <a:gd name="T2" fmla="*/ 5 w 14"/>
                  <a:gd name="T3" fmla="*/ 0 h 22"/>
                  <a:gd name="T4" fmla="*/ 0 w 14"/>
                  <a:gd name="T5" fmla="*/ 12 h 22"/>
                  <a:gd name="T6" fmla="*/ 7 w 14"/>
                  <a:gd name="T7" fmla="*/ 21 h 22"/>
                  <a:gd name="T8" fmla="*/ 13 w 14"/>
                  <a:gd name="T9" fmla="*/ 11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22"/>
                  <a:gd name="T17" fmla="*/ 14 w 14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22">
                    <a:moveTo>
                      <a:pt x="13" y="11"/>
                    </a:moveTo>
                    <a:lnTo>
                      <a:pt x="5" y="0"/>
                    </a:lnTo>
                    <a:lnTo>
                      <a:pt x="0" y="12"/>
                    </a:lnTo>
                    <a:lnTo>
                      <a:pt x="7" y="21"/>
                    </a:lnTo>
                    <a:lnTo>
                      <a:pt x="13" y="11"/>
                    </a:lnTo>
                  </a:path>
                </a:pathLst>
              </a:custGeom>
              <a:solidFill>
                <a:srgbClr val="CEE1EF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5" name="Freeform 139"/>
              <p:cNvSpPr>
                <a:spLocks/>
              </p:cNvSpPr>
              <p:nvPr/>
            </p:nvSpPr>
            <p:spPr bwMode="auto">
              <a:xfrm>
                <a:off x="4126" y="2553"/>
                <a:ext cx="16" cy="19"/>
              </a:xfrm>
              <a:custGeom>
                <a:avLst/>
                <a:gdLst>
                  <a:gd name="T0" fmla="*/ 0 w 16"/>
                  <a:gd name="T1" fmla="*/ 13 h 19"/>
                  <a:gd name="T2" fmla="*/ 11 w 16"/>
                  <a:gd name="T3" fmla="*/ 18 h 19"/>
                  <a:gd name="T4" fmla="*/ 15 w 16"/>
                  <a:gd name="T5" fmla="*/ 4 h 19"/>
                  <a:gd name="T6" fmla="*/ 3 w 16"/>
                  <a:gd name="T7" fmla="*/ 0 h 19"/>
                  <a:gd name="T8" fmla="*/ 0 w 16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9"/>
                  <a:gd name="T17" fmla="*/ 16 w 16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9">
                    <a:moveTo>
                      <a:pt x="0" y="13"/>
                    </a:moveTo>
                    <a:lnTo>
                      <a:pt x="11" y="18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13"/>
                    </a:lnTo>
                  </a:path>
                </a:pathLst>
              </a:custGeom>
              <a:solidFill>
                <a:srgbClr val="9DB9DA"/>
              </a:solidFill>
              <a:ln w="9525" cap="rnd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1208" name="Freeform 71"/>
            <p:cNvSpPr>
              <a:spLocks/>
            </p:cNvSpPr>
            <p:nvPr/>
          </p:nvSpPr>
          <p:spPr bwMode="auto">
            <a:xfrm rot="3870304">
              <a:off x="1450304" y="5334902"/>
              <a:ext cx="302639" cy="501533"/>
            </a:xfrm>
            <a:custGeom>
              <a:avLst/>
              <a:gdLst>
                <a:gd name="T0" fmla="*/ 317 w 369"/>
                <a:gd name="T1" fmla="*/ 0 h 515"/>
                <a:gd name="T2" fmla="*/ 7 w 369"/>
                <a:gd name="T3" fmla="*/ 369 h 515"/>
                <a:gd name="T4" fmla="*/ 273 w 369"/>
                <a:gd name="T5" fmla="*/ 509 h 515"/>
                <a:gd name="T6" fmla="*/ 251 w 369"/>
                <a:gd name="T7" fmla="*/ 332 h 515"/>
                <a:gd name="T8" fmla="*/ 369 w 369"/>
                <a:gd name="T9" fmla="*/ 88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515">
                  <a:moveTo>
                    <a:pt x="317" y="0"/>
                  </a:moveTo>
                  <a:cubicBezTo>
                    <a:pt x="165" y="142"/>
                    <a:pt x="14" y="284"/>
                    <a:pt x="7" y="369"/>
                  </a:cubicBezTo>
                  <a:cubicBezTo>
                    <a:pt x="0" y="454"/>
                    <a:pt x="232" y="515"/>
                    <a:pt x="273" y="509"/>
                  </a:cubicBezTo>
                  <a:cubicBezTo>
                    <a:pt x="314" y="503"/>
                    <a:pt x="235" y="402"/>
                    <a:pt x="251" y="332"/>
                  </a:cubicBezTo>
                  <a:cubicBezTo>
                    <a:pt x="267" y="262"/>
                    <a:pt x="318" y="175"/>
                    <a:pt x="369" y="88"/>
                  </a:cubicBezTo>
                </a:path>
              </a:pathLst>
            </a:custGeom>
            <a:noFill/>
            <a:ln w="9525" cap="flat" cmpd="sng">
              <a:solidFill>
                <a:srgbClr val="C94706"/>
              </a:solidFill>
              <a:prstDash val="solid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09" name="Freeform 75"/>
            <p:cNvSpPr>
              <a:spLocks/>
            </p:cNvSpPr>
            <p:nvPr/>
          </p:nvSpPr>
          <p:spPr bwMode="auto">
            <a:xfrm rot="18305391">
              <a:off x="1720687" y="5101941"/>
              <a:ext cx="789090" cy="265627"/>
            </a:xfrm>
            <a:custGeom>
              <a:avLst/>
              <a:gdLst>
                <a:gd name="T0" fmla="*/ 0 w 1706"/>
                <a:gd name="T1" fmla="*/ 464 h 472"/>
                <a:gd name="T2" fmla="*/ 598 w 1706"/>
                <a:gd name="T3" fmla="*/ 324 h 472"/>
                <a:gd name="T4" fmla="*/ 1337 w 1706"/>
                <a:gd name="T5" fmla="*/ 21 h 472"/>
                <a:gd name="T6" fmla="*/ 1499 w 1706"/>
                <a:gd name="T7" fmla="*/ 199 h 472"/>
                <a:gd name="T8" fmla="*/ 96 w 170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6" h="472">
                  <a:moveTo>
                    <a:pt x="0" y="464"/>
                  </a:moveTo>
                  <a:cubicBezTo>
                    <a:pt x="187" y="431"/>
                    <a:pt x="375" y="398"/>
                    <a:pt x="598" y="324"/>
                  </a:cubicBezTo>
                  <a:cubicBezTo>
                    <a:pt x="821" y="250"/>
                    <a:pt x="1187" y="42"/>
                    <a:pt x="1337" y="21"/>
                  </a:cubicBezTo>
                  <a:cubicBezTo>
                    <a:pt x="1487" y="0"/>
                    <a:pt x="1706" y="124"/>
                    <a:pt x="1499" y="199"/>
                  </a:cubicBezTo>
                  <a:cubicBezTo>
                    <a:pt x="1292" y="274"/>
                    <a:pt x="694" y="373"/>
                    <a:pt x="96" y="472"/>
                  </a:cubicBezTo>
                </a:path>
              </a:pathLst>
            </a:custGeom>
            <a:noFill/>
            <a:ln w="9525" cap="flat" cmpd="sng">
              <a:solidFill>
                <a:srgbClr val="C94706"/>
              </a:solidFill>
              <a:prstDash val="solid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10" name="Freeform 71"/>
            <p:cNvSpPr>
              <a:spLocks/>
            </p:cNvSpPr>
            <p:nvPr/>
          </p:nvSpPr>
          <p:spPr bwMode="auto">
            <a:xfrm rot="16200000">
              <a:off x="2291765" y="5713665"/>
              <a:ext cx="300782" cy="499675"/>
            </a:xfrm>
            <a:custGeom>
              <a:avLst/>
              <a:gdLst>
                <a:gd name="T0" fmla="*/ 317 w 369"/>
                <a:gd name="T1" fmla="*/ 0 h 515"/>
                <a:gd name="T2" fmla="*/ 7 w 369"/>
                <a:gd name="T3" fmla="*/ 369 h 515"/>
                <a:gd name="T4" fmla="*/ 273 w 369"/>
                <a:gd name="T5" fmla="*/ 509 h 515"/>
                <a:gd name="T6" fmla="*/ 251 w 369"/>
                <a:gd name="T7" fmla="*/ 332 h 515"/>
                <a:gd name="T8" fmla="*/ 369 w 369"/>
                <a:gd name="T9" fmla="*/ 88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515">
                  <a:moveTo>
                    <a:pt x="317" y="0"/>
                  </a:moveTo>
                  <a:cubicBezTo>
                    <a:pt x="165" y="142"/>
                    <a:pt x="14" y="284"/>
                    <a:pt x="7" y="369"/>
                  </a:cubicBezTo>
                  <a:cubicBezTo>
                    <a:pt x="0" y="454"/>
                    <a:pt x="232" y="515"/>
                    <a:pt x="273" y="509"/>
                  </a:cubicBezTo>
                  <a:cubicBezTo>
                    <a:pt x="314" y="503"/>
                    <a:pt x="235" y="402"/>
                    <a:pt x="251" y="332"/>
                  </a:cubicBezTo>
                  <a:cubicBezTo>
                    <a:pt x="267" y="262"/>
                    <a:pt x="318" y="175"/>
                    <a:pt x="369" y="88"/>
                  </a:cubicBezTo>
                </a:path>
              </a:pathLst>
            </a:custGeom>
            <a:noFill/>
            <a:ln w="9525" cap="flat" cmpd="sng">
              <a:solidFill>
                <a:srgbClr val="C94706"/>
              </a:solidFill>
              <a:prstDash val="solid"/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11" name="직사각형 371"/>
            <p:cNvSpPr/>
            <p:nvPr/>
          </p:nvSpPr>
          <p:spPr bwMode="auto">
            <a:xfrm>
              <a:off x="1787377" y="5822395"/>
              <a:ext cx="602466" cy="287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공장</a:t>
              </a: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3</a:t>
              </a:r>
              <a:endPara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12" name="직사각형 371"/>
            <p:cNvSpPr/>
            <p:nvPr/>
          </p:nvSpPr>
          <p:spPr bwMode="auto">
            <a:xfrm>
              <a:off x="2036287" y="4682394"/>
              <a:ext cx="602466" cy="287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공장</a:t>
              </a: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2</a:t>
              </a:r>
              <a:endPara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13" name="TextBox 1076"/>
            <p:cNvSpPr txBox="1">
              <a:spLocks noChangeArrowheads="1"/>
            </p:cNvSpPr>
            <p:nvPr/>
          </p:nvSpPr>
          <p:spPr bwMode="auto">
            <a:xfrm>
              <a:off x="3324606" y="4241249"/>
              <a:ext cx="94470" cy="19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x</a:t>
              </a:r>
              <a:endParaRPr kumimoji="0" lang="ko-KR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4" name="TextBox 1077"/>
            <p:cNvSpPr txBox="1">
              <a:spLocks noChangeArrowheads="1"/>
            </p:cNvSpPr>
            <p:nvPr/>
          </p:nvSpPr>
          <p:spPr bwMode="auto">
            <a:xfrm>
              <a:off x="3651284" y="4318723"/>
              <a:ext cx="94470" cy="19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x</a:t>
              </a:r>
              <a:endParaRPr kumimoji="0" lang="ko-KR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5" name="TextBox 1078"/>
            <p:cNvSpPr txBox="1">
              <a:spLocks noChangeArrowheads="1"/>
            </p:cNvSpPr>
            <p:nvPr/>
          </p:nvSpPr>
          <p:spPr bwMode="auto">
            <a:xfrm>
              <a:off x="3383863" y="5159351"/>
              <a:ext cx="94470" cy="19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x</a:t>
              </a:r>
              <a:endParaRPr kumimoji="0" lang="ko-KR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6" name="TextBox 1079"/>
            <p:cNvSpPr txBox="1">
              <a:spLocks noChangeArrowheads="1"/>
            </p:cNvSpPr>
            <p:nvPr/>
          </p:nvSpPr>
          <p:spPr bwMode="auto">
            <a:xfrm>
              <a:off x="3529324" y="5210876"/>
              <a:ext cx="94470" cy="19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x</a:t>
              </a:r>
              <a:endParaRPr kumimoji="0" lang="ko-KR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7" name="Oval 65"/>
            <p:cNvSpPr>
              <a:spLocks noChangeArrowheads="1"/>
            </p:cNvSpPr>
            <p:nvPr/>
          </p:nvSpPr>
          <p:spPr bwMode="auto">
            <a:xfrm rot="-3465856">
              <a:off x="2572259" y="5024219"/>
              <a:ext cx="52468" cy="57727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18" name="Oval 63"/>
            <p:cNvSpPr>
              <a:spLocks noChangeArrowheads="1"/>
            </p:cNvSpPr>
            <p:nvPr/>
          </p:nvSpPr>
          <p:spPr bwMode="auto">
            <a:xfrm rot="-3465856">
              <a:off x="2376703" y="4980817"/>
              <a:ext cx="52467" cy="57727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19" name="Oval 46"/>
            <p:cNvSpPr>
              <a:spLocks noChangeArrowheads="1"/>
            </p:cNvSpPr>
            <p:nvPr/>
          </p:nvSpPr>
          <p:spPr bwMode="auto">
            <a:xfrm>
              <a:off x="2397594" y="5297101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0" name="Oval 46"/>
            <p:cNvSpPr>
              <a:spLocks noChangeArrowheads="1"/>
            </p:cNvSpPr>
            <p:nvPr/>
          </p:nvSpPr>
          <p:spPr bwMode="auto">
            <a:xfrm>
              <a:off x="2525812" y="5441647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1" name="Oval 46"/>
            <p:cNvSpPr>
              <a:spLocks noChangeArrowheads="1"/>
            </p:cNvSpPr>
            <p:nvPr/>
          </p:nvSpPr>
          <p:spPr bwMode="auto">
            <a:xfrm>
              <a:off x="2358535" y="5541842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2" name="Oval 46"/>
            <p:cNvSpPr>
              <a:spLocks noChangeArrowheads="1"/>
            </p:cNvSpPr>
            <p:nvPr/>
          </p:nvSpPr>
          <p:spPr bwMode="auto">
            <a:xfrm>
              <a:off x="2095320" y="5028489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3" name="Oval 46"/>
            <p:cNvSpPr>
              <a:spLocks noChangeArrowheads="1"/>
            </p:cNvSpPr>
            <p:nvPr/>
          </p:nvSpPr>
          <p:spPr bwMode="auto">
            <a:xfrm>
              <a:off x="2141568" y="4931073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4" name="Oval 46"/>
            <p:cNvSpPr>
              <a:spLocks noChangeArrowheads="1"/>
            </p:cNvSpPr>
            <p:nvPr/>
          </p:nvSpPr>
          <p:spPr bwMode="auto">
            <a:xfrm>
              <a:off x="2220133" y="5028489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5" name="Oval 46"/>
            <p:cNvSpPr>
              <a:spLocks noChangeArrowheads="1"/>
            </p:cNvSpPr>
            <p:nvPr/>
          </p:nvSpPr>
          <p:spPr bwMode="auto">
            <a:xfrm>
              <a:off x="2176250" y="5152309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6" name="Oval 46"/>
            <p:cNvSpPr>
              <a:spLocks noChangeArrowheads="1"/>
            </p:cNvSpPr>
            <p:nvPr/>
          </p:nvSpPr>
          <p:spPr bwMode="auto">
            <a:xfrm>
              <a:off x="2114801" y="5256997"/>
              <a:ext cx="57948" cy="57386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7" name="Oval 63"/>
            <p:cNvSpPr>
              <a:spLocks noChangeArrowheads="1"/>
            </p:cNvSpPr>
            <p:nvPr/>
          </p:nvSpPr>
          <p:spPr bwMode="auto">
            <a:xfrm rot="3870304">
              <a:off x="1582040" y="5474375"/>
              <a:ext cx="52810" cy="62968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8" name="Oval 65"/>
            <p:cNvSpPr>
              <a:spLocks noChangeArrowheads="1"/>
            </p:cNvSpPr>
            <p:nvPr/>
          </p:nvSpPr>
          <p:spPr bwMode="auto">
            <a:xfrm rot="3870304">
              <a:off x="1523993" y="5638747"/>
              <a:ext cx="52811" cy="62968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29" name="Oval 61"/>
            <p:cNvSpPr>
              <a:spLocks noChangeArrowheads="1"/>
            </p:cNvSpPr>
            <p:nvPr/>
          </p:nvSpPr>
          <p:spPr bwMode="auto">
            <a:xfrm rot="3536874">
              <a:off x="1593570" y="6154409"/>
              <a:ext cx="52811" cy="62968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30" name="Oval 62"/>
            <p:cNvSpPr>
              <a:spLocks noChangeArrowheads="1"/>
            </p:cNvSpPr>
            <p:nvPr/>
          </p:nvSpPr>
          <p:spPr bwMode="auto">
            <a:xfrm rot="3536874">
              <a:off x="1814187" y="6081242"/>
              <a:ext cx="52810" cy="62968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31" name="Oval 65"/>
            <p:cNvSpPr>
              <a:spLocks noChangeArrowheads="1"/>
            </p:cNvSpPr>
            <p:nvPr/>
          </p:nvSpPr>
          <p:spPr bwMode="auto">
            <a:xfrm rot="-5400000">
              <a:off x="2503834" y="5879425"/>
              <a:ext cx="52811" cy="62968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32" name="Oval 55"/>
            <p:cNvSpPr>
              <a:spLocks noChangeArrowheads="1"/>
            </p:cNvSpPr>
            <p:nvPr/>
          </p:nvSpPr>
          <p:spPr bwMode="auto">
            <a:xfrm rot="-5400000">
              <a:off x="2534303" y="6065752"/>
              <a:ext cx="52810" cy="62968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33" name="Oval 63"/>
            <p:cNvSpPr>
              <a:spLocks noChangeArrowheads="1"/>
            </p:cNvSpPr>
            <p:nvPr/>
          </p:nvSpPr>
          <p:spPr bwMode="auto">
            <a:xfrm rot="-5400000">
              <a:off x="2374654" y="6004770"/>
              <a:ext cx="52810" cy="62968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1234" name="그룹 1097"/>
            <p:cNvGrpSpPr>
              <a:grpSpLocks/>
            </p:cNvGrpSpPr>
            <p:nvPr/>
          </p:nvGrpSpPr>
          <p:grpSpPr bwMode="auto">
            <a:xfrm>
              <a:off x="3356222" y="4583909"/>
              <a:ext cx="94469" cy="197980"/>
              <a:chOff x="3022464" y="3101421"/>
              <a:chExt cx="77268" cy="175742"/>
            </a:xfrm>
          </p:grpSpPr>
          <p:sp>
            <p:nvSpPr>
              <p:cNvPr id="1353" name="Oval 45"/>
              <p:cNvSpPr>
                <a:spLocks noChangeArrowheads="1"/>
              </p:cNvSpPr>
              <p:nvPr/>
            </p:nvSpPr>
            <p:spPr bwMode="auto">
              <a:xfrm>
                <a:off x="3038978" y="3167207"/>
                <a:ext cx="43451" cy="50610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4" name="TextBox 1217"/>
              <p:cNvSpPr txBox="1">
                <a:spLocks noChangeArrowheads="1"/>
              </p:cNvSpPr>
              <p:nvPr/>
            </p:nvSpPr>
            <p:spPr bwMode="auto">
              <a:xfrm>
                <a:off x="3022464" y="3101421"/>
                <a:ext cx="77268" cy="175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x</a:t>
                </a:r>
                <a:endParaRPr kumimoji="0" lang="ko-KR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35" name="그룹 1098"/>
            <p:cNvGrpSpPr>
              <a:grpSpLocks/>
            </p:cNvGrpSpPr>
            <p:nvPr/>
          </p:nvGrpSpPr>
          <p:grpSpPr bwMode="auto">
            <a:xfrm>
              <a:off x="3338714" y="4699205"/>
              <a:ext cx="94469" cy="197980"/>
              <a:chOff x="3022464" y="3101421"/>
              <a:chExt cx="77268" cy="175742"/>
            </a:xfrm>
          </p:grpSpPr>
          <p:sp>
            <p:nvSpPr>
              <p:cNvPr id="1351" name="Oval 45"/>
              <p:cNvSpPr>
                <a:spLocks noChangeArrowheads="1"/>
              </p:cNvSpPr>
              <p:nvPr/>
            </p:nvSpPr>
            <p:spPr bwMode="auto">
              <a:xfrm>
                <a:off x="3038978" y="3167207"/>
                <a:ext cx="43451" cy="50610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2" name="TextBox 1215"/>
              <p:cNvSpPr txBox="1">
                <a:spLocks noChangeArrowheads="1"/>
              </p:cNvSpPr>
              <p:nvPr/>
            </p:nvSpPr>
            <p:spPr bwMode="auto">
              <a:xfrm>
                <a:off x="3022464" y="3101421"/>
                <a:ext cx="77268" cy="175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x</a:t>
                </a:r>
                <a:endParaRPr kumimoji="0" lang="ko-KR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36" name="그룹 1099"/>
            <p:cNvGrpSpPr>
              <a:grpSpLocks/>
            </p:cNvGrpSpPr>
            <p:nvPr/>
          </p:nvGrpSpPr>
          <p:grpSpPr bwMode="auto">
            <a:xfrm>
              <a:off x="3216994" y="4750735"/>
              <a:ext cx="94469" cy="197980"/>
              <a:chOff x="3022464" y="3101421"/>
              <a:chExt cx="77268" cy="175742"/>
            </a:xfrm>
          </p:grpSpPr>
          <p:sp>
            <p:nvSpPr>
              <p:cNvPr id="1349" name="Oval 45"/>
              <p:cNvSpPr>
                <a:spLocks noChangeArrowheads="1"/>
              </p:cNvSpPr>
              <p:nvPr/>
            </p:nvSpPr>
            <p:spPr bwMode="auto">
              <a:xfrm>
                <a:off x="3038978" y="3167207"/>
                <a:ext cx="43451" cy="50610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0" name="TextBox 1213"/>
              <p:cNvSpPr txBox="1">
                <a:spLocks noChangeArrowheads="1"/>
              </p:cNvSpPr>
              <p:nvPr/>
            </p:nvSpPr>
            <p:spPr bwMode="auto">
              <a:xfrm>
                <a:off x="3022464" y="3101421"/>
                <a:ext cx="77268" cy="175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x</a:t>
                </a:r>
                <a:endParaRPr kumimoji="0" lang="ko-KR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sp>
          <p:nvSpPr>
            <p:cNvPr id="1237" name="Oval 54"/>
            <p:cNvSpPr>
              <a:spLocks noChangeArrowheads="1"/>
            </p:cNvSpPr>
            <p:nvPr/>
          </p:nvSpPr>
          <p:spPr bwMode="auto">
            <a:xfrm>
              <a:off x="1370472" y="5522469"/>
              <a:ext cx="47970" cy="48066"/>
            </a:xfrm>
            <a:prstGeom prst="ellipse">
              <a:avLst/>
            </a:prstGeom>
            <a:solidFill>
              <a:srgbClr val="FF0000"/>
            </a:solidFill>
            <a:ln w="1270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38" name="Oval 54"/>
            <p:cNvSpPr>
              <a:spLocks noChangeArrowheads="1"/>
            </p:cNvSpPr>
            <p:nvPr/>
          </p:nvSpPr>
          <p:spPr bwMode="auto">
            <a:xfrm>
              <a:off x="1552042" y="5891939"/>
              <a:ext cx="47970" cy="48066"/>
            </a:xfrm>
            <a:prstGeom prst="ellipse">
              <a:avLst/>
            </a:prstGeom>
            <a:solidFill>
              <a:srgbClr val="FF0000"/>
            </a:solidFill>
            <a:ln w="1270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1239" name="그룹 1102"/>
            <p:cNvGrpSpPr>
              <a:grpSpLocks/>
            </p:cNvGrpSpPr>
            <p:nvPr/>
          </p:nvGrpSpPr>
          <p:grpSpPr bwMode="auto">
            <a:xfrm>
              <a:off x="2066821" y="5100524"/>
              <a:ext cx="94469" cy="197980"/>
              <a:chOff x="3022464" y="3101421"/>
              <a:chExt cx="77268" cy="175742"/>
            </a:xfrm>
          </p:grpSpPr>
          <p:sp>
            <p:nvSpPr>
              <p:cNvPr id="1347" name="Oval 45"/>
              <p:cNvSpPr>
                <a:spLocks noChangeArrowheads="1"/>
              </p:cNvSpPr>
              <p:nvPr/>
            </p:nvSpPr>
            <p:spPr bwMode="auto">
              <a:xfrm>
                <a:off x="3038978" y="3167207"/>
                <a:ext cx="43451" cy="50610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48" name="TextBox 1211"/>
              <p:cNvSpPr txBox="1">
                <a:spLocks noChangeArrowheads="1"/>
              </p:cNvSpPr>
              <p:nvPr/>
            </p:nvSpPr>
            <p:spPr bwMode="auto">
              <a:xfrm>
                <a:off x="3022464" y="3101421"/>
                <a:ext cx="77268" cy="175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x</a:t>
                </a:r>
                <a:endParaRPr kumimoji="0" lang="ko-KR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40" name="그룹 1103"/>
            <p:cNvGrpSpPr>
              <a:grpSpLocks/>
            </p:cNvGrpSpPr>
            <p:nvPr/>
          </p:nvGrpSpPr>
          <p:grpSpPr bwMode="auto">
            <a:xfrm>
              <a:off x="2398345" y="5050113"/>
              <a:ext cx="94469" cy="197980"/>
              <a:chOff x="3022464" y="3101421"/>
              <a:chExt cx="77268" cy="175742"/>
            </a:xfrm>
          </p:grpSpPr>
          <p:sp>
            <p:nvSpPr>
              <p:cNvPr id="1345" name="Oval 45"/>
              <p:cNvSpPr>
                <a:spLocks noChangeArrowheads="1"/>
              </p:cNvSpPr>
              <p:nvPr/>
            </p:nvSpPr>
            <p:spPr bwMode="auto">
              <a:xfrm>
                <a:off x="3038978" y="3167207"/>
                <a:ext cx="43451" cy="50610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46" name="TextBox 1209"/>
              <p:cNvSpPr txBox="1">
                <a:spLocks noChangeArrowheads="1"/>
              </p:cNvSpPr>
              <p:nvPr/>
            </p:nvSpPr>
            <p:spPr bwMode="auto">
              <a:xfrm>
                <a:off x="3022464" y="3101421"/>
                <a:ext cx="77268" cy="175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x</a:t>
                </a:r>
                <a:endParaRPr kumimoji="0" lang="ko-KR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41" name="그룹 1104"/>
            <p:cNvGrpSpPr>
              <a:grpSpLocks/>
            </p:cNvGrpSpPr>
            <p:nvPr/>
          </p:nvGrpSpPr>
          <p:grpSpPr bwMode="auto">
            <a:xfrm>
              <a:off x="2533637" y="5250969"/>
              <a:ext cx="94469" cy="197980"/>
              <a:chOff x="3022464" y="3101421"/>
              <a:chExt cx="77268" cy="175742"/>
            </a:xfrm>
          </p:grpSpPr>
          <p:sp>
            <p:nvSpPr>
              <p:cNvPr id="1343" name="Oval 45"/>
              <p:cNvSpPr>
                <a:spLocks noChangeArrowheads="1"/>
              </p:cNvSpPr>
              <p:nvPr/>
            </p:nvSpPr>
            <p:spPr bwMode="auto">
              <a:xfrm>
                <a:off x="3038978" y="3167207"/>
                <a:ext cx="43451" cy="50610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44" name="TextBox 1207"/>
              <p:cNvSpPr txBox="1">
                <a:spLocks noChangeArrowheads="1"/>
              </p:cNvSpPr>
              <p:nvPr/>
            </p:nvSpPr>
            <p:spPr bwMode="auto">
              <a:xfrm>
                <a:off x="3022464" y="3101421"/>
                <a:ext cx="77268" cy="175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x</a:t>
                </a:r>
                <a:endParaRPr kumimoji="0" lang="ko-KR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1242" name="그룹 1105"/>
            <p:cNvGrpSpPr>
              <a:grpSpLocks/>
            </p:cNvGrpSpPr>
            <p:nvPr/>
          </p:nvGrpSpPr>
          <p:grpSpPr bwMode="auto">
            <a:xfrm>
              <a:off x="611559" y="3830177"/>
              <a:ext cx="2032140" cy="894967"/>
              <a:chOff x="1017211" y="3532644"/>
              <a:chExt cx="2032140" cy="894967"/>
            </a:xfrm>
          </p:grpSpPr>
          <p:grpSp>
            <p:nvGrpSpPr>
              <p:cNvPr id="1250" name="Group 78"/>
              <p:cNvGrpSpPr>
                <a:grpSpLocks/>
              </p:cNvGrpSpPr>
              <p:nvPr/>
            </p:nvGrpSpPr>
            <p:grpSpPr bwMode="auto">
              <a:xfrm>
                <a:off x="1513348" y="3855708"/>
                <a:ext cx="317475" cy="187049"/>
                <a:chOff x="3946" y="2071"/>
                <a:chExt cx="666" cy="528"/>
              </a:xfrm>
            </p:grpSpPr>
            <p:sp>
              <p:nvSpPr>
                <p:cNvPr id="1282" name="Freeform 79"/>
                <p:cNvSpPr>
                  <a:spLocks/>
                </p:cNvSpPr>
                <p:nvPr/>
              </p:nvSpPr>
              <p:spPr bwMode="auto">
                <a:xfrm>
                  <a:off x="4591" y="2258"/>
                  <a:ext cx="14" cy="17"/>
                </a:xfrm>
                <a:custGeom>
                  <a:avLst/>
                  <a:gdLst>
                    <a:gd name="T0" fmla="*/ 4 w 14"/>
                    <a:gd name="T1" fmla="*/ 16 h 17"/>
                    <a:gd name="T2" fmla="*/ 1 w 14"/>
                    <a:gd name="T3" fmla="*/ 13 h 17"/>
                    <a:gd name="T4" fmla="*/ 0 w 14"/>
                    <a:gd name="T5" fmla="*/ 12 h 17"/>
                    <a:gd name="T6" fmla="*/ 0 w 14"/>
                    <a:gd name="T7" fmla="*/ 10 h 17"/>
                    <a:gd name="T8" fmla="*/ 0 w 14"/>
                    <a:gd name="T9" fmla="*/ 8 h 17"/>
                    <a:gd name="T10" fmla="*/ 1 w 14"/>
                    <a:gd name="T11" fmla="*/ 5 h 17"/>
                    <a:gd name="T12" fmla="*/ 3 w 14"/>
                    <a:gd name="T13" fmla="*/ 2 h 17"/>
                    <a:gd name="T14" fmla="*/ 4 w 14"/>
                    <a:gd name="T15" fmla="*/ 1 h 17"/>
                    <a:gd name="T16" fmla="*/ 7 w 14"/>
                    <a:gd name="T17" fmla="*/ 0 h 17"/>
                    <a:gd name="T18" fmla="*/ 8 w 14"/>
                    <a:gd name="T19" fmla="*/ 0 h 17"/>
                    <a:gd name="T20" fmla="*/ 8 w 14"/>
                    <a:gd name="T21" fmla="*/ 1 h 17"/>
                    <a:gd name="T22" fmla="*/ 12 w 14"/>
                    <a:gd name="T23" fmla="*/ 2 h 17"/>
                    <a:gd name="T24" fmla="*/ 13 w 14"/>
                    <a:gd name="T25" fmla="*/ 4 h 17"/>
                    <a:gd name="T26" fmla="*/ 13 w 14"/>
                    <a:gd name="T27" fmla="*/ 5 h 17"/>
                    <a:gd name="T28" fmla="*/ 13 w 14"/>
                    <a:gd name="T29" fmla="*/ 9 h 17"/>
                    <a:gd name="T30" fmla="*/ 12 w 14"/>
                    <a:gd name="T31" fmla="*/ 11 h 17"/>
                    <a:gd name="T32" fmla="*/ 11 w 14"/>
                    <a:gd name="T33" fmla="*/ 13 h 17"/>
                    <a:gd name="T34" fmla="*/ 8 w 14"/>
                    <a:gd name="T35" fmla="*/ 16 h 17"/>
                    <a:gd name="T36" fmla="*/ 7 w 14"/>
                    <a:gd name="T37" fmla="*/ 16 h 17"/>
                    <a:gd name="T38" fmla="*/ 5 w 14"/>
                    <a:gd name="T39" fmla="*/ 16 h 17"/>
                    <a:gd name="T40" fmla="*/ 4 w 14"/>
                    <a:gd name="T41" fmla="*/ 16 h 1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"/>
                    <a:gd name="T64" fmla="*/ 0 h 17"/>
                    <a:gd name="T65" fmla="*/ 14 w 14"/>
                    <a:gd name="T66" fmla="*/ 17 h 1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" h="17">
                      <a:moveTo>
                        <a:pt x="4" y="16"/>
                      </a:move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3" y="2"/>
                      </a:lnTo>
                      <a:lnTo>
                        <a:pt x="4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12" y="2"/>
                      </a:lnTo>
                      <a:lnTo>
                        <a:pt x="13" y="4"/>
                      </a:lnTo>
                      <a:lnTo>
                        <a:pt x="13" y="5"/>
                      </a:lnTo>
                      <a:lnTo>
                        <a:pt x="13" y="9"/>
                      </a:lnTo>
                      <a:lnTo>
                        <a:pt x="12" y="11"/>
                      </a:lnTo>
                      <a:lnTo>
                        <a:pt x="11" y="13"/>
                      </a:lnTo>
                      <a:lnTo>
                        <a:pt x="8" y="16"/>
                      </a:lnTo>
                      <a:lnTo>
                        <a:pt x="7" y="16"/>
                      </a:lnTo>
                      <a:lnTo>
                        <a:pt x="5" y="16"/>
                      </a:lnTo>
                      <a:lnTo>
                        <a:pt x="4" y="16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3" name="Freeform 80"/>
                <p:cNvSpPr>
                  <a:spLocks/>
                </p:cNvSpPr>
                <p:nvPr/>
              </p:nvSpPr>
              <p:spPr bwMode="auto">
                <a:xfrm>
                  <a:off x="4582" y="2265"/>
                  <a:ext cx="14" cy="17"/>
                </a:xfrm>
                <a:custGeom>
                  <a:avLst/>
                  <a:gdLst>
                    <a:gd name="T0" fmla="*/ 4 w 14"/>
                    <a:gd name="T1" fmla="*/ 14 h 17"/>
                    <a:gd name="T2" fmla="*/ 1 w 14"/>
                    <a:gd name="T3" fmla="*/ 13 h 17"/>
                    <a:gd name="T4" fmla="*/ 0 w 14"/>
                    <a:gd name="T5" fmla="*/ 11 h 17"/>
                    <a:gd name="T6" fmla="*/ 0 w 14"/>
                    <a:gd name="T7" fmla="*/ 10 h 17"/>
                    <a:gd name="T8" fmla="*/ 0 w 14"/>
                    <a:gd name="T9" fmla="*/ 6 h 17"/>
                    <a:gd name="T10" fmla="*/ 1 w 14"/>
                    <a:gd name="T11" fmla="*/ 4 h 17"/>
                    <a:gd name="T12" fmla="*/ 3 w 14"/>
                    <a:gd name="T13" fmla="*/ 2 h 17"/>
                    <a:gd name="T14" fmla="*/ 4 w 14"/>
                    <a:gd name="T15" fmla="*/ 0 h 17"/>
                    <a:gd name="T16" fmla="*/ 7 w 14"/>
                    <a:gd name="T17" fmla="*/ 0 h 17"/>
                    <a:gd name="T18" fmla="*/ 8 w 14"/>
                    <a:gd name="T19" fmla="*/ 0 h 17"/>
                    <a:gd name="T20" fmla="*/ 12 w 14"/>
                    <a:gd name="T21" fmla="*/ 2 h 17"/>
                    <a:gd name="T22" fmla="*/ 13 w 14"/>
                    <a:gd name="T23" fmla="*/ 3 h 17"/>
                    <a:gd name="T24" fmla="*/ 13 w 14"/>
                    <a:gd name="T25" fmla="*/ 5 h 17"/>
                    <a:gd name="T26" fmla="*/ 12 w 14"/>
                    <a:gd name="T27" fmla="*/ 8 h 17"/>
                    <a:gd name="T28" fmla="*/ 12 w 14"/>
                    <a:gd name="T29" fmla="*/ 10 h 17"/>
                    <a:gd name="T30" fmla="*/ 10 w 14"/>
                    <a:gd name="T31" fmla="*/ 13 h 17"/>
                    <a:gd name="T32" fmla="*/ 8 w 14"/>
                    <a:gd name="T33" fmla="*/ 14 h 17"/>
                    <a:gd name="T34" fmla="*/ 7 w 14"/>
                    <a:gd name="T35" fmla="*/ 16 h 17"/>
                    <a:gd name="T36" fmla="*/ 4 w 14"/>
                    <a:gd name="T37" fmla="*/ 16 h 17"/>
                    <a:gd name="T38" fmla="*/ 4 w 14"/>
                    <a:gd name="T39" fmla="*/ 14 h 1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4"/>
                    <a:gd name="T61" fmla="*/ 0 h 17"/>
                    <a:gd name="T62" fmla="*/ 14 w 14"/>
                    <a:gd name="T63" fmla="*/ 17 h 1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4" h="17">
                      <a:moveTo>
                        <a:pt x="4" y="14"/>
                      </a:moveTo>
                      <a:lnTo>
                        <a:pt x="1" y="13"/>
                      </a:ln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4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2" y="2"/>
                      </a:lnTo>
                      <a:lnTo>
                        <a:pt x="13" y="3"/>
                      </a:lnTo>
                      <a:lnTo>
                        <a:pt x="13" y="5"/>
                      </a:lnTo>
                      <a:lnTo>
                        <a:pt x="12" y="8"/>
                      </a:lnTo>
                      <a:lnTo>
                        <a:pt x="12" y="10"/>
                      </a:lnTo>
                      <a:lnTo>
                        <a:pt x="10" y="13"/>
                      </a:lnTo>
                      <a:lnTo>
                        <a:pt x="8" y="14"/>
                      </a:lnTo>
                      <a:lnTo>
                        <a:pt x="7" y="16"/>
                      </a:lnTo>
                      <a:lnTo>
                        <a:pt x="4" y="16"/>
                      </a:lnTo>
                      <a:lnTo>
                        <a:pt x="4" y="14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4" name="Freeform 81"/>
                <p:cNvSpPr>
                  <a:spLocks/>
                </p:cNvSpPr>
                <p:nvPr/>
              </p:nvSpPr>
              <p:spPr bwMode="auto">
                <a:xfrm>
                  <a:off x="4495" y="2196"/>
                  <a:ext cx="117" cy="84"/>
                </a:xfrm>
                <a:custGeom>
                  <a:avLst/>
                  <a:gdLst>
                    <a:gd name="T0" fmla="*/ 116 w 117"/>
                    <a:gd name="T1" fmla="*/ 17 h 84"/>
                    <a:gd name="T2" fmla="*/ 92 w 117"/>
                    <a:gd name="T3" fmla="*/ 0 h 84"/>
                    <a:gd name="T4" fmla="*/ 0 w 117"/>
                    <a:gd name="T5" fmla="*/ 65 h 84"/>
                    <a:gd name="T6" fmla="*/ 24 w 117"/>
                    <a:gd name="T7" fmla="*/ 83 h 84"/>
                    <a:gd name="T8" fmla="*/ 116 w 117"/>
                    <a:gd name="T9" fmla="*/ 17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7"/>
                    <a:gd name="T16" fmla="*/ 0 h 84"/>
                    <a:gd name="T17" fmla="*/ 117 w 117"/>
                    <a:gd name="T18" fmla="*/ 84 h 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7" h="84">
                      <a:moveTo>
                        <a:pt x="116" y="17"/>
                      </a:moveTo>
                      <a:lnTo>
                        <a:pt x="92" y="0"/>
                      </a:lnTo>
                      <a:lnTo>
                        <a:pt x="0" y="65"/>
                      </a:lnTo>
                      <a:lnTo>
                        <a:pt x="24" y="83"/>
                      </a:lnTo>
                      <a:lnTo>
                        <a:pt x="116" y="17"/>
                      </a:lnTo>
                    </a:path>
                  </a:pathLst>
                </a:custGeom>
                <a:solidFill>
                  <a:srgbClr val="E6E6E6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5" name="Freeform 82"/>
                <p:cNvSpPr>
                  <a:spLocks/>
                </p:cNvSpPr>
                <p:nvPr/>
              </p:nvSpPr>
              <p:spPr bwMode="auto">
                <a:xfrm>
                  <a:off x="4519" y="2214"/>
                  <a:ext cx="93" cy="98"/>
                </a:xfrm>
                <a:custGeom>
                  <a:avLst/>
                  <a:gdLst>
                    <a:gd name="T0" fmla="*/ 92 w 93"/>
                    <a:gd name="T1" fmla="*/ 0 h 98"/>
                    <a:gd name="T2" fmla="*/ 0 w 93"/>
                    <a:gd name="T3" fmla="*/ 65 h 98"/>
                    <a:gd name="T4" fmla="*/ 0 w 93"/>
                    <a:gd name="T5" fmla="*/ 97 h 98"/>
                    <a:gd name="T6" fmla="*/ 92 w 93"/>
                    <a:gd name="T7" fmla="*/ 33 h 98"/>
                    <a:gd name="T8" fmla="*/ 92 w 93"/>
                    <a:gd name="T9" fmla="*/ 0 h 9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3"/>
                    <a:gd name="T16" fmla="*/ 0 h 98"/>
                    <a:gd name="T17" fmla="*/ 93 w 93"/>
                    <a:gd name="T18" fmla="*/ 98 h 9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3" h="98">
                      <a:moveTo>
                        <a:pt x="92" y="0"/>
                      </a:moveTo>
                      <a:lnTo>
                        <a:pt x="0" y="65"/>
                      </a:lnTo>
                      <a:lnTo>
                        <a:pt x="0" y="97"/>
                      </a:lnTo>
                      <a:lnTo>
                        <a:pt x="92" y="33"/>
                      </a:lnTo>
                      <a:lnTo>
                        <a:pt x="92" y="0"/>
                      </a:lnTo>
                    </a:path>
                  </a:pathLst>
                </a:custGeom>
                <a:solidFill>
                  <a:srgbClr val="7F7F7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6" name="Freeform 83"/>
                <p:cNvSpPr>
                  <a:spLocks/>
                </p:cNvSpPr>
                <p:nvPr/>
              </p:nvSpPr>
              <p:spPr bwMode="auto">
                <a:xfrm>
                  <a:off x="4509" y="2199"/>
                  <a:ext cx="14" cy="18"/>
                </a:xfrm>
                <a:custGeom>
                  <a:avLst/>
                  <a:gdLst>
                    <a:gd name="T0" fmla="*/ 5 w 14"/>
                    <a:gd name="T1" fmla="*/ 17 h 18"/>
                    <a:gd name="T2" fmla="*/ 2 w 14"/>
                    <a:gd name="T3" fmla="*/ 15 h 18"/>
                    <a:gd name="T4" fmla="*/ 0 w 14"/>
                    <a:gd name="T5" fmla="*/ 13 h 18"/>
                    <a:gd name="T6" fmla="*/ 0 w 14"/>
                    <a:gd name="T7" fmla="*/ 12 h 18"/>
                    <a:gd name="T8" fmla="*/ 0 w 14"/>
                    <a:gd name="T9" fmla="*/ 8 h 18"/>
                    <a:gd name="T10" fmla="*/ 2 w 14"/>
                    <a:gd name="T11" fmla="*/ 5 h 18"/>
                    <a:gd name="T12" fmla="*/ 3 w 14"/>
                    <a:gd name="T13" fmla="*/ 3 h 18"/>
                    <a:gd name="T14" fmla="*/ 5 w 14"/>
                    <a:gd name="T15" fmla="*/ 1 h 18"/>
                    <a:gd name="T16" fmla="*/ 7 w 14"/>
                    <a:gd name="T17" fmla="*/ 0 h 18"/>
                    <a:gd name="T18" fmla="*/ 7 w 14"/>
                    <a:gd name="T19" fmla="*/ 1 h 18"/>
                    <a:gd name="T20" fmla="*/ 11 w 14"/>
                    <a:gd name="T21" fmla="*/ 3 h 18"/>
                    <a:gd name="T22" fmla="*/ 13 w 14"/>
                    <a:gd name="T23" fmla="*/ 3 h 18"/>
                    <a:gd name="T24" fmla="*/ 13 w 14"/>
                    <a:gd name="T25" fmla="*/ 6 h 18"/>
                    <a:gd name="T26" fmla="*/ 13 w 14"/>
                    <a:gd name="T27" fmla="*/ 10 h 18"/>
                    <a:gd name="T28" fmla="*/ 11 w 14"/>
                    <a:gd name="T29" fmla="*/ 12 h 18"/>
                    <a:gd name="T30" fmla="*/ 10 w 14"/>
                    <a:gd name="T31" fmla="*/ 15 h 18"/>
                    <a:gd name="T32" fmla="*/ 7 w 14"/>
                    <a:gd name="T33" fmla="*/ 17 h 18"/>
                    <a:gd name="T34" fmla="*/ 6 w 14"/>
                    <a:gd name="T35" fmla="*/ 17 h 18"/>
                    <a:gd name="T36" fmla="*/ 5 w 14"/>
                    <a:gd name="T37" fmla="*/ 17 h 18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"/>
                    <a:gd name="T58" fmla="*/ 0 h 18"/>
                    <a:gd name="T59" fmla="*/ 14 w 14"/>
                    <a:gd name="T60" fmla="*/ 18 h 18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" h="18">
                      <a:moveTo>
                        <a:pt x="5" y="17"/>
                      </a:moveTo>
                      <a:lnTo>
                        <a:pt x="2" y="15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2" y="5"/>
                      </a:lnTo>
                      <a:lnTo>
                        <a:pt x="3" y="3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11" y="3"/>
                      </a:lnTo>
                      <a:lnTo>
                        <a:pt x="13" y="3"/>
                      </a:lnTo>
                      <a:lnTo>
                        <a:pt x="13" y="6"/>
                      </a:lnTo>
                      <a:lnTo>
                        <a:pt x="13" y="10"/>
                      </a:lnTo>
                      <a:lnTo>
                        <a:pt x="11" y="12"/>
                      </a:lnTo>
                      <a:lnTo>
                        <a:pt x="10" y="15"/>
                      </a:lnTo>
                      <a:lnTo>
                        <a:pt x="7" y="17"/>
                      </a:lnTo>
                      <a:lnTo>
                        <a:pt x="6" y="17"/>
                      </a:lnTo>
                      <a:lnTo>
                        <a:pt x="5" y="17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7" name="Freeform 84"/>
                <p:cNvSpPr>
                  <a:spLocks/>
                </p:cNvSpPr>
                <p:nvPr/>
              </p:nvSpPr>
              <p:spPr bwMode="auto">
                <a:xfrm>
                  <a:off x="4500" y="2207"/>
                  <a:ext cx="14" cy="17"/>
                </a:xfrm>
                <a:custGeom>
                  <a:avLst/>
                  <a:gdLst>
                    <a:gd name="T0" fmla="*/ 3 w 14"/>
                    <a:gd name="T1" fmla="*/ 16 h 17"/>
                    <a:gd name="T2" fmla="*/ 0 w 14"/>
                    <a:gd name="T3" fmla="*/ 13 h 17"/>
                    <a:gd name="T4" fmla="*/ 0 w 14"/>
                    <a:gd name="T5" fmla="*/ 11 h 17"/>
                    <a:gd name="T6" fmla="*/ 0 w 14"/>
                    <a:gd name="T7" fmla="*/ 10 h 17"/>
                    <a:gd name="T8" fmla="*/ 0 w 14"/>
                    <a:gd name="T9" fmla="*/ 8 h 17"/>
                    <a:gd name="T10" fmla="*/ 0 w 14"/>
                    <a:gd name="T11" fmla="*/ 4 h 17"/>
                    <a:gd name="T12" fmla="*/ 2 w 14"/>
                    <a:gd name="T13" fmla="*/ 2 h 17"/>
                    <a:gd name="T14" fmla="*/ 4 w 14"/>
                    <a:gd name="T15" fmla="*/ 0 h 17"/>
                    <a:gd name="T16" fmla="*/ 7 w 14"/>
                    <a:gd name="T17" fmla="*/ 0 h 17"/>
                    <a:gd name="T18" fmla="*/ 11 w 14"/>
                    <a:gd name="T19" fmla="*/ 2 h 17"/>
                    <a:gd name="T20" fmla="*/ 12 w 14"/>
                    <a:gd name="T21" fmla="*/ 3 h 17"/>
                    <a:gd name="T22" fmla="*/ 13 w 14"/>
                    <a:gd name="T23" fmla="*/ 5 h 17"/>
                    <a:gd name="T24" fmla="*/ 12 w 14"/>
                    <a:gd name="T25" fmla="*/ 8 h 17"/>
                    <a:gd name="T26" fmla="*/ 11 w 14"/>
                    <a:gd name="T27" fmla="*/ 11 h 17"/>
                    <a:gd name="T28" fmla="*/ 10 w 14"/>
                    <a:gd name="T29" fmla="*/ 13 h 17"/>
                    <a:gd name="T30" fmla="*/ 7 w 14"/>
                    <a:gd name="T31" fmla="*/ 16 h 17"/>
                    <a:gd name="T32" fmla="*/ 5 w 14"/>
                    <a:gd name="T33" fmla="*/ 16 h 17"/>
                    <a:gd name="T34" fmla="*/ 4 w 14"/>
                    <a:gd name="T35" fmla="*/ 16 h 17"/>
                    <a:gd name="T36" fmla="*/ 3 w 14"/>
                    <a:gd name="T37" fmla="*/ 16 h 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"/>
                    <a:gd name="T58" fmla="*/ 0 h 17"/>
                    <a:gd name="T59" fmla="*/ 14 w 14"/>
                    <a:gd name="T60" fmla="*/ 17 h 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" h="17">
                      <a:moveTo>
                        <a:pt x="3" y="16"/>
                      </a:moveTo>
                      <a:lnTo>
                        <a:pt x="0" y="13"/>
                      </a:ln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4"/>
                      </a:ln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7" y="0"/>
                      </a:lnTo>
                      <a:lnTo>
                        <a:pt x="11" y="2"/>
                      </a:lnTo>
                      <a:lnTo>
                        <a:pt x="12" y="3"/>
                      </a:lnTo>
                      <a:lnTo>
                        <a:pt x="13" y="5"/>
                      </a:lnTo>
                      <a:lnTo>
                        <a:pt x="12" y="8"/>
                      </a:lnTo>
                      <a:lnTo>
                        <a:pt x="11" y="11"/>
                      </a:lnTo>
                      <a:lnTo>
                        <a:pt x="10" y="13"/>
                      </a:lnTo>
                      <a:lnTo>
                        <a:pt x="7" y="16"/>
                      </a:lnTo>
                      <a:lnTo>
                        <a:pt x="5" y="16"/>
                      </a:lnTo>
                      <a:lnTo>
                        <a:pt x="4" y="16"/>
                      </a:lnTo>
                      <a:lnTo>
                        <a:pt x="3" y="16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8" name="Freeform 85"/>
                <p:cNvSpPr>
                  <a:spLocks/>
                </p:cNvSpPr>
                <p:nvPr/>
              </p:nvSpPr>
              <p:spPr bwMode="auto">
                <a:xfrm>
                  <a:off x="4412" y="2138"/>
                  <a:ext cx="118" cy="84"/>
                </a:xfrm>
                <a:custGeom>
                  <a:avLst/>
                  <a:gdLst>
                    <a:gd name="T0" fmla="*/ 117 w 118"/>
                    <a:gd name="T1" fmla="*/ 17 h 84"/>
                    <a:gd name="T2" fmla="*/ 93 w 118"/>
                    <a:gd name="T3" fmla="*/ 0 h 84"/>
                    <a:gd name="T4" fmla="*/ 0 w 118"/>
                    <a:gd name="T5" fmla="*/ 66 h 84"/>
                    <a:gd name="T6" fmla="*/ 24 w 118"/>
                    <a:gd name="T7" fmla="*/ 83 h 84"/>
                    <a:gd name="T8" fmla="*/ 117 w 118"/>
                    <a:gd name="T9" fmla="*/ 17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8"/>
                    <a:gd name="T16" fmla="*/ 0 h 84"/>
                    <a:gd name="T17" fmla="*/ 118 w 118"/>
                    <a:gd name="T18" fmla="*/ 84 h 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8" h="84">
                      <a:moveTo>
                        <a:pt x="117" y="17"/>
                      </a:moveTo>
                      <a:lnTo>
                        <a:pt x="93" y="0"/>
                      </a:lnTo>
                      <a:lnTo>
                        <a:pt x="0" y="66"/>
                      </a:lnTo>
                      <a:lnTo>
                        <a:pt x="24" y="83"/>
                      </a:lnTo>
                      <a:lnTo>
                        <a:pt x="117" y="17"/>
                      </a:lnTo>
                    </a:path>
                  </a:pathLst>
                </a:custGeom>
                <a:solidFill>
                  <a:srgbClr val="E6E6E6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9" name="Freeform 86"/>
                <p:cNvSpPr>
                  <a:spLocks/>
                </p:cNvSpPr>
                <p:nvPr/>
              </p:nvSpPr>
              <p:spPr bwMode="auto">
                <a:xfrm>
                  <a:off x="4436" y="2155"/>
                  <a:ext cx="94" cy="100"/>
                </a:xfrm>
                <a:custGeom>
                  <a:avLst/>
                  <a:gdLst>
                    <a:gd name="T0" fmla="*/ 93 w 94"/>
                    <a:gd name="T1" fmla="*/ 0 h 100"/>
                    <a:gd name="T2" fmla="*/ 0 w 94"/>
                    <a:gd name="T3" fmla="*/ 66 h 100"/>
                    <a:gd name="T4" fmla="*/ 0 w 94"/>
                    <a:gd name="T5" fmla="*/ 99 h 100"/>
                    <a:gd name="T6" fmla="*/ 93 w 94"/>
                    <a:gd name="T7" fmla="*/ 33 h 100"/>
                    <a:gd name="T8" fmla="*/ 93 w 94"/>
                    <a:gd name="T9" fmla="*/ 0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4"/>
                    <a:gd name="T16" fmla="*/ 0 h 100"/>
                    <a:gd name="T17" fmla="*/ 94 w 94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4" h="100">
                      <a:moveTo>
                        <a:pt x="93" y="0"/>
                      </a:moveTo>
                      <a:lnTo>
                        <a:pt x="0" y="66"/>
                      </a:lnTo>
                      <a:lnTo>
                        <a:pt x="0" y="99"/>
                      </a:lnTo>
                      <a:lnTo>
                        <a:pt x="93" y="33"/>
                      </a:lnTo>
                      <a:lnTo>
                        <a:pt x="93" y="0"/>
                      </a:lnTo>
                    </a:path>
                  </a:pathLst>
                </a:custGeom>
                <a:solidFill>
                  <a:srgbClr val="7F7F7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0" name="Freeform 87"/>
                <p:cNvSpPr>
                  <a:spLocks/>
                </p:cNvSpPr>
                <p:nvPr/>
              </p:nvSpPr>
              <p:spPr bwMode="auto">
                <a:xfrm>
                  <a:off x="4016" y="2228"/>
                  <a:ext cx="281" cy="295"/>
                </a:xfrm>
                <a:custGeom>
                  <a:avLst/>
                  <a:gdLst>
                    <a:gd name="T0" fmla="*/ 0 w 281"/>
                    <a:gd name="T1" fmla="*/ 98 h 295"/>
                    <a:gd name="T2" fmla="*/ 0 w 281"/>
                    <a:gd name="T3" fmla="*/ 0 h 295"/>
                    <a:gd name="T4" fmla="*/ 280 w 281"/>
                    <a:gd name="T5" fmla="*/ 196 h 295"/>
                    <a:gd name="T6" fmla="*/ 280 w 281"/>
                    <a:gd name="T7" fmla="*/ 294 h 295"/>
                    <a:gd name="T8" fmla="*/ 0 w 281"/>
                    <a:gd name="T9" fmla="*/ 98 h 2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1"/>
                    <a:gd name="T16" fmla="*/ 0 h 295"/>
                    <a:gd name="T17" fmla="*/ 281 w 281"/>
                    <a:gd name="T18" fmla="*/ 295 h 29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1" h="295">
                      <a:moveTo>
                        <a:pt x="0" y="98"/>
                      </a:moveTo>
                      <a:lnTo>
                        <a:pt x="0" y="0"/>
                      </a:lnTo>
                      <a:lnTo>
                        <a:pt x="280" y="196"/>
                      </a:lnTo>
                      <a:lnTo>
                        <a:pt x="280" y="294"/>
                      </a:lnTo>
                      <a:lnTo>
                        <a:pt x="0" y="98"/>
                      </a:lnTo>
                    </a:path>
                  </a:pathLst>
                </a:custGeom>
                <a:solidFill>
                  <a:srgbClr val="FF9966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1" name="Freeform 88"/>
                <p:cNvSpPr>
                  <a:spLocks/>
                </p:cNvSpPr>
                <p:nvPr/>
              </p:nvSpPr>
              <p:spPr bwMode="auto">
                <a:xfrm>
                  <a:off x="4128" y="2071"/>
                  <a:ext cx="395" cy="237"/>
                </a:xfrm>
                <a:custGeom>
                  <a:avLst/>
                  <a:gdLst>
                    <a:gd name="T0" fmla="*/ 113 w 395"/>
                    <a:gd name="T1" fmla="*/ 0 h 237"/>
                    <a:gd name="T2" fmla="*/ 394 w 395"/>
                    <a:gd name="T3" fmla="*/ 196 h 237"/>
                    <a:gd name="T4" fmla="*/ 281 w 395"/>
                    <a:gd name="T5" fmla="*/ 236 h 237"/>
                    <a:gd name="T6" fmla="*/ 0 w 395"/>
                    <a:gd name="T7" fmla="*/ 39 h 237"/>
                    <a:gd name="T8" fmla="*/ 113 w 395"/>
                    <a:gd name="T9" fmla="*/ 0 h 2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5"/>
                    <a:gd name="T16" fmla="*/ 0 h 237"/>
                    <a:gd name="T17" fmla="*/ 395 w 395"/>
                    <a:gd name="T18" fmla="*/ 237 h 2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5" h="237">
                      <a:moveTo>
                        <a:pt x="113" y="0"/>
                      </a:moveTo>
                      <a:lnTo>
                        <a:pt x="394" y="196"/>
                      </a:lnTo>
                      <a:lnTo>
                        <a:pt x="281" y="236"/>
                      </a:lnTo>
                      <a:lnTo>
                        <a:pt x="0" y="39"/>
                      </a:lnTo>
                      <a:lnTo>
                        <a:pt x="113" y="0"/>
                      </a:lnTo>
                    </a:path>
                  </a:pathLst>
                </a:custGeom>
                <a:solidFill>
                  <a:srgbClr val="FF9966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2" name="Freeform 89"/>
                <p:cNvSpPr>
                  <a:spLocks/>
                </p:cNvSpPr>
                <p:nvPr/>
              </p:nvSpPr>
              <p:spPr bwMode="auto">
                <a:xfrm>
                  <a:off x="4016" y="2110"/>
                  <a:ext cx="394" cy="314"/>
                </a:xfrm>
                <a:custGeom>
                  <a:avLst/>
                  <a:gdLst>
                    <a:gd name="T0" fmla="*/ 112 w 394"/>
                    <a:gd name="T1" fmla="*/ 0 h 314"/>
                    <a:gd name="T2" fmla="*/ 0 w 394"/>
                    <a:gd name="T3" fmla="*/ 117 h 314"/>
                    <a:gd name="T4" fmla="*/ 281 w 394"/>
                    <a:gd name="T5" fmla="*/ 313 h 314"/>
                    <a:gd name="T6" fmla="*/ 393 w 394"/>
                    <a:gd name="T7" fmla="*/ 197 h 314"/>
                    <a:gd name="T8" fmla="*/ 112 w 394"/>
                    <a:gd name="T9" fmla="*/ 0 h 3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4"/>
                    <a:gd name="T16" fmla="*/ 0 h 314"/>
                    <a:gd name="T17" fmla="*/ 394 w 394"/>
                    <a:gd name="T18" fmla="*/ 314 h 3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4" h="314">
                      <a:moveTo>
                        <a:pt x="112" y="0"/>
                      </a:moveTo>
                      <a:lnTo>
                        <a:pt x="0" y="117"/>
                      </a:lnTo>
                      <a:lnTo>
                        <a:pt x="281" y="313"/>
                      </a:lnTo>
                      <a:lnTo>
                        <a:pt x="393" y="197"/>
                      </a:lnTo>
                      <a:lnTo>
                        <a:pt x="112" y="0"/>
                      </a:lnTo>
                    </a:path>
                  </a:pathLst>
                </a:custGeom>
                <a:solidFill>
                  <a:srgbClr val="FFCC99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3" name="Freeform 90"/>
                <p:cNvSpPr>
                  <a:spLocks/>
                </p:cNvSpPr>
                <p:nvPr/>
              </p:nvSpPr>
              <p:spPr bwMode="auto">
                <a:xfrm>
                  <a:off x="4028" y="2267"/>
                  <a:ext cx="14" cy="59"/>
                </a:xfrm>
                <a:custGeom>
                  <a:avLst/>
                  <a:gdLst>
                    <a:gd name="T0" fmla="*/ 0 w 14"/>
                    <a:gd name="T1" fmla="*/ 0 h 59"/>
                    <a:gd name="T2" fmla="*/ 13 w 14"/>
                    <a:gd name="T3" fmla="*/ 5 h 59"/>
                    <a:gd name="T4" fmla="*/ 13 w 14"/>
                    <a:gd name="T5" fmla="*/ 52 h 59"/>
                    <a:gd name="T6" fmla="*/ 0 w 14"/>
                    <a:gd name="T7" fmla="*/ 58 h 59"/>
                    <a:gd name="T8" fmla="*/ 0 w 14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59"/>
                    <a:gd name="T17" fmla="*/ 14 w 14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59">
                      <a:moveTo>
                        <a:pt x="0" y="0"/>
                      </a:moveTo>
                      <a:lnTo>
                        <a:pt x="13" y="5"/>
                      </a:lnTo>
                      <a:lnTo>
                        <a:pt x="13" y="52"/>
                      </a:lnTo>
                      <a:lnTo>
                        <a:pt x="0" y="5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6633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4" name="Freeform 91"/>
                <p:cNvSpPr>
                  <a:spLocks/>
                </p:cNvSpPr>
                <p:nvPr/>
              </p:nvSpPr>
              <p:spPr bwMode="auto">
                <a:xfrm>
                  <a:off x="4028" y="2319"/>
                  <a:ext cx="38" cy="31"/>
                </a:xfrm>
                <a:custGeom>
                  <a:avLst/>
                  <a:gdLst>
                    <a:gd name="T0" fmla="*/ 8 w 38"/>
                    <a:gd name="T1" fmla="*/ 0 h 31"/>
                    <a:gd name="T2" fmla="*/ 37 w 38"/>
                    <a:gd name="T3" fmla="*/ 20 h 31"/>
                    <a:gd name="T4" fmla="*/ 37 w 38"/>
                    <a:gd name="T5" fmla="*/ 30 h 31"/>
                    <a:gd name="T6" fmla="*/ 0 w 38"/>
                    <a:gd name="T7" fmla="*/ 6 h 31"/>
                    <a:gd name="T8" fmla="*/ 8 w 38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31"/>
                    <a:gd name="T17" fmla="*/ 38 w 38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31">
                      <a:moveTo>
                        <a:pt x="8" y="0"/>
                      </a:moveTo>
                      <a:lnTo>
                        <a:pt x="37" y="20"/>
                      </a:lnTo>
                      <a:lnTo>
                        <a:pt x="37" y="30"/>
                      </a:lnTo>
                      <a:lnTo>
                        <a:pt x="0" y="6"/>
                      </a:lnTo>
                      <a:lnTo>
                        <a:pt x="8" y="0"/>
                      </a:lnTo>
                    </a:path>
                  </a:pathLst>
                </a:custGeom>
                <a:solidFill>
                  <a:srgbClr val="FFCC99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5" name="Freeform 92"/>
                <p:cNvSpPr>
                  <a:spLocks/>
                </p:cNvSpPr>
                <p:nvPr/>
              </p:nvSpPr>
              <p:spPr bwMode="auto">
                <a:xfrm>
                  <a:off x="4036" y="2272"/>
                  <a:ext cx="30" cy="68"/>
                </a:xfrm>
                <a:custGeom>
                  <a:avLst/>
                  <a:gdLst>
                    <a:gd name="T0" fmla="*/ 0 w 30"/>
                    <a:gd name="T1" fmla="*/ 47 h 68"/>
                    <a:gd name="T2" fmla="*/ 0 w 30"/>
                    <a:gd name="T3" fmla="*/ 0 h 68"/>
                    <a:gd name="T4" fmla="*/ 29 w 30"/>
                    <a:gd name="T5" fmla="*/ 19 h 68"/>
                    <a:gd name="T6" fmla="*/ 29 w 30"/>
                    <a:gd name="T7" fmla="*/ 67 h 68"/>
                    <a:gd name="T8" fmla="*/ 0 w 30"/>
                    <a:gd name="T9" fmla="*/ 47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68"/>
                    <a:gd name="T17" fmla="*/ 30 w 30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68">
                      <a:moveTo>
                        <a:pt x="0" y="47"/>
                      </a:moveTo>
                      <a:lnTo>
                        <a:pt x="0" y="0"/>
                      </a:lnTo>
                      <a:lnTo>
                        <a:pt x="29" y="19"/>
                      </a:lnTo>
                      <a:lnTo>
                        <a:pt x="29" y="67"/>
                      </a:lnTo>
                      <a:lnTo>
                        <a:pt x="0" y="47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6" name="Freeform 93"/>
                <p:cNvSpPr>
                  <a:spLocks/>
                </p:cNvSpPr>
                <p:nvPr/>
              </p:nvSpPr>
              <p:spPr bwMode="auto">
                <a:xfrm>
                  <a:off x="4296" y="2267"/>
                  <a:ext cx="227" cy="256"/>
                </a:xfrm>
                <a:custGeom>
                  <a:avLst/>
                  <a:gdLst>
                    <a:gd name="T0" fmla="*/ 0 w 227"/>
                    <a:gd name="T1" fmla="*/ 255 h 256"/>
                    <a:gd name="T2" fmla="*/ 226 w 227"/>
                    <a:gd name="T3" fmla="*/ 98 h 256"/>
                    <a:gd name="T4" fmla="*/ 226 w 227"/>
                    <a:gd name="T5" fmla="*/ 0 h 256"/>
                    <a:gd name="T6" fmla="*/ 113 w 227"/>
                    <a:gd name="T7" fmla="*/ 40 h 256"/>
                    <a:gd name="T8" fmla="*/ 0 w 227"/>
                    <a:gd name="T9" fmla="*/ 157 h 256"/>
                    <a:gd name="T10" fmla="*/ 0 w 227"/>
                    <a:gd name="T11" fmla="*/ 255 h 2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7"/>
                    <a:gd name="T19" fmla="*/ 0 h 256"/>
                    <a:gd name="T20" fmla="*/ 227 w 227"/>
                    <a:gd name="T21" fmla="*/ 256 h 25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7" h="256">
                      <a:moveTo>
                        <a:pt x="0" y="255"/>
                      </a:moveTo>
                      <a:lnTo>
                        <a:pt x="226" y="98"/>
                      </a:lnTo>
                      <a:lnTo>
                        <a:pt x="226" y="0"/>
                      </a:lnTo>
                      <a:lnTo>
                        <a:pt x="113" y="40"/>
                      </a:lnTo>
                      <a:lnTo>
                        <a:pt x="0" y="157"/>
                      </a:lnTo>
                      <a:lnTo>
                        <a:pt x="0" y="255"/>
                      </a:lnTo>
                    </a:path>
                  </a:pathLst>
                </a:custGeom>
                <a:solidFill>
                  <a:srgbClr val="FF6633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7" name="Freeform 94"/>
                <p:cNvSpPr>
                  <a:spLocks/>
                </p:cNvSpPr>
                <p:nvPr/>
              </p:nvSpPr>
              <p:spPr bwMode="auto">
                <a:xfrm>
                  <a:off x="4092" y="2311"/>
                  <a:ext cx="14" cy="59"/>
                </a:xfrm>
                <a:custGeom>
                  <a:avLst/>
                  <a:gdLst>
                    <a:gd name="T0" fmla="*/ 0 w 14"/>
                    <a:gd name="T1" fmla="*/ 0 h 59"/>
                    <a:gd name="T2" fmla="*/ 13 w 14"/>
                    <a:gd name="T3" fmla="*/ 6 h 59"/>
                    <a:gd name="T4" fmla="*/ 13 w 14"/>
                    <a:gd name="T5" fmla="*/ 53 h 59"/>
                    <a:gd name="T6" fmla="*/ 0 w 14"/>
                    <a:gd name="T7" fmla="*/ 58 h 59"/>
                    <a:gd name="T8" fmla="*/ 0 w 14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59"/>
                    <a:gd name="T17" fmla="*/ 14 w 14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59">
                      <a:moveTo>
                        <a:pt x="0" y="0"/>
                      </a:moveTo>
                      <a:lnTo>
                        <a:pt x="13" y="6"/>
                      </a:lnTo>
                      <a:lnTo>
                        <a:pt x="13" y="53"/>
                      </a:lnTo>
                      <a:lnTo>
                        <a:pt x="0" y="5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6633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8" name="Freeform 95"/>
                <p:cNvSpPr>
                  <a:spLocks/>
                </p:cNvSpPr>
                <p:nvPr/>
              </p:nvSpPr>
              <p:spPr bwMode="auto">
                <a:xfrm>
                  <a:off x="4092" y="2364"/>
                  <a:ext cx="37" cy="31"/>
                </a:xfrm>
                <a:custGeom>
                  <a:avLst/>
                  <a:gdLst>
                    <a:gd name="T0" fmla="*/ 7 w 37"/>
                    <a:gd name="T1" fmla="*/ 0 h 31"/>
                    <a:gd name="T2" fmla="*/ 36 w 37"/>
                    <a:gd name="T3" fmla="*/ 19 h 31"/>
                    <a:gd name="T4" fmla="*/ 36 w 37"/>
                    <a:gd name="T5" fmla="*/ 30 h 31"/>
                    <a:gd name="T6" fmla="*/ 0 w 37"/>
                    <a:gd name="T7" fmla="*/ 5 h 31"/>
                    <a:gd name="T8" fmla="*/ 7 w 37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7"/>
                    <a:gd name="T16" fmla="*/ 0 h 31"/>
                    <a:gd name="T17" fmla="*/ 37 w 37"/>
                    <a:gd name="T18" fmla="*/ 31 h 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7" h="31">
                      <a:moveTo>
                        <a:pt x="7" y="0"/>
                      </a:moveTo>
                      <a:lnTo>
                        <a:pt x="36" y="19"/>
                      </a:lnTo>
                      <a:lnTo>
                        <a:pt x="36" y="30"/>
                      </a:lnTo>
                      <a:lnTo>
                        <a:pt x="0" y="5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FFCC99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99" name="Freeform 96"/>
                <p:cNvSpPr>
                  <a:spLocks/>
                </p:cNvSpPr>
                <p:nvPr/>
              </p:nvSpPr>
              <p:spPr bwMode="auto">
                <a:xfrm>
                  <a:off x="4100" y="2317"/>
                  <a:ext cx="29" cy="67"/>
                </a:xfrm>
                <a:custGeom>
                  <a:avLst/>
                  <a:gdLst>
                    <a:gd name="T0" fmla="*/ 0 w 29"/>
                    <a:gd name="T1" fmla="*/ 47 h 67"/>
                    <a:gd name="T2" fmla="*/ 0 w 29"/>
                    <a:gd name="T3" fmla="*/ 0 h 67"/>
                    <a:gd name="T4" fmla="*/ 28 w 29"/>
                    <a:gd name="T5" fmla="*/ 18 h 67"/>
                    <a:gd name="T6" fmla="*/ 28 w 29"/>
                    <a:gd name="T7" fmla="*/ 66 h 67"/>
                    <a:gd name="T8" fmla="*/ 0 w 29"/>
                    <a:gd name="T9" fmla="*/ 47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"/>
                    <a:gd name="T16" fmla="*/ 0 h 67"/>
                    <a:gd name="T17" fmla="*/ 29 w 29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" h="67">
                      <a:moveTo>
                        <a:pt x="0" y="47"/>
                      </a:moveTo>
                      <a:lnTo>
                        <a:pt x="0" y="0"/>
                      </a:lnTo>
                      <a:lnTo>
                        <a:pt x="28" y="18"/>
                      </a:lnTo>
                      <a:lnTo>
                        <a:pt x="28" y="66"/>
                      </a:lnTo>
                      <a:lnTo>
                        <a:pt x="0" y="47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0" name="Freeform 97"/>
                <p:cNvSpPr>
                  <a:spLocks/>
                </p:cNvSpPr>
                <p:nvPr/>
              </p:nvSpPr>
              <p:spPr bwMode="auto">
                <a:xfrm>
                  <a:off x="4157" y="2356"/>
                  <a:ext cx="14" cy="59"/>
                </a:xfrm>
                <a:custGeom>
                  <a:avLst/>
                  <a:gdLst>
                    <a:gd name="T0" fmla="*/ 0 w 14"/>
                    <a:gd name="T1" fmla="*/ 0 h 59"/>
                    <a:gd name="T2" fmla="*/ 13 w 14"/>
                    <a:gd name="T3" fmla="*/ 5 h 59"/>
                    <a:gd name="T4" fmla="*/ 13 w 14"/>
                    <a:gd name="T5" fmla="*/ 53 h 59"/>
                    <a:gd name="T6" fmla="*/ 0 w 14"/>
                    <a:gd name="T7" fmla="*/ 58 h 59"/>
                    <a:gd name="T8" fmla="*/ 0 w 14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59"/>
                    <a:gd name="T17" fmla="*/ 14 w 14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59">
                      <a:moveTo>
                        <a:pt x="0" y="0"/>
                      </a:moveTo>
                      <a:lnTo>
                        <a:pt x="13" y="5"/>
                      </a:lnTo>
                      <a:lnTo>
                        <a:pt x="13" y="53"/>
                      </a:lnTo>
                      <a:lnTo>
                        <a:pt x="0" y="5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6633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1" name="Freeform 98"/>
                <p:cNvSpPr>
                  <a:spLocks/>
                </p:cNvSpPr>
                <p:nvPr/>
              </p:nvSpPr>
              <p:spPr bwMode="auto">
                <a:xfrm>
                  <a:off x="4157" y="2409"/>
                  <a:ext cx="37" cy="30"/>
                </a:xfrm>
                <a:custGeom>
                  <a:avLst/>
                  <a:gdLst>
                    <a:gd name="T0" fmla="*/ 7 w 37"/>
                    <a:gd name="T1" fmla="*/ 0 h 30"/>
                    <a:gd name="T2" fmla="*/ 36 w 37"/>
                    <a:gd name="T3" fmla="*/ 19 h 30"/>
                    <a:gd name="T4" fmla="*/ 36 w 37"/>
                    <a:gd name="T5" fmla="*/ 29 h 30"/>
                    <a:gd name="T6" fmla="*/ 0 w 37"/>
                    <a:gd name="T7" fmla="*/ 5 h 30"/>
                    <a:gd name="T8" fmla="*/ 7 w 37"/>
                    <a:gd name="T9" fmla="*/ 0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7"/>
                    <a:gd name="T16" fmla="*/ 0 h 30"/>
                    <a:gd name="T17" fmla="*/ 37 w 37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7" h="30">
                      <a:moveTo>
                        <a:pt x="7" y="0"/>
                      </a:moveTo>
                      <a:lnTo>
                        <a:pt x="36" y="19"/>
                      </a:lnTo>
                      <a:lnTo>
                        <a:pt x="36" y="29"/>
                      </a:lnTo>
                      <a:lnTo>
                        <a:pt x="0" y="5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FFCC99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2" name="Freeform 99"/>
                <p:cNvSpPr>
                  <a:spLocks/>
                </p:cNvSpPr>
                <p:nvPr/>
              </p:nvSpPr>
              <p:spPr bwMode="auto">
                <a:xfrm>
                  <a:off x="4163" y="2361"/>
                  <a:ext cx="31" cy="68"/>
                </a:xfrm>
                <a:custGeom>
                  <a:avLst/>
                  <a:gdLst>
                    <a:gd name="T0" fmla="*/ 0 w 31"/>
                    <a:gd name="T1" fmla="*/ 48 h 68"/>
                    <a:gd name="T2" fmla="*/ 0 w 31"/>
                    <a:gd name="T3" fmla="*/ 0 h 68"/>
                    <a:gd name="T4" fmla="*/ 30 w 31"/>
                    <a:gd name="T5" fmla="*/ 20 h 68"/>
                    <a:gd name="T6" fmla="*/ 30 w 31"/>
                    <a:gd name="T7" fmla="*/ 67 h 68"/>
                    <a:gd name="T8" fmla="*/ 0 w 31"/>
                    <a:gd name="T9" fmla="*/ 48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"/>
                    <a:gd name="T16" fmla="*/ 0 h 68"/>
                    <a:gd name="T17" fmla="*/ 31 w 31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" h="68">
                      <a:moveTo>
                        <a:pt x="0" y="48"/>
                      </a:moveTo>
                      <a:lnTo>
                        <a:pt x="0" y="0"/>
                      </a:lnTo>
                      <a:lnTo>
                        <a:pt x="30" y="20"/>
                      </a:lnTo>
                      <a:lnTo>
                        <a:pt x="30" y="67"/>
                      </a:lnTo>
                      <a:lnTo>
                        <a:pt x="0" y="48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3" name="Freeform 100"/>
                <p:cNvSpPr>
                  <a:spLocks/>
                </p:cNvSpPr>
                <p:nvPr/>
              </p:nvSpPr>
              <p:spPr bwMode="auto">
                <a:xfrm>
                  <a:off x="4239" y="2414"/>
                  <a:ext cx="14" cy="60"/>
                </a:xfrm>
                <a:custGeom>
                  <a:avLst/>
                  <a:gdLst>
                    <a:gd name="T0" fmla="*/ 0 w 14"/>
                    <a:gd name="T1" fmla="*/ 0 h 60"/>
                    <a:gd name="T2" fmla="*/ 13 w 14"/>
                    <a:gd name="T3" fmla="*/ 6 h 60"/>
                    <a:gd name="T4" fmla="*/ 13 w 14"/>
                    <a:gd name="T5" fmla="*/ 53 h 60"/>
                    <a:gd name="T6" fmla="*/ 0 w 14"/>
                    <a:gd name="T7" fmla="*/ 59 h 60"/>
                    <a:gd name="T8" fmla="*/ 0 w 14"/>
                    <a:gd name="T9" fmla="*/ 0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60"/>
                    <a:gd name="T17" fmla="*/ 14 w 14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60">
                      <a:moveTo>
                        <a:pt x="0" y="0"/>
                      </a:moveTo>
                      <a:lnTo>
                        <a:pt x="13" y="6"/>
                      </a:lnTo>
                      <a:lnTo>
                        <a:pt x="13" y="53"/>
                      </a:lnTo>
                      <a:lnTo>
                        <a:pt x="0" y="5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6633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4" name="Freeform 101"/>
                <p:cNvSpPr>
                  <a:spLocks/>
                </p:cNvSpPr>
                <p:nvPr/>
              </p:nvSpPr>
              <p:spPr bwMode="auto">
                <a:xfrm>
                  <a:off x="4239" y="2466"/>
                  <a:ext cx="38" cy="33"/>
                </a:xfrm>
                <a:custGeom>
                  <a:avLst/>
                  <a:gdLst>
                    <a:gd name="T0" fmla="*/ 8 w 38"/>
                    <a:gd name="T1" fmla="*/ 0 h 33"/>
                    <a:gd name="T2" fmla="*/ 37 w 38"/>
                    <a:gd name="T3" fmla="*/ 21 h 33"/>
                    <a:gd name="T4" fmla="*/ 37 w 38"/>
                    <a:gd name="T5" fmla="*/ 32 h 33"/>
                    <a:gd name="T6" fmla="*/ 0 w 38"/>
                    <a:gd name="T7" fmla="*/ 6 h 33"/>
                    <a:gd name="T8" fmla="*/ 8 w 38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33"/>
                    <a:gd name="T17" fmla="*/ 38 w 38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33">
                      <a:moveTo>
                        <a:pt x="8" y="0"/>
                      </a:moveTo>
                      <a:lnTo>
                        <a:pt x="37" y="21"/>
                      </a:lnTo>
                      <a:lnTo>
                        <a:pt x="37" y="32"/>
                      </a:lnTo>
                      <a:lnTo>
                        <a:pt x="0" y="6"/>
                      </a:lnTo>
                      <a:lnTo>
                        <a:pt x="8" y="0"/>
                      </a:lnTo>
                    </a:path>
                  </a:pathLst>
                </a:custGeom>
                <a:solidFill>
                  <a:srgbClr val="FFCC99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5" name="Freeform 102"/>
                <p:cNvSpPr>
                  <a:spLocks/>
                </p:cNvSpPr>
                <p:nvPr/>
              </p:nvSpPr>
              <p:spPr bwMode="auto">
                <a:xfrm>
                  <a:off x="4247" y="2420"/>
                  <a:ext cx="30" cy="68"/>
                </a:xfrm>
                <a:custGeom>
                  <a:avLst/>
                  <a:gdLst>
                    <a:gd name="T0" fmla="*/ 0 w 30"/>
                    <a:gd name="T1" fmla="*/ 47 h 68"/>
                    <a:gd name="T2" fmla="*/ 0 w 30"/>
                    <a:gd name="T3" fmla="*/ 0 h 68"/>
                    <a:gd name="T4" fmla="*/ 29 w 30"/>
                    <a:gd name="T5" fmla="*/ 18 h 68"/>
                    <a:gd name="T6" fmla="*/ 29 w 30"/>
                    <a:gd name="T7" fmla="*/ 67 h 68"/>
                    <a:gd name="T8" fmla="*/ 0 w 30"/>
                    <a:gd name="T9" fmla="*/ 47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68"/>
                    <a:gd name="T17" fmla="*/ 30 w 30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68">
                      <a:moveTo>
                        <a:pt x="0" y="47"/>
                      </a:moveTo>
                      <a:lnTo>
                        <a:pt x="0" y="0"/>
                      </a:lnTo>
                      <a:lnTo>
                        <a:pt x="29" y="18"/>
                      </a:lnTo>
                      <a:lnTo>
                        <a:pt x="29" y="67"/>
                      </a:lnTo>
                      <a:lnTo>
                        <a:pt x="0" y="47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6" name="Freeform 103"/>
                <p:cNvSpPr>
                  <a:spLocks/>
                </p:cNvSpPr>
                <p:nvPr/>
              </p:nvSpPr>
              <p:spPr bwMode="auto">
                <a:xfrm>
                  <a:off x="4079" y="2164"/>
                  <a:ext cx="72" cy="67"/>
                </a:xfrm>
                <a:custGeom>
                  <a:avLst/>
                  <a:gdLst>
                    <a:gd name="T0" fmla="*/ 44 w 72"/>
                    <a:gd name="T1" fmla="*/ 0 h 67"/>
                    <a:gd name="T2" fmla="*/ 71 w 72"/>
                    <a:gd name="T3" fmla="*/ 19 h 67"/>
                    <a:gd name="T4" fmla="*/ 27 w 72"/>
                    <a:gd name="T5" fmla="*/ 66 h 67"/>
                    <a:gd name="T6" fmla="*/ 0 w 72"/>
                    <a:gd name="T7" fmla="*/ 47 h 67"/>
                    <a:gd name="T8" fmla="*/ 44 w 72"/>
                    <a:gd name="T9" fmla="*/ 0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67"/>
                    <a:gd name="T17" fmla="*/ 72 w 72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67">
                      <a:moveTo>
                        <a:pt x="44" y="0"/>
                      </a:moveTo>
                      <a:lnTo>
                        <a:pt x="71" y="19"/>
                      </a:lnTo>
                      <a:lnTo>
                        <a:pt x="27" y="66"/>
                      </a:lnTo>
                      <a:lnTo>
                        <a:pt x="0" y="47"/>
                      </a:lnTo>
                      <a:lnTo>
                        <a:pt x="44" y="0"/>
                      </a:lnTo>
                    </a:path>
                  </a:pathLst>
                </a:custGeom>
                <a:solidFill>
                  <a:srgbClr val="CEE1E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7" name="Freeform 104"/>
                <p:cNvSpPr>
                  <a:spLocks/>
                </p:cNvSpPr>
                <p:nvPr/>
              </p:nvSpPr>
              <p:spPr bwMode="auto">
                <a:xfrm>
                  <a:off x="4163" y="2224"/>
                  <a:ext cx="72" cy="66"/>
                </a:xfrm>
                <a:custGeom>
                  <a:avLst/>
                  <a:gdLst>
                    <a:gd name="T0" fmla="*/ 45 w 72"/>
                    <a:gd name="T1" fmla="*/ 0 h 66"/>
                    <a:gd name="T2" fmla="*/ 71 w 72"/>
                    <a:gd name="T3" fmla="*/ 19 h 66"/>
                    <a:gd name="T4" fmla="*/ 27 w 72"/>
                    <a:gd name="T5" fmla="*/ 65 h 66"/>
                    <a:gd name="T6" fmla="*/ 0 w 72"/>
                    <a:gd name="T7" fmla="*/ 46 h 66"/>
                    <a:gd name="T8" fmla="*/ 45 w 72"/>
                    <a:gd name="T9" fmla="*/ 0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66"/>
                    <a:gd name="T17" fmla="*/ 72 w 72"/>
                    <a:gd name="T18" fmla="*/ 66 h 6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66">
                      <a:moveTo>
                        <a:pt x="45" y="0"/>
                      </a:moveTo>
                      <a:lnTo>
                        <a:pt x="71" y="19"/>
                      </a:lnTo>
                      <a:lnTo>
                        <a:pt x="27" y="65"/>
                      </a:lnTo>
                      <a:lnTo>
                        <a:pt x="0" y="46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CEE1E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8" name="Freeform 105"/>
                <p:cNvSpPr>
                  <a:spLocks/>
                </p:cNvSpPr>
                <p:nvPr/>
              </p:nvSpPr>
              <p:spPr bwMode="auto">
                <a:xfrm>
                  <a:off x="4263" y="2293"/>
                  <a:ext cx="72" cy="67"/>
                </a:xfrm>
                <a:custGeom>
                  <a:avLst/>
                  <a:gdLst>
                    <a:gd name="T0" fmla="*/ 45 w 72"/>
                    <a:gd name="T1" fmla="*/ 0 h 67"/>
                    <a:gd name="T2" fmla="*/ 71 w 72"/>
                    <a:gd name="T3" fmla="*/ 19 h 67"/>
                    <a:gd name="T4" fmla="*/ 27 w 72"/>
                    <a:gd name="T5" fmla="*/ 66 h 67"/>
                    <a:gd name="T6" fmla="*/ 0 w 72"/>
                    <a:gd name="T7" fmla="*/ 46 h 67"/>
                    <a:gd name="T8" fmla="*/ 45 w 72"/>
                    <a:gd name="T9" fmla="*/ 0 h 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67"/>
                    <a:gd name="T17" fmla="*/ 72 w 72"/>
                    <a:gd name="T18" fmla="*/ 67 h 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67">
                      <a:moveTo>
                        <a:pt x="45" y="0"/>
                      </a:moveTo>
                      <a:lnTo>
                        <a:pt x="71" y="19"/>
                      </a:lnTo>
                      <a:lnTo>
                        <a:pt x="27" y="66"/>
                      </a:lnTo>
                      <a:lnTo>
                        <a:pt x="0" y="46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CEE1E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09" name="Freeform 106"/>
                <p:cNvSpPr>
                  <a:spLocks/>
                </p:cNvSpPr>
                <p:nvPr/>
              </p:nvSpPr>
              <p:spPr bwMode="auto">
                <a:xfrm>
                  <a:off x="4276" y="2162"/>
                  <a:ext cx="80" cy="38"/>
                </a:xfrm>
                <a:custGeom>
                  <a:avLst/>
                  <a:gdLst>
                    <a:gd name="T0" fmla="*/ 52 w 80"/>
                    <a:gd name="T1" fmla="*/ 0 h 38"/>
                    <a:gd name="T2" fmla="*/ 79 w 80"/>
                    <a:gd name="T3" fmla="*/ 19 h 38"/>
                    <a:gd name="T4" fmla="*/ 28 w 80"/>
                    <a:gd name="T5" fmla="*/ 37 h 38"/>
                    <a:gd name="T6" fmla="*/ 0 w 80"/>
                    <a:gd name="T7" fmla="*/ 18 h 38"/>
                    <a:gd name="T8" fmla="*/ 52 w 80"/>
                    <a:gd name="T9" fmla="*/ 0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0"/>
                    <a:gd name="T16" fmla="*/ 0 h 38"/>
                    <a:gd name="T17" fmla="*/ 80 w 80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0" h="38">
                      <a:moveTo>
                        <a:pt x="52" y="0"/>
                      </a:moveTo>
                      <a:lnTo>
                        <a:pt x="79" y="19"/>
                      </a:lnTo>
                      <a:lnTo>
                        <a:pt x="28" y="37"/>
                      </a:lnTo>
                      <a:lnTo>
                        <a:pt x="0" y="18"/>
                      </a:lnTo>
                      <a:lnTo>
                        <a:pt x="52" y="0"/>
                      </a:lnTo>
                    </a:path>
                  </a:pathLst>
                </a:custGeom>
                <a:solidFill>
                  <a:srgbClr val="9DB9DA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0" name="Freeform 107"/>
                <p:cNvSpPr>
                  <a:spLocks/>
                </p:cNvSpPr>
                <p:nvPr/>
              </p:nvSpPr>
              <p:spPr bwMode="auto">
                <a:xfrm>
                  <a:off x="4190" y="2102"/>
                  <a:ext cx="79" cy="38"/>
                </a:xfrm>
                <a:custGeom>
                  <a:avLst/>
                  <a:gdLst>
                    <a:gd name="T0" fmla="*/ 51 w 79"/>
                    <a:gd name="T1" fmla="*/ 0 h 38"/>
                    <a:gd name="T2" fmla="*/ 78 w 79"/>
                    <a:gd name="T3" fmla="*/ 19 h 38"/>
                    <a:gd name="T4" fmla="*/ 26 w 79"/>
                    <a:gd name="T5" fmla="*/ 37 h 38"/>
                    <a:gd name="T6" fmla="*/ 0 w 79"/>
                    <a:gd name="T7" fmla="*/ 17 h 38"/>
                    <a:gd name="T8" fmla="*/ 51 w 79"/>
                    <a:gd name="T9" fmla="*/ 0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9"/>
                    <a:gd name="T16" fmla="*/ 0 h 38"/>
                    <a:gd name="T17" fmla="*/ 79 w 79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9" h="38">
                      <a:moveTo>
                        <a:pt x="51" y="0"/>
                      </a:moveTo>
                      <a:lnTo>
                        <a:pt x="78" y="19"/>
                      </a:lnTo>
                      <a:lnTo>
                        <a:pt x="26" y="37"/>
                      </a:lnTo>
                      <a:lnTo>
                        <a:pt x="0" y="17"/>
                      </a:lnTo>
                      <a:lnTo>
                        <a:pt x="51" y="0"/>
                      </a:lnTo>
                    </a:path>
                  </a:pathLst>
                </a:custGeom>
                <a:solidFill>
                  <a:srgbClr val="9DB9DA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1" name="Freeform 108"/>
                <p:cNvSpPr>
                  <a:spLocks/>
                </p:cNvSpPr>
                <p:nvPr/>
              </p:nvSpPr>
              <p:spPr bwMode="auto">
                <a:xfrm>
                  <a:off x="4373" y="2230"/>
                  <a:ext cx="79" cy="39"/>
                </a:xfrm>
                <a:custGeom>
                  <a:avLst/>
                  <a:gdLst>
                    <a:gd name="T0" fmla="*/ 51 w 79"/>
                    <a:gd name="T1" fmla="*/ 0 h 39"/>
                    <a:gd name="T2" fmla="*/ 78 w 79"/>
                    <a:gd name="T3" fmla="*/ 19 h 39"/>
                    <a:gd name="T4" fmla="*/ 27 w 79"/>
                    <a:gd name="T5" fmla="*/ 38 h 39"/>
                    <a:gd name="T6" fmla="*/ 0 w 79"/>
                    <a:gd name="T7" fmla="*/ 19 h 39"/>
                    <a:gd name="T8" fmla="*/ 51 w 79"/>
                    <a:gd name="T9" fmla="*/ 0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9"/>
                    <a:gd name="T16" fmla="*/ 0 h 39"/>
                    <a:gd name="T17" fmla="*/ 79 w 79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9" h="39">
                      <a:moveTo>
                        <a:pt x="51" y="0"/>
                      </a:moveTo>
                      <a:lnTo>
                        <a:pt x="78" y="19"/>
                      </a:lnTo>
                      <a:lnTo>
                        <a:pt x="27" y="38"/>
                      </a:lnTo>
                      <a:lnTo>
                        <a:pt x="0" y="19"/>
                      </a:lnTo>
                      <a:lnTo>
                        <a:pt x="51" y="0"/>
                      </a:lnTo>
                    </a:path>
                  </a:pathLst>
                </a:custGeom>
                <a:solidFill>
                  <a:srgbClr val="9DB9DA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2" name="Freeform 109"/>
                <p:cNvSpPr>
                  <a:spLocks/>
                </p:cNvSpPr>
                <p:nvPr/>
              </p:nvSpPr>
              <p:spPr bwMode="auto">
                <a:xfrm>
                  <a:off x="4074" y="2440"/>
                  <a:ext cx="25" cy="52"/>
                </a:xfrm>
                <a:custGeom>
                  <a:avLst/>
                  <a:gdLst>
                    <a:gd name="T0" fmla="*/ 24 w 25"/>
                    <a:gd name="T1" fmla="*/ 16 h 52"/>
                    <a:gd name="T2" fmla="*/ 0 w 25"/>
                    <a:gd name="T3" fmla="*/ 0 h 52"/>
                    <a:gd name="T4" fmla="*/ 0 w 25"/>
                    <a:gd name="T5" fmla="*/ 34 h 52"/>
                    <a:gd name="T6" fmla="*/ 24 w 25"/>
                    <a:gd name="T7" fmla="*/ 51 h 52"/>
                    <a:gd name="T8" fmla="*/ 24 w 25"/>
                    <a:gd name="T9" fmla="*/ 16 h 5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2"/>
                    <a:gd name="T17" fmla="*/ 25 w 25"/>
                    <a:gd name="T18" fmla="*/ 52 h 5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2">
                      <a:moveTo>
                        <a:pt x="24" y="16"/>
                      </a:moveTo>
                      <a:lnTo>
                        <a:pt x="0" y="0"/>
                      </a:lnTo>
                      <a:lnTo>
                        <a:pt x="0" y="34"/>
                      </a:lnTo>
                      <a:lnTo>
                        <a:pt x="24" y="51"/>
                      </a:lnTo>
                      <a:lnTo>
                        <a:pt x="24" y="16"/>
                      </a:lnTo>
                    </a:path>
                  </a:pathLst>
                </a:custGeom>
                <a:solidFill>
                  <a:srgbClr val="B3B3B3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3" name="Freeform 110"/>
                <p:cNvSpPr>
                  <a:spLocks/>
                </p:cNvSpPr>
                <p:nvPr/>
              </p:nvSpPr>
              <p:spPr bwMode="auto">
                <a:xfrm>
                  <a:off x="4171" y="2434"/>
                  <a:ext cx="14" cy="17"/>
                </a:xfrm>
                <a:custGeom>
                  <a:avLst/>
                  <a:gdLst>
                    <a:gd name="T0" fmla="*/ 5 w 14"/>
                    <a:gd name="T1" fmla="*/ 16 h 17"/>
                    <a:gd name="T2" fmla="*/ 2 w 14"/>
                    <a:gd name="T3" fmla="*/ 13 h 17"/>
                    <a:gd name="T4" fmla="*/ 0 w 14"/>
                    <a:gd name="T5" fmla="*/ 12 h 17"/>
                    <a:gd name="T6" fmla="*/ 0 w 14"/>
                    <a:gd name="T7" fmla="*/ 10 h 17"/>
                    <a:gd name="T8" fmla="*/ 0 w 14"/>
                    <a:gd name="T9" fmla="*/ 8 h 17"/>
                    <a:gd name="T10" fmla="*/ 2 w 14"/>
                    <a:gd name="T11" fmla="*/ 4 h 17"/>
                    <a:gd name="T12" fmla="*/ 3 w 14"/>
                    <a:gd name="T13" fmla="*/ 3 h 17"/>
                    <a:gd name="T14" fmla="*/ 5 w 14"/>
                    <a:gd name="T15" fmla="*/ 1 h 17"/>
                    <a:gd name="T16" fmla="*/ 7 w 14"/>
                    <a:gd name="T17" fmla="*/ 0 h 17"/>
                    <a:gd name="T18" fmla="*/ 8 w 14"/>
                    <a:gd name="T19" fmla="*/ 0 h 17"/>
                    <a:gd name="T20" fmla="*/ 12 w 14"/>
                    <a:gd name="T21" fmla="*/ 2 h 17"/>
                    <a:gd name="T22" fmla="*/ 13 w 14"/>
                    <a:gd name="T23" fmla="*/ 4 h 17"/>
                    <a:gd name="T24" fmla="*/ 13 w 14"/>
                    <a:gd name="T25" fmla="*/ 5 h 17"/>
                    <a:gd name="T26" fmla="*/ 13 w 14"/>
                    <a:gd name="T27" fmla="*/ 8 h 17"/>
                    <a:gd name="T28" fmla="*/ 12 w 14"/>
                    <a:gd name="T29" fmla="*/ 11 h 17"/>
                    <a:gd name="T30" fmla="*/ 10 w 14"/>
                    <a:gd name="T31" fmla="*/ 13 h 17"/>
                    <a:gd name="T32" fmla="*/ 8 w 14"/>
                    <a:gd name="T33" fmla="*/ 16 h 17"/>
                    <a:gd name="T34" fmla="*/ 7 w 14"/>
                    <a:gd name="T35" fmla="*/ 16 h 17"/>
                    <a:gd name="T36" fmla="*/ 5 w 14"/>
                    <a:gd name="T37" fmla="*/ 16 h 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"/>
                    <a:gd name="T58" fmla="*/ 0 h 17"/>
                    <a:gd name="T59" fmla="*/ 14 w 14"/>
                    <a:gd name="T60" fmla="*/ 17 h 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" h="17">
                      <a:moveTo>
                        <a:pt x="5" y="16"/>
                      </a:moveTo>
                      <a:lnTo>
                        <a:pt x="2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2" y="2"/>
                      </a:lnTo>
                      <a:lnTo>
                        <a:pt x="13" y="4"/>
                      </a:lnTo>
                      <a:lnTo>
                        <a:pt x="13" y="5"/>
                      </a:lnTo>
                      <a:lnTo>
                        <a:pt x="13" y="8"/>
                      </a:lnTo>
                      <a:lnTo>
                        <a:pt x="12" y="11"/>
                      </a:lnTo>
                      <a:lnTo>
                        <a:pt x="10" y="13"/>
                      </a:lnTo>
                      <a:lnTo>
                        <a:pt x="8" y="16"/>
                      </a:lnTo>
                      <a:lnTo>
                        <a:pt x="7" y="16"/>
                      </a:lnTo>
                      <a:lnTo>
                        <a:pt x="5" y="16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4" name="Freeform 111"/>
                <p:cNvSpPr>
                  <a:spLocks/>
                </p:cNvSpPr>
                <p:nvPr/>
              </p:nvSpPr>
              <p:spPr bwMode="auto">
                <a:xfrm>
                  <a:off x="4162" y="2441"/>
                  <a:ext cx="14" cy="17"/>
                </a:xfrm>
                <a:custGeom>
                  <a:avLst/>
                  <a:gdLst>
                    <a:gd name="T0" fmla="*/ 3 w 14"/>
                    <a:gd name="T1" fmla="*/ 16 h 17"/>
                    <a:gd name="T2" fmla="*/ 1 w 14"/>
                    <a:gd name="T3" fmla="*/ 13 h 17"/>
                    <a:gd name="T4" fmla="*/ 0 w 14"/>
                    <a:gd name="T5" fmla="*/ 12 h 17"/>
                    <a:gd name="T6" fmla="*/ 0 w 14"/>
                    <a:gd name="T7" fmla="*/ 10 h 17"/>
                    <a:gd name="T8" fmla="*/ 0 w 14"/>
                    <a:gd name="T9" fmla="*/ 8 h 17"/>
                    <a:gd name="T10" fmla="*/ 1 w 14"/>
                    <a:gd name="T11" fmla="*/ 4 h 17"/>
                    <a:gd name="T12" fmla="*/ 2 w 14"/>
                    <a:gd name="T13" fmla="*/ 2 h 17"/>
                    <a:gd name="T14" fmla="*/ 5 w 14"/>
                    <a:gd name="T15" fmla="*/ 0 h 17"/>
                    <a:gd name="T16" fmla="*/ 6 w 14"/>
                    <a:gd name="T17" fmla="*/ 0 h 17"/>
                    <a:gd name="T18" fmla="*/ 7 w 14"/>
                    <a:gd name="T19" fmla="*/ 0 h 17"/>
                    <a:gd name="T20" fmla="*/ 11 w 14"/>
                    <a:gd name="T21" fmla="*/ 2 h 17"/>
                    <a:gd name="T22" fmla="*/ 12 w 14"/>
                    <a:gd name="T23" fmla="*/ 3 h 17"/>
                    <a:gd name="T24" fmla="*/ 13 w 14"/>
                    <a:gd name="T25" fmla="*/ 5 h 17"/>
                    <a:gd name="T26" fmla="*/ 12 w 14"/>
                    <a:gd name="T27" fmla="*/ 8 h 17"/>
                    <a:gd name="T28" fmla="*/ 11 w 14"/>
                    <a:gd name="T29" fmla="*/ 11 h 17"/>
                    <a:gd name="T30" fmla="*/ 9 w 14"/>
                    <a:gd name="T31" fmla="*/ 12 h 17"/>
                    <a:gd name="T32" fmla="*/ 7 w 14"/>
                    <a:gd name="T33" fmla="*/ 14 h 17"/>
                    <a:gd name="T34" fmla="*/ 5 w 14"/>
                    <a:gd name="T35" fmla="*/ 16 h 17"/>
                    <a:gd name="T36" fmla="*/ 3 w 14"/>
                    <a:gd name="T37" fmla="*/ 16 h 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"/>
                    <a:gd name="T58" fmla="*/ 0 h 17"/>
                    <a:gd name="T59" fmla="*/ 14 w 14"/>
                    <a:gd name="T60" fmla="*/ 17 h 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" h="17">
                      <a:moveTo>
                        <a:pt x="3" y="16"/>
                      </a:move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11" y="2"/>
                      </a:lnTo>
                      <a:lnTo>
                        <a:pt x="12" y="3"/>
                      </a:lnTo>
                      <a:lnTo>
                        <a:pt x="13" y="5"/>
                      </a:lnTo>
                      <a:lnTo>
                        <a:pt x="12" y="8"/>
                      </a:lnTo>
                      <a:lnTo>
                        <a:pt x="11" y="11"/>
                      </a:lnTo>
                      <a:lnTo>
                        <a:pt x="9" y="12"/>
                      </a:lnTo>
                      <a:lnTo>
                        <a:pt x="7" y="14"/>
                      </a:lnTo>
                      <a:lnTo>
                        <a:pt x="5" y="16"/>
                      </a:lnTo>
                      <a:lnTo>
                        <a:pt x="3" y="16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5" name="Freeform 112"/>
                <p:cNvSpPr>
                  <a:spLocks/>
                </p:cNvSpPr>
                <p:nvPr/>
              </p:nvSpPr>
              <p:spPr bwMode="auto">
                <a:xfrm>
                  <a:off x="4074" y="2375"/>
                  <a:ext cx="117" cy="82"/>
                </a:xfrm>
                <a:custGeom>
                  <a:avLst/>
                  <a:gdLst>
                    <a:gd name="T0" fmla="*/ 116 w 117"/>
                    <a:gd name="T1" fmla="*/ 17 h 82"/>
                    <a:gd name="T2" fmla="*/ 92 w 117"/>
                    <a:gd name="T3" fmla="*/ 0 h 82"/>
                    <a:gd name="T4" fmla="*/ 0 w 117"/>
                    <a:gd name="T5" fmla="*/ 65 h 82"/>
                    <a:gd name="T6" fmla="*/ 24 w 117"/>
                    <a:gd name="T7" fmla="*/ 81 h 82"/>
                    <a:gd name="T8" fmla="*/ 116 w 117"/>
                    <a:gd name="T9" fmla="*/ 17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7"/>
                    <a:gd name="T16" fmla="*/ 0 h 82"/>
                    <a:gd name="T17" fmla="*/ 117 w 117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7" h="82">
                      <a:moveTo>
                        <a:pt x="116" y="17"/>
                      </a:moveTo>
                      <a:lnTo>
                        <a:pt x="92" y="0"/>
                      </a:lnTo>
                      <a:lnTo>
                        <a:pt x="0" y="65"/>
                      </a:lnTo>
                      <a:lnTo>
                        <a:pt x="24" y="81"/>
                      </a:lnTo>
                      <a:lnTo>
                        <a:pt x="116" y="17"/>
                      </a:lnTo>
                    </a:path>
                  </a:pathLst>
                </a:custGeom>
                <a:solidFill>
                  <a:srgbClr val="E6E6E6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6" name="Freeform 113"/>
                <p:cNvSpPr>
                  <a:spLocks/>
                </p:cNvSpPr>
                <p:nvPr/>
              </p:nvSpPr>
              <p:spPr bwMode="auto">
                <a:xfrm>
                  <a:off x="4098" y="2392"/>
                  <a:ext cx="93" cy="100"/>
                </a:xfrm>
                <a:custGeom>
                  <a:avLst/>
                  <a:gdLst>
                    <a:gd name="T0" fmla="*/ 92 w 93"/>
                    <a:gd name="T1" fmla="*/ 0 h 100"/>
                    <a:gd name="T2" fmla="*/ 0 w 93"/>
                    <a:gd name="T3" fmla="*/ 65 h 100"/>
                    <a:gd name="T4" fmla="*/ 0 w 93"/>
                    <a:gd name="T5" fmla="*/ 99 h 100"/>
                    <a:gd name="T6" fmla="*/ 92 w 93"/>
                    <a:gd name="T7" fmla="*/ 33 h 100"/>
                    <a:gd name="T8" fmla="*/ 92 w 93"/>
                    <a:gd name="T9" fmla="*/ 0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3"/>
                    <a:gd name="T16" fmla="*/ 0 h 100"/>
                    <a:gd name="T17" fmla="*/ 93 w 93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3" h="100">
                      <a:moveTo>
                        <a:pt x="92" y="0"/>
                      </a:moveTo>
                      <a:lnTo>
                        <a:pt x="0" y="65"/>
                      </a:lnTo>
                      <a:lnTo>
                        <a:pt x="0" y="99"/>
                      </a:lnTo>
                      <a:lnTo>
                        <a:pt x="92" y="33"/>
                      </a:lnTo>
                      <a:lnTo>
                        <a:pt x="92" y="0"/>
                      </a:lnTo>
                    </a:path>
                  </a:pathLst>
                </a:custGeom>
                <a:solidFill>
                  <a:srgbClr val="7F7F7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7" name="Freeform 114"/>
                <p:cNvSpPr>
                  <a:spLocks/>
                </p:cNvSpPr>
                <p:nvPr/>
              </p:nvSpPr>
              <p:spPr bwMode="auto">
                <a:xfrm>
                  <a:off x="3946" y="2350"/>
                  <a:ext cx="25" cy="51"/>
                </a:xfrm>
                <a:custGeom>
                  <a:avLst/>
                  <a:gdLst>
                    <a:gd name="T0" fmla="*/ 24 w 25"/>
                    <a:gd name="T1" fmla="*/ 17 h 51"/>
                    <a:gd name="T2" fmla="*/ 0 w 25"/>
                    <a:gd name="T3" fmla="*/ 0 h 51"/>
                    <a:gd name="T4" fmla="*/ 0 w 25"/>
                    <a:gd name="T5" fmla="*/ 34 h 51"/>
                    <a:gd name="T6" fmla="*/ 24 w 25"/>
                    <a:gd name="T7" fmla="*/ 50 h 51"/>
                    <a:gd name="T8" fmla="*/ 24 w 25"/>
                    <a:gd name="T9" fmla="*/ 17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51"/>
                    <a:gd name="T17" fmla="*/ 25 w 25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51">
                      <a:moveTo>
                        <a:pt x="24" y="17"/>
                      </a:moveTo>
                      <a:lnTo>
                        <a:pt x="0" y="0"/>
                      </a:lnTo>
                      <a:lnTo>
                        <a:pt x="0" y="34"/>
                      </a:lnTo>
                      <a:lnTo>
                        <a:pt x="24" y="50"/>
                      </a:lnTo>
                      <a:lnTo>
                        <a:pt x="24" y="17"/>
                      </a:lnTo>
                    </a:path>
                  </a:pathLst>
                </a:custGeom>
                <a:solidFill>
                  <a:srgbClr val="B3B3B3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8" name="Freeform 115"/>
                <p:cNvSpPr>
                  <a:spLocks/>
                </p:cNvSpPr>
                <p:nvPr/>
              </p:nvSpPr>
              <p:spPr bwMode="auto">
                <a:xfrm>
                  <a:off x="4043" y="2343"/>
                  <a:ext cx="14" cy="17"/>
                </a:xfrm>
                <a:custGeom>
                  <a:avLst/>
                  <a:gdLst>
                    <a:gd name="T0" fmla="*/ 3 w 14"/>
                    <a:gd name="T1" fmla="*/ 16 h 17"/>
                    <a:gd name="T2" fmla="*/ 1 w 14"/>
                    <a:gd name="T3" fmla="*/ 13 h 17"/>
                    <a:gd name="T4" fmla="*/ 0 w 14"/>
                    <a:gd name="T5" fmla="*/ 12 h 17"/>
                    <a:gd name="T6" fmla="*/ 0 w 14"/>
                    <a:gd name="T7" fmla="*/ 10 h 17"/>
                    <a:gd name="T8" fmla="*/ 0 w 14"/>
                    <a:gd name="T9" fmla="*/ 8 h 17"/>
                    <a:gd name="T10" fmla="*/ 1 w 14"/>
                    <a:gd name="T11" fmla="*/ 4 h 17"/>
                    <a:gd name="T12" fmla="*/ 2 w 14"/>
                    <a:gd name="T13" fmla="*/ 2 h 17"/>
                    <a:gd name="T14" fmla="*/ 5 w 14"/>
                    <a:gd name="T15" fmla="*/ 1 h 17"/>
                    <a:gd name="T16" fmla="*/ 6 w 14"/>
                    <a:gd name="T17" fmla="*/ 0 h 17"/>
                    <a:gd name="T18" fmla="*/ 7 w 14"/>
                    <a:gd name="T19" fmla="*/ 0 h 17"/>
                    <a:gd name="T20" fmla="*/ 7 w 14"/>
                    <a:gd name="T21" fmla="*/ 1 h 17"/>
                    <a:gd name="T22" fmla="*/ 11 w 14"/>
                    <a:gd name="T23" fmla="*/ 2 h 17"/>
                    <a:gd name="T24" fmla="*/ 12 w 14"/>
                    <a:gd name="T25" fmla="*/ 4 h 17"/>
                    <a:gd name="T26" fmla="*/ 13 w 14"/>
                    <a:gd name="T27" fmla="*/ 5 h 17"/>
                    <a:gd name="T28" fmla="*/ 12 w 14"/>
                    <a:gd name="T29" fmla="*/ 9 h 17"/>
                    <a:gd name="T30" fmla="*/ 11 w 14"/>
                    <a:gd name="T31" fmla="*/ 11 h 17"/>
                    <a:gd name="T32" fmla="*/ 10 w 14"/>
                    <a:gd name="T33" fmla="*/ 13 h 17"/>
                    <a:gd name="T34" fmla="*/ 7 w 14"/>
                    <a:gd name="T35" fmla="*/ 16 h 17"/>
                    <a:gd name="T36" fmla="*/ 6 w 14"/>
                    <a:gd name="T37" fmla="*/ 16 h 17"/>
                    <a:gd name="T38" fmla="*/ 5 w 14"/>
                    <a:gd name="T39" fmla="*/ 16 h 17"/>
                    <a:gd name="T40" fmla="*/ 3 w 14"/>
                    <a:gd name="T41" fmla="*/ 16 h 1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"/>
                    <a:gd name="T64" fmla="*/ 0 h 17"/>
                    <a:gd name="T65" fmla="*/ 14 w 14"/>
                    <a:gd name="T66" fmla="*/ 17 h 1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" h="17">
                      <a:moveTo>
                        <a:pt x="3" y="16"/>
                      </a:move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11" y="2"/>
                      </a:lnTo>
                      <a:lnTo>
                        <a:pt x="12" y="4"/>
                      </a:lnTo>
                      <a:lnTo>
                        <a:pt x="13" y="5"/>
                      </a:lnTo>
                      <a:lnTo>
                        <a:pt x="12" y="9"/>
                      </a:lnTo>
                      <a:lnTo>
                        <a:pt x="11" y="11"/>
                      </a:lnTo>
                      <a:lnTo>
                        <a:pt x="10" y="13"/>
                      </a:lnTo>
                      <a:lnTo>
                        <a:pt x="7" y="16"/>
                      </a:lnTo>
                      <a:lnTo>
                        <a:pt x="6" y="16"/>
                      </a:lnTo>
                      <a:lnTo>
                        <a:pt x="5" y="16"/>
                      </a:lnTo>
                      <a:lnTo>
                        <a:pt x="3" y="16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19" name="Freeform 116"/>
                <p:cNvSpPr>
                  <a:spLocks/>
                </p:cNvSpPr>
                <p:nvPr/>
              </p:nvSpPr>
              <p:spPr bwMode="auto">
                <a:xfrm>
                  <a:off x="4034" y="2350"/>
                  <a:ext cx="14" cy="17"/>
                </a:xfrm>
                <a:custGeom>
                  <a:avLst/>
                  <a:gdLst>
                    <a:gd name="T0" fmla="*/ 4 w 14"/>
                    <a:gd name="T1" fmla="*/ 14 h 17"/>
                    <a:gd name="T2" fmla="*/ 1 w 14"/>
                    <a:gd name="T3" fmla="*/ 13 h 17"/>
                    <a:gd name="T4" fmla="*/ 0 w 14"/>
                    <a:gd name="T5" fmla="*/ 11 h 17"/>
                    <a:gd name="T6" fmla="*/ 0 w 14"/>
                    <a:gd name="T7" fmla="*/ 9 h 17"/>
                    <a:gd name="T8" fmla="*/ 0 w 14"/>
                    <a:gd name="T9" fmla="*/ 6 h 17"/>
                    <a:gd name="T10" fmla="*/ 1 w 14"/>
                    <a:gd name="T11" fmla="*/ 4 h 17"/>
                    <a:gd name="T12" fmla="*/ 3 w 14"/>
                    <a:gd name="T13" fmla="*/ 1 h 17"/>
                    <a:gd name="T14" fmla="*/ 4 w 14"/>
                    <a:gd name="T15" fmla="*/ 1 h 17"/>
                    <a:gd name="T16" fmla="*/ 7 w 14"/>
                    <a:gd name="T17" fmla="*/ 0 h 17"/>
                    <a:gd name="T18" fmla="*/ 8 w 14"/>
                    <a:gd name="T19" fmla="*/ 0 h 17"/>
                    <a:gd name="T20" fmla="*/ 12 w 14"/>
                    <a:gd name="T21" fmla="*/ 1 h 17"/>
                    <a:gd name="T22" fmla="*/ 13 w 14"/>
                    <a:gd name="T23" fmla="*/ 3 h 17"/>
                    <a:gd name="T24" fmla="*/ 13 w 14"/>
                    <a:gd name="T25" fmla="*/ 4 h 17"/>
                    <a:gd name="T26" fmla="*/ 13 w 14"/>
                    <a:gd name="T27" fmla="*/ 8 h 17"/>
                    <a:gd name="T28" fmla="*/ 12 w 14"/>
                    <a:gd name="T29" fmla="*/ 10 h 17"/>
                    <a:gd name="T30" fmla="*/ 11 w 14"/>
                    <a:gd name="T31" fmla="*/ 13 h 17"/>
                    <a:gd name="T32" fmla="*/ 7 w 14"/>
                    <a:gd name="T33" fmla="*/ 14 h 17"/>
                    <a:gd name="T34" fmla="*/ 7 w 14"/>
                    <a:gd name="T35" fmla="*/ 16 h 17"/>
                    <a:gd name="T36" fmla="*/ 5 w 14"/>
                    <a:gd name="T37" fmla="*/ 16 h 17"/>
                    <a:gd name="T38" fmla="*/ 4 w 14"/>
                    <a:gd name="T39" fmla="*/ 14 h 1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4"/>
                    <a:gd name="T61" fmla="*/ 0 h 17"/>
                    <a:gd name="T62" fmla="*/ 14 w 14"/>
                    <a:gd name="T63" fmla="*/ 17 h 1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4" h="17">
                      <a:moveTo>
                        <a:pt x="4" y="14"/>
                      </a:moveTo>
                      <a:lnTo>
                        <a:pt x="1" y="13"/>
                      </a:lnTo>
                      <a:lnTo>
                        <a:pt x="0" y="11"/>
                      </a:lnTo>
                      <a:lnTo>
                        <a:pt x="0" y="9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3" y="1"/>
                      </a:lnTo>
                      <a:lnTo>
                        <a:pt x="4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2" y="1"/>
                      </a:lnTo>
                      <a:lnTo>
                        <a:pt x="13" y="3"/>
                      </a:lnTo>
                      <a:lnTo>
                        <a:pt x="13" y="4"/>
                      </a:lnTo>
                      <a:lnTo>
                        <a:pt x="13" y="8"/>
                      </a:lnTo>
                      <a:lnTo>
                        <a:pt x="12" y="10"/>
                      </a:lnTo>
                      <a:lnTo>
                        <a:pt x="11" y="13"/>
                      </a:lnTo>
                      <a:lnTo>
                        <a:pt x="7" y="14"/>
                      </a:lnTo>
                      <a:lnTo>
                        <a:pt x="7" y="16"/>
                      </a:lnTo>
                      <a:lnTo>
                        <a:pt x="5" y="16"/>
                      </a:lnTo>
                      <a:lnTo>
                        <a:pt x="4" y="14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0" name="Freeform 117"/>
                <p:cNvSpPr>
                  <a:spLocks/>
                </p:cNvSpPr>
                <p:nvPr/>
              </p:nvSpPr>
              <p:spPr bwMode="auto">
                <a:xfrm>
                  <a:off x="3946" y="2286"/>
                  <a:ext cx="117" cy="82"/>
                </a:xfrm>
                <a:custGeom>
                  <a:avLst/>
                  <a:gdLst>
                    <a:gd name="T0" fmla="*/ 116 w 117"/>
                    <a:gd name="T1" fmla="*/ 17 h 82"/>
                    <a:gd name="T2" fmla="*/ 93 w 117"/>
                    <a:gd name="T3" fmla="*/ 0 h 82"/>
                    <a:gd name="T4" fmla="*/ 0 w 117"/>
                    <a:gd name="T5" fmla="*/ 64 h 82"/>
                    <a:gd name="T6" fmla="*/ 24 w 117"/>
                    <a:gd name="T7" fmla="*/ 81 h 82"/>
                    <a:gd name="T8" fmla="*/ 116 w 117"/>
                    <a:gd name="T9" fmla="*/ 17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7"/>
                    <a:gd name="T16" fmla="*/ 0 h 82"/>
                    <a:gd name="T17" fmla="*/ 117 w 117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7" h="82">
                      <a:moveTo>
                        <a:pt x="116" y="17"/>
                      </a:moveTo>
                      <a:lnTo>
                        <a:pt x="93" y="0"/>
                      </a:lnTo>
                      <a:lnTo>
                        <a:pt x="0" y="64"/>
                      </a:lnTo>
                      <a:lnTo>
                        <a:pt x="24" y="81"/>
                      </a:lnTo>
                      <a:lnTo>
                        <a:pt x="116" y="17"/>
                      </a:lnTo>
                    </a:path>
                  </a:pathLst>
                </a:custGeom>
                <a:solidFill>
                  <a:srgbClr val="E6E6E6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1" name="Freeform 118"/>
                <p:cNvSpPr>
                  <a:spLocks/>
                </p:cNvSpPr>
                <p:nvPr/>
              </p:nvSpPr>
              <p:spPr bwMode="auto">
                <a:xfrm>
                  <a:off x="3970" y="2303"/>
                  <a:ext cx="93" cy="98"/>
                </a:xfrm>
                <a:custGeom>
                  <a:avLst/>
                  <a:gdLst>
                    <a:gd name="T0" fmla="*/ 92 w 93"/>
                    <a:gd name="T1" fmla="*/ 0 h 98"/>
                    <a:gd name="T2" fmla="*/ 0 w 93"/>
                    <a:gd name="T3" fmla="*/ 64 h 98"/>
                    <a:gd name="T4" fmla="*/ 0 w 93"/>
                    <a:gd name="T5" fmla="*/ 97 h 98"/>
                    <a:gd name="T6" fmla="*/ 92 w 93"/>
                    <a:gd name="T7" fmla="*/ 32 h 98"/>
                    <a:gd name="T8" fmla="*/ 92 w 93"/>
                    <a:gd name="T9" fmla="*/ 0 h 9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3"/>
                    <a:gd name="T16" fmla="*/ 0 h 98"/>
                    <a:gd name="T17" fmla="*/ 93 w 93"/>
                    <a:gd name="T18" fmla="*/ 98 h 9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3" h="98">
                      <a:moveTo>
                        <a:pt x="92" y="0"/>
                      </a:moveTo>
                      <a:lnTo>
                        <a:pt x="0" y="64"/>
                      </a:lnTo>
                      <a:lnTo>
                        <a:pt x="0" y="97"/>
                      </a:lnTo>
                      <a:lnTo>
                        <a:pt x="92" y="32"/>
                      </a:lnTo>
                      <a:lnTo>
                        <a:pt x="92" y="0"/>
                      </a:lnTo>
                    </a:path>
                  </a:pathLst>
                </a:custGeom>
                <a:solidFill>
                  <a:srgbClr val="7F7F7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2" name="Freeform 119"/>
                <p:cNvSpPr>
                  <a:spLocks/>
                </p:cNvSpPr>
                <p:nvPr/>
              </p:nvSpPr>
              <p:spPr bwMode="auto">
                <a:xfrm>
                  <a:off x="4174" y="2553"/>
                  <a:ext cx="14" cy="17"/>
                </a:xfrm>
                <a:custGeom>
                  <a:avLst/>
                  <a:gdLst>
                    <a:gd name="T0" fmla="*/ 4 w 14"/>
                    <a:gd name="T1" fmla="*/ 15 h 17"/>
                    <a:gd name="T2" fmla="*/ 1 w 14"/>
                    <a:gd name="T3" fmla="*/ 13 h 17"/>
                    <a:gd name="T4" fmla="*/ 1 w 14"/>
                    <a:gd name="T5" fmla="*/ 12 h 17"/>
                    <a:gd name="T6" fmla="*/ 0 w 14"/>
                    <a:gd name="T7" fmla="*/ 10 h 17"/>
                    <a:gd name="T8" fmla="*/ 1 w 14"/>
                    <a:gd name="T9" fmla="*/ 7 h 17"/>
                    <a:gd name="T10" fmla="*/ 1 w 14"/>
                    <a:gd name="T11" fmla="*/ 5 h 17"/>
                    <a:gd name="T12" fmla="*/ 2 w 14"/>
                    <a:gd name="T13" fmla="*/ 2 h 17"/>
                    <a:gd name="T14" fmla="*/ 4 w 14"/>
                    <a:gd name="T15" fmla="*/ 1 h 17"/>
                    <a:gd name="T16" fmla="*/ 7 w 14"/>
                    <a:gd name="T17" fmla="*/ 0 h 17"/>
                    <a:gd name="T18" fmla="*/ 7 w 14"/>
                    <a:gd name="T19" fmla="*/ 1 h 17"/>
                    <a:gd name="T20" fmla="*/ 11 w 14"/>
                    <a:gd name="T21" fmla="*/ 2 h 17"/>
                    <a:gd name="T22" fmla="*/ 11 w 14"/>
                    <a:gd name="T23" fmla="*/ 3 h 17"/>
                    <a:gd name="T24" fmla="*/ 12 w 14"/>
                    <a:gd name="T25" fmla="*/ 4 h 17"/>
                    <a:gd name="T26" fmla="*/ 13 w 14"/>
                    <a:gd name="T27" fmla="*/ 5 h 17"/>
                    <a:gd name="T28" fmla="*/ 12 w 14"/>
                    <a:gd name="T29" fmla="*/ 8 h 17"/>
                    <a:gd name="T30" fmla="*/ 11 w 14"/>
                    <a:gd name="T31" fmla="*/ 11 h 17"/>
                    <a:gd name="T32" fmla="*/ 9 w 14"/>
                    <a:gd name="T33" fmla="*/ 13 h 17"/>
                    <a:gd name="T34" fmla="*/ 7 w 14"/>
                    <a:gd name="T35" fmla="*/ 15 h 17"/>
                    <a:gd name="T36" fmla="*/ 5 w 14"/>
                    <a:gd name="T37" fmla="*/ 16 h 17"/>
                    <a:gd name="T38" fmla="*/ 4 w 14"/>
                    <a:gd name="T39" fmla="*/ 16 h 17"/>
                    <a:gd name="T40" fmla="*/ 4 w 14"/>
                    <a:gd name="T41" fmla="*/ 15 h 1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"/>
                    <a:gd name="T64" fmla="*/ 0 h 17"/>
                    <a:gd name="T65" fmla="*/ 14 w 14"/>
                    <a:gd name="T66" fmla="*/ 17 h 1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" h="17">
                      <a:moveTo>
                        <a:pt x="4" y="15"/>
                      </a:moveTo>
                      <a:lnTo>
                        <a:pt x="1" y="13"/>
                      </a:lnTo>
                      <a:lnTo>
                        <a:pt x="1" y="12"/>
                      </a:lnTo>
                      <a:lnTo>
                        <a:pt x="0" y="10"/>
                      </a:lnTo>
                      <a:lnTo>
                        <a:pt x="1" y="7"/>
                      </a:lnTo>
                      <a:lnTo>
                        <a:pt x="1" y="5"/>
                      </a:lnTo>
                      <a:lnTo>
                        <a:pt x="2" y="2"/>
                      </a:lnTo>
                      <a:lnTo>
                        <a:pt x="4" y="1"/>
                      </a:ln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11" y="2"/>
                      </a:lnTo>
                      <a:lnTo>
                        <a:pt x="11" y="3"/>
                      </a:lnTo>
                      <a:lnTo>
                        <a:pt x="12" y="4"/>
                      </a:lnTo>
                      <a:lnTo>
                        <a:pt x="13" y="5"/>
                      </a:lnTo>
                      <a:lnTo>
                        <a:pt x="12" y="8"/>
                      </a:lnTo>
                      <a:lnTo>
                        <a:pt x="11" y="11"/>
                      </a:lnTo>
                      <a:lnTo>
                        <a:pt x="9" y="13"/>
                      </a:lnTo>
                      <a:lnTo>
                        <a:pt x="7" y="15"/>
                      </a:lnTo>
                      <a:lnTo>
                        <a:pt x="5" y="16"/>
                      </a:lnTo>
                      <a:lnTo>
                        <a:pt x="4" y="16"/>
                      </a:lnTo>
                      <a:lnTo>
                        <a:pt x="4" y="15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3" name="Freeform 120"/>
                <p:cNvSpPr>
                  <a:spLocks/>
                </p:cNvSpPr>
                <p:nvPr/>
              </p:nvSpPr>
              <p:spPr bwMode="auto">
                <a:xfrm>
                  <a:off x="4164" y="2560"/>
                  <a:ext cx="14" cy="17"/>
                </a:xfrm>
                <a:custGeom>
                  <a:avLst/>
                  <a:gdLst>
                    <a:gd name="T0" fmla="*/ 5 w 14"/>
                    <a:gd name="T1" fmla="*/ 15 h 17"/>
                    <a:gd name="T2" fmla="*/ 2 w 14"/>
                    <a:gd name="T3" fmla="*/ 13 h 17"/>
                    <a:gd name="T4" fmla="*/ 1 w 14"/>
                    <a:gd name="T5" fmla="*/ 12 h 17"/>
                    <a:gd name="T6" fmla="*/ 0 w 14"/>
                    <a:gd name="T7" fmla="*/ 12 h 17"/>
                    <a:gd name="T8" fmla="*/ 0 w 14"/>
                    <a:gd name="T9" fmla="*/ 10 h 17"/>
                    <a:gd name="T10" fmla="*/ 0 w 14"/>
                    <a:gd name="T11" fmla="*/ 7 h 17"/>
                    <a:gd name="T12" fmla="*/ 2 w 14"/>
                    <a:gd name="T13" fmla="*/ 5 h 17"/>
                    <a:gd name="T14" fmla="*/ 2 w 14"/>
                    <a:gd name="T15" fmla="*/ 2 h 17"/>
                    <a:gd name="T16" fmla="*/ 5 w 14"/>
                    <a:gd name="T17" fmla="*/ 1 h 17"/>
                    <a:gd name="T18" fmla="*/ 7 w 14"/>
                    <a:gd name="T19" fmla="*/ 0 h 17"/>
                    <a:gd name="T20" fmla="*/ 9 w 14"/>
                    <a:gd name="T21" fmla="*/ 1 h 17"/>
                    <a:gd name="T22" fmla="*/ 12 w 14"/>
                    <a:gd name="T23" fmla="*/ 2 h 17"/>
                    <a:gd name="T24" fmla="*/ 13 w 14"/>
                    <a:gd name="T25" fmla="*/ 3 h 17"/>
                    <a:gd name="T26" fmla="*/ 13 w 14"/>
                    <a:gd name="T27" fmla="*/ 4 h 17"/>
                    <a:gd name="T28" fmla="*/ 13 w 14"/>
                    <a:gd name="T29" fmla="*/ 5 h 17"/>
                    <a:gd name="T30" fmla="*/ 13 w 14"/>
                    <a:gd name="T31" fmla="*/ 8 h 17"/>
                    <a:gd name="T32" fmla="*/ 12 w 14"/>
                    <a:gd name="T33" fmla="*/ 11 h 17"/>
                    <a:gd name="T34" fmla="*/ 10 w 14"/>
                    <a:gd name="T35" fmla="*/ 13 h 17"/>
                    <a:gd name="T36" fmla="*/ 7 w 14"/>
                    <a:gd name="T37" fmla="*/ 15 h 17"/>
                    <a:gd name="T38" fmla="*/ 6 w 14"/>
                    <a:gd name="T39" fmla="*/ 16 h 17"/>
                    <a:gd name="T40" fmla="*/ 5 w 14"/>
                    <a:gd name="T41" fmla="*/ 15 h 1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"/>
                    <a:gd name="T64" fmla="*/ 0 h 17"/>
                    <a:gd name="T65" fmla="*/ 14 w 14"/>
                    <a:gd name="T66" fmla="*/ 17 h 1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" h="17">
                      <a:moveTo>
                        <a:pt x="5" y="15"/>
                      </a:moveTo>
                      <a:lnTo>
                        <a:pt x="2" y="13"/>
                      </a:lnTo>
                      <a:lnTo>
                        <a:pt x="1" y="12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2" y="2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9" y="1"/>
                      </a:lnTo>
                      <a:lnTo>
                        <a:pt x="12" y="2"/>
                      </a:lnTo>
                      <a:lnTo>
                        <a:pt x="13" y="3"/>
                      </a:lnTo>
                      <a:lnTo>
                        <a:pt x="13" y="4"/>
                      </a:lnTo>
                      <a:lnTo>
                        <a:pt x="13" y="5"/>
                      </a:lnTo>
                      <a:lnTo>
                        <a:pt x="13" y="8"/>
                      </a:lnTo>
                      <a:lnTo>
                        <a:pt x="12" y="11"/>
                      </a:lnTo>
                      <a:lnTo>
                        <a:pt x="10" y="13"/>
                      </a:lnTo>
                      <a:lnTo>
                        <a:pt x="7" y="15"/>
                      </a:lnTo>
                      <a:lnTo>
                        <a:pt x="6" y="16"/>
                      </a:lnTo>
                      <a:lnTo>
                        <a:pt x="5" y="15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4" name="Freeform 121"/>
                <p:cNvSpPr>
                  <a:spLocks/>
                </p:cNvSpPr>
                <p:nvPr/>
              </p:nvSpPr>
              <p:spPr bwMode="auto">
                <a:xfrm>
                  <a:off x="4124" y="2582"/>
                  <a:ext cx="14" cy="17"/>
                </a:xfrm>
                <a:custGeom>
                  <a:avLst/>
                  <a:gdLst>
                    <a:gd name="T0" fmla="*/ 4 w 14"/>
                    <a:gd name="T1" fmla="*/ 16 h 17"/>
                    <a:gd name="T2" fmla="*/ 2 w 14"/>
                    <a:gd name="T3" fmla="*/ 13 h 17"/>
                    <a:gd name="T4" fmla="*/ 1 w 14"/>
                    <a:gd name="T5" fmla="*/ 13 h 17"/>
                    <a:gd name="T6" fmla="*/ 1 w 14"/>
                    <a:gd name="T7" fmla="*/ 12 h 17"/>
                    <a:gd name="T8" fmla="*/ 0 w 14"/>
                    <a:gd name="T9" fmla="*/ 10 h 17"/>
                    <a:gd name="T10" fmla="*/ 1 w 14"/>
                    <a:gd name="T11" fmla="*/ 7 h 17"/>
                    <a:gd name="T12" fmla="*/ 2 w 14"/>
                    <a:gd name="T13" fmla="*/ 5 h 17"/>
                    <a:gd name="T14" fmla="*/ 2 w 14"/>
                    <a:gd name="T15" fmla="*/ 3 h 17"/>
                    <a:gd name="T16" fmla="*/ 5 w 14"/>
                    <a:gd name="T17" fmla="*/ 1 h 17"/>
                    <a:gd name="T18" fmla="*/ 7 w 14"/>
                    <a:gd name="T19" fmla="*/ 0 h 17"/>
                    <a:gd name="T20" fmla="*/ 8 w 14"/>
                    <a:gd name="T21" fmla="*/ 0 h 17"/>
                    <a:gd name="T22" fmla="*/ 11 w 14"/>
                    <a:gd name="T23" fmla="*/ 3 h 17"/>
                    <a:gd name="T24" fmla="*/ 12 w 14"/>
                    <a:gd name="T25" fmla="*/ 3 h 17"/>
                    <a:gd name="T26" fmla="*/ 13 w 14"/>
                    <a:gd name="T27" fmla="*/ 3 h 17"/>
                    <a:gd name="T28" fmla="*/ 13 w 14"/>
                    <a:gd name="T29" fmla="*/ 6 h 17"/>
                    <a:gd name="T30" fmla="*/ 13 w 14"/>
                    <a:gd name="T31" fmla="*/ 8 h 17"/>
                    <a:gd name="T32" fmla="*/ 11 w 14"/>
                    <a:gd name="T33" fmla="*/ 10 h 17"/>
                    <a:gd name="T34" fmla="*/ 9 w 14"/>
                    <a:gd name="T35" fmla="*/ 13 h 17"/>
                    <a:gd name="T36" fmla="*/ 8 w 14"/>
                    <a:gd name="T37" fmla="*/ 14 h 17"/>
                    <a:gd name="T38" fmla="*/ 7 w 14"/>
                    <a:gd name="T39" fmla="*/ 16 h 17"/>
                    <a:gd name="T40" fmla="*/ 5 w 14"/>
                    <a:gd name="T41" fmla="*/ 16 h 17"/>
                    <a:gd name="T42" fmla="*/ 4 w 14"/>
                    <a:gd name="T43" fmla="*/ 16 h 1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14"/>
                    <a:gd name="T67" fmla="*/ 0 h 17"/>
                    <a:gd name="T68" fmla="*/ 14 w 14"/>
                    <a:gd name="T69" fmla="*/ 17 h 17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14" h="17">
                      <a:moveTo>
                        <a:pt x="4" y="16"/>
                      </a:moveTo>
                      <a:lnTo>
                        <a:pt x="2" y="13"/>
                      </a:lnTo>
                      <a:lnTo>
                        <a:pt x="1" y="13"/>
                      </a:lnTo>
                      <a:lnTo>
                        <a:pt x="1" y="12"/>
                      </a:lnTo>
                      <a:lnTo>
                        <a:pt x="0" y="10"/>
                      </a:lnTo>
                      <a:lnTo>
                        <a:pt x="1" y="7"/>
                      </a:lnTo>
                      <a:lnTo>
                        <a:pt x="2" y="5"/>
                      </a:lnTo>
                      <a:lnTo>
                        <a:pt x="2" y="3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3" y="6"/>
                      </a:lnTo>
                      <a:lnTo>
                        <a:pt x="13" y="8"/>
                      </a:lnTo>
                      <a:lnTo>
                        <a:pt x="11" y="10"/>
                      </a:lnTo>
                      <a:lnTo>
                        <a:pt x="9" y="13"/>
                      </a:lnTo>
                      <a:lnTo>
                        <a:pt x="8" y="14"/>
                      </a:lnTo>
                      <a:lnTo>
                        <a:pt x="7" y="16"/>
                      </a:lnTo>
                      <a:lnTo>
                        <a:pt x="5" y="16"/>
                      </a:lnTo>
                      <a:lnTo>
                        <a:pt x="4" y="16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5" name="Freeform 122"/>
                <p:cNvSpPr>
                  <a:spLocks/>
                </p:cNvSpPr>
                <p:nvPr/>
              </p:nvSpPr>
              <p:spPr bwMode="auto">
                <a:xfrm>
                  <a:off x="4148" y="2502"/>
                  <a:ext cx="26" cy="54"/>
                </a:xfrm>
                <a:custGeom>
                  <a:avLst/>
                  <a:gdLst>
                    <a:gd name="T0" fmla="*/ 25 w 26"/>
                    <a:gd name="T1" fmla="*/ 18 h 54"/>
                    <a:gd name="T2" fmla="*/ 0 w 26"/>
                    <a:gd name="T3" fmla="*/ 0 h 54"/>
                    <a:gd name="T4" fmla="*/ 0 w 26"/>
                    <a:gd name="T5" fmla="*/ 35 h 54"/>
                    <a:gd name="T6" fmla="*/ 25 w 26"/>
                    <a:gd name="T7" fmla="*/ 53 h 54"/>
                    <a:gd name="T8" fmla="*/ 25 w 26"/>
                    <a:gd name="T9" fmla="*/ 18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"/>
                    <a:gd name="T16" fmla="*/ 0 h 54"/>
                    <a:gd name="T17" fmla="*/ 26 w 26"/>
                    <a:gd name="T18" fmla="*/ 54 h 5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" h="54">
                      <a:moveTo>
                        <a:pt x="25" y="18"/>
                      </a:move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25" y="53"/>
                      </a:lnTo>
                      <a:lnTo>
                        <a:pt x="25" y="18"/>
                      </a:lnTo>
                    </a:path>
                  </a:pathLst>
                </a:custGeom>
                <a:solidFill>
                  <a:srgbClr val="B3B3B3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6" name="Freeform 123"/>
                <p:cNvSpPr>
                  <a:spLocks/>
                </p:cNvSpPr>
                <p:nvPr/>
              </p:nvSpPr>
              <p:spPr bwMode="auto">
                <a:xfrm>
                  <a:off x="4252" y="2496"/>
                  <a:ext cx="14" cy="17"/>
                </a:xfrm>
                <a:custGeom>
                  <a:avLst/>
                  <a:gdLst>
                    <a:gd name="T0" fmla="*/ 4 w 14"/>
                    <a:gd name="T1" fmla="*/ 16 h 17"/>
                    <a:gd name="T2" fmla="*/ 1 w 14"/>
                    <a:gd name="T3" fmla="*/ 13 h 17"/>
                    <a:gd name="T4" fmla="*/ 0 w 14"/>
                    <a:gd name="T5" fmla="*/ 12 h 17"/>
                    <a:gd name="T6" fmla="*/ 0 w 14"/>
                    <a:gd name="T7" fmla="*/ 10 h 17"/>
                    <a:gd name="T8" fmla="*/ 0 w 14"/>
                    <a:gd name="T9" fmla="*/ 7 h 17"/>
                    <a:gd name="T10" fmla="*/ 1 w 14"/>
                    <a:gd name="T11" fmla="*/ 5 h 17"/>
                    <a:gd name="T12" fmla="*/ 3 w 14"/>
                    <a:gd name="T13" fmla="*/ 3 h 17"/>
                    <a:gd name="T14" fmla="*/ 4 w 14"/>
                    <a:gd name="T15" fmla="*/ 1 h 17"/>
                    <a:gd name="T16" fmla="*/ 7 w 14"/>
                    <a:gd name="T17" fmla="*/ 0 h 17"/>
                    <a:gd name="T18" fmla="*/ 8 w 14"/>
                    <a:gd name="T19" fmla="*/ 0 h 17"/>
                    <a:gd name="T20" fmla="*/ 11 w 14"/>
                    <a:gd name="T21" fmla="*/ 3 h 17"/>
                    <a:gd name="T22" fmla="*/ 12 w 14"/>
                    <a:gd name="T23" fmla="*/ 3 h 17"/>
                    <a:gd name="T24" fmla="*/ 13 w 14"/>
                    <a:gd name="T25" fmla="*/ 6 h 17"/>
                    <a:gd name="T26" fmla="*/ 12 w 14"/>
                    <a:gd name="T27" fmla="*/ 8 h 17"/>
                    <a:gd name="T28" fmla="*/ 11 w 14"/>
                    <a:gd name="T29" fmla="*/ 10 h 17"/>
                    <a:gd name="T30" fmla="*/ 10 w 14"/>
                    <a:gd name="T31" fmla="*/ 13 h 17"/>
                    <a:gd name="T32" fmla="*/ 7 w 14"/>
                    <a:gd name="T33" fmla="*/ 14 h 17"/>
                    <a:gd name="T34" fmla="*/ 7 w 14"/>
                    <a:gd name="T35" fmla="*/ 16 h 17"/>
                    <a:gd name="T36" fmla="*/ 5 w 14"/>
                    <a:gd name="T37" fmla="*/ 16 h 17"/>
                    <a:gd name="T38" fmla="*/ 4 w 14"/>
                    <a:gd name="T39" fmla="*/ 16 h 1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4"/>
                    <a:gd name="T61" fmla="*/ 0 h 17"/>
                    <a:gd name="T62" fmla="*/ 14 w 14"/>
                    <a:gd name="T63" fmla="*/ 17 h 1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4" h="17">
                      <a:moveTo>
                        <a:pt x="4" y="16"/>
                      </a:move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7"/>
                      </a:lnTo>
                      <a:lnTo>
                        <a:pt x="1" y="5"/>
                      </a:lnTo>
                      <a:lnTo>
                        <a:pt x="3" y="3"/>
                      </a:lnTo>
                      <a:lnTo>
                        <a:pt x="4" y="1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11" y="3"/>
                      </a:lnTo>
                      <a:lnTo>
                        <a:pt x="12" y="3"/>
                      </a:lnTo>
                      <a:lnTo>
                        <a:pt x="13" y="6"/>
                      </a:lnTo>
                      <a:lnTo>
                        <a:pt x="12" y="8"/>
                      </a:lnTo>
                      <a:lnTo>
                        <a:pt x="11" y="10"/>
                      </a:lnTo>
                      <a:lnTo>
                        <a:pt x="10" y="13"/>
                      </a:lnTo>
                      <a:lnTo>
                        <a:pt x="7" y="14"/>
                      </a:lnTo>
                      <a:lnTo>
                        <a:pt x="7" y="16"/>
                      </a:lnTo>
                      <a:lnTo>
                        <a:pt x="5" y="16"/>
                      </a:lnTo>
                      <a:lnTo>
                        <a:pt x="4" y="16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7" name="Freeform 124"/>
                <p:cNvSpPr>
                  <a:spLocks/>
                </p:cNvSpPr>
                <p:nvPr/>
              </p:nvSpPr>
              <p:spPr bwMode="auto">
                <a:xfrm>
                  <a:off x="4242" y="2503"/>
                  <a:ext cx="14" cy="17"/>
                </a:xfrm>
                <a:custGeom>
                  <a:avLst/>
                  <a:gdLst>
                    <a:gd name="T0" fmla="*/ 5 w 14"/>
                    <a:gd name="T1" fmla="*/ 16 h 17"/>
                    <a:gd name="T2" fmla="*/ 1 w 14"/>
                    <a:gd name="T3" fmla="*/ 13 h 17"/>
                    <a:gd name="T4" fmla="*/ 0 w 14"/>
                    <a:gd name="T5" fmla="*/ 12 h 17"/>
                    <a:gd name="T6" fmla="*/ 0 w 14"/>
                    <a:gd name="T7" fmla="*/ 10 h 17"/>
                    <a:gd name="T8" fmla="*/ 0 w 14"/>
                    <a:gd name="T9" fmla="*/ 7 h 17"/>
                    <a:gd name="T10" fmla="*/ 1 w 14"/>
                    <a:gd name="T11" fmla="*/ 5 h 17"/>
                    <a:gd name="T12" fmla="*/ 2 w 14"/>
                    <a:gd name="T13" fmla="*/ 3 h 17"/>
                    <a:gd name="T14" fmla="*/ 5 w 14"/>
                    <a:gd name="T15" fmla="*/ 1 h 17"/>
                    <a:gd name="T16" fmla="*/ 7 w 14"/>
                    <a:gd name="T17" fmla="*/ 0 h 17"/>
                    <a:gd name="T18" fmla="*/ 9 w 14"/>
                    <a:gd name="T19" fmla="*/ 0 h 17"/>
                    <a:gd name="T20" fmla="*/ 12 w 14"/>
                    <a:gd name="T21" fmla="*/ 3 h 17"/>
                    <a:gd name="T22" fmla="*/ 13 w 14"/>
                    <a:gd name="T23" fmla="*/ 3 h 17"/>
                    <a:gd name="T24" fmla="*/ 13 w 14"/>
                    <a:gd name="T25" fmla="*/ 6 h 17"/>
                    <a:gd name="T26" fmla="*/ 13 w 14"/>
                    <a:gd name="T27" fmla="*/ 8 h 17"/>
                    <a:gd name="T28" fmla="*/ 12 w 14"/>
                    <a:gd name="T29" fmla="*/ 10 h 17"/>
                    <a:gd name="T30" fmla="*/ 10 w 14"/>
                    <a:gd name="T31" fmla="*/ 13 h 17"/>
                    <a:gd name="T32" fmla="*/ 9 w 14"/>
                    <a:gd name="T33" fmla="*/ 14 h 17"/>
                    <a:gd name="T34" fmla="*/ 6 w 14"/>
                    <a:gd name="T35" fmla="*/ 16 h 17"/>
                    <a:gd name="T36" fmla="*/ 5 w 14"/>
                    <a:gd name="T37" fmla="*/ 16 h 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"/>
                    <a:gd name="T58" fmla="*/ 0 h 17"/>
                    <a:gd name="T59" fmla="*/ 14 w 14"/>
                    <a:gd name="T60" fmla="*/ 17 h 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" h="17">
                      <a:moveTo>
                        <a:pt x="5" y="16"/>
                      </a:move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7"/>
                      </a:lnTo>
                      <a:lnTo>
                        <a:pt x="1" y="5"/>
                      </a:lnTo>
                      <a:lnTo>
                        <a:pt x="2" y="3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9" y="0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3" y="6"/>
                      </a:lnTo>
                      <a:lnTo>
                        <a:pt x="13" y="8"/>
                      </a:lnTo>
                      <a:lnTo>
                        <a:pt x="12" y="10"/>
                      </a:lnTo>
                      <a:lnTo>
                        <a:pt x="10" y="13"/>
                      </a:lnTo>
                      <a:lnTo>
                        <a:pt x="9" y="14"/>
                      </a:lnTo>
                      <a:lnTo>
                        <a:pt x="6" y="16"/>
                      </a:lnTo>
                      <a:lnTo>
                        <a:pt x="5" y="16"/>
                      </a:lnTo>
                    </a:path>
                  </a:pathLst>
                </a:custGeom>
                <a:solidFill>
                  <a:srgbClr val="00000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8" name="Freeform 125"/>
                <p:cNvSpPr>
                  <a:spLocks/>
                </p:cNvSpPr>
                <p:nvPr/>
              </p:nvSpPr>
              <p:spPr bwMode="auto">
                <a:xfrm>
                  <a:off x="4148" y="2431"/>
                  <a:ext cx="126" cy="90"/>
                </a:xfrm>
                <a:custGeom>
                  <a:avLst/>
                  <a:gdLst>
                    <a:gd name="T0" fmla="*/ 125 w 126"/>
                    <a:gd name="T1" fmla="*/ 18 h 90"/>
                    <a:gd name="T2" fmla="*/ 99 w 126"/>
                    <a:gd name="T3" fmla="*/ 0 h 90"/>
                    <a:gd name="T4" fmla="*/ 0 w 126"/>
                    <a:gd name="T5" fmla="*/ 71 h 90"/>
                    <a:gd name="T6" fmla="*/ 25 w 126"/>
                    <a:gd name="T7" fmla="*/ 89 h 90"/>
                    <a:gd name="T8" fmla="*/ 125 w 126"/>
                    <a:gd name="T9" fmla="*/ 18 h 9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6"/>
                    <a:gd name="T16" fmla="*/ 0 h 90"/>
                    <a:gd name="T17" fmla="*/ 126 w 126"/>
                    <a:gd name="T18" fmla="*/ 90 h 9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6" h="90">
                      <a:moveTo>
                        <a:pt x="125" y="18"/>
                      </a:moveTo>
                      <a:lnTo>
                        <a:pt x="99" y="0"/>
                      </a:lnTo>
                      <a:lnTo>
                        <a:pt x="0" y="71"/>
                      </a:lnTo>
                      <a:lnTo>
                        <a:pt x="25" y="89"/>
                      </a:lnTo>
                      <a:lnTo>
                        <a:pt x="125" y="18"/>
                      </a:lnTo>
                    </a:path>
                  </a:pathLst>
                </a:custGeom>
                <a:solidFill>
                  <a:srgbClr val="E6E6E6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29" name="Freeform 126"/>
                <p:cNvSpPr>
                  <a:spLocks/>
                </p:cNvSpPr>
                <p:nvPr/>
              </p:nvSpPr>
              <p:spPr bwMode="auto">
                <a:xfrm>
                  <a:off x="4173" y="2449"/>
                  <a:ext cx="101" cy="107"/>
                </a:xfrm>
                <a:custGeom>
                  <a:avLst/>
                  <a:gdLst>
                    <a:gd name="T0" fmla="*/ 100 w 101"/>
                    <a:gd name="T1" fmla="*/ 0 h 107"/>
                    <a:gd name="T2" fmla="*/ 0 w 101"/>
                    <a:gd name="T3" fmla="*/ 71 h 107"/>
                    <a:gd name="T4" fmla="*/ 0 w 101"/>
                    <a:gd name="T5" fmla="*/ 106 h 107"/>
                    <a:gd name="T6" fmla="*/ 100 w 101"/>
                    <a:gd name="T7" fmla="*/ 36 h 107"/>
                    <a:gd name="T8" fmla="*/ 100 w 101"/>
                    <a:gd name="T9" fmla="*/ 0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1"/>
                    <a:gd name="T16" fmla="*/ 0 h 107"/>
                    <a:gd name="T17" fmla="*/ 101 w 101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1" h="107">
                      <a:moveTo>
                        <a:pt x="100" y="0"/>
                      </a:moveTo>
                      <a:lnTo>
                        <a:pt x="0" y="71"/>
                      </a:lnTo>
                      <a:lnTo>
                        <a:pt x="0" y="106"/>
                      </a:lnTo>
                      <a:lnTo>
                        <a:pt x="100" y="36"/>
                      </a:lnTo>
                      <a:lnTo>
                        <a:pt x="100" y="0"/>
                      </a:lnTo>
                    </a:path>
                  </a:pathLst>
                </a:custGeom>
                <a:solidFill>
                  <a:srgbClr val="7F7F7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0" name="Freeform 127"/>
                <p:cNvSpPr>
                  <a:spLocks/>
                </p:cNvSpPr>
                <p:nvPr/>
              </p:nvSpPr>
              <p:spPr bwMode="auto">
                <a:xfrm>
                  <a:off x="4107" y="2562"/>
                  <a:ext cx="15" cy="17"/>
                </a:xfrm>
                <a:custGeom>
                  <a:avLst/>
                  <a:gdLst>
                    <a:gd name="T0" fmla="*/ 11 w 15"/>
                    <a:gd name="T1" fmla="*/ 0 h 17"/>
                    <a:gd name="T2" fmla="*/ 0 w 15"/>
                    <a:gd name="T3" fmla="*/ 8 h 17"/>
                    <a:gd name="T4" fmla="*/ 2 w 15"/>
                    <a:gd name="T5" fmla="*/ 16 h 17"/>
                    <a:gd name="T6" fmla="*/ 14 w 15"/>
                    <a:gd name="T7" fmla="*/ 4 h 17"/>
                    <a:gd name="T8" fmla="*/ 11 w 15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17"/>
                    <a:gd name="T17" fmla="*/ 15 w 15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17">
                      <a:moveTo>
                        <a:pt x="11" y="0"/>
                      </a:moveTo>
                      <a:lnTo>
                        <a:pt x="0" y="8"/>
                      </a:lnTo>
                      <a:lnTo>
                        <a:pt x="2" y="16"/>
                      </a:lnTo>
                      <a:lnTo>
                        <a:pt x="14" y="4"/>
                      </a:lnTo>
                      <a:lnTo>
                        <a:pt x="11" y="0"/>
                      </a:lnTo>
                    </a:path>
                  </a:pathLst>
                </a:custGeom>
                <a:solidFill>
                  <a:srgbClr val="01917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1" name="Freeform 128"/>
                <p:cNvSpPr>
                  <a:spLocks/>
                </p:cNvSpPr>
                <p:nvPr/>
              </p:nvSpPr>
              <p:spPr bwMode="auto">
                <a:xfrm>
                  <a:off x="4129" y="2521"/>
                  <a:ext cx="37" cy="26"/>
                </a:xfrm>
                <a:custGeom>
                  <a:avLst/>
                  <a:gdLst>
                    <a:gd name="T0" fmla="*/ 12 w 37"/>
                    <a:gd name="T1" fmla="*/ 0 h 26"/>
                    <a:gd name="T2" fmla="*/ 0 w 37"/>
                    <a:gd name="T3" fmla="*/ 9 h 26"/>
                    <a:gd name="T4" fmla="*/ 24 w 37"/>
                    <a:gd name="T5" fmla="*/ 25 h 26"/>
                    <a:gd name="T6" fmla="*/ 36 w 37"/>
                    <a:gd name="T7" fmla="*/ 16 h 26"/>
                    <a:gd name="T8" fmla="*/ 12 w 37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7"/>
                    <a:gd name="T16" fmla="*/ 0 h 26"/>
                    <a:gd name="T17" fmla="*/ 37 w 37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7" h="26">
                      <a:moveTo>
                        <a:pt x="12" y="0"/>
                      </a:moveTo>
                      <a:lnTo>
                        <a:pt x="0" y="9"/>
                      </a:lnTo>
                      <a:lnTo>
                        <a:pt x="24" y="25"/>
                      </a:lnTo>
                      <a:lnTo>
                        <a:pt x="36" y="16"/>
                      </a:lnTo>
                      <a:lnTo>
                        <a:pt x="12" y="0"/>
                      </a:lnTo>
                    </a:path>
                  </a:pathLst>
                </a:custGeom>
                <a:solidFill>
                  <a:srgbClr val="66BCA4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2" name="Freeform 129"/>
                <p:cNvSpPr>
                  <a:spLocks/>
                </p:cNvSpPr>
                <p:nvPr/>
              </p:nvSpPr>
              <p:spPr bwMode="auto">
                <a:xfrm>
                  <a:off x="4153" y="2537"/>
                  <a:ext cx="14" cy="42"/>
                </a:xfrm>
                <a:custGeom>
                  <a:avLst/>
                  <a:gdLst>
                    <a:gd name="T0" fmla="*/ 13 w 14"/>
                    <a:gd name="T1" fmla="*/ 32 h 42"/>
                    <a:gd name="T2" fmla="*/ 0 w 14"/>
                    <a:gd name="T3" fmla="*/ 41 h 42"/>
                    <a:gd name="T4" fmla="*/ 0 w 14"/>
                    <a:gd name="T5" fmla="*/ 9 h 42"/>
                    <a:gd name="T6" fmla="*/ 13 w 14"/>
                    <a:gd name="T7" fmla="*/ 0 h 42"/>
                    <a:gd name="T8" fmla="*/ 13 w 14"/>
                    <a:gd name="T9" fmla="*/ 32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42"/>
                    <a:gd name="T17" fmla="*/ 14 w 14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42">
                      <a:moveTo>
                        <a:pt x="13" y="32"/>
                      </a:moveTo>
                      <a:lnTo>
                        <a:pt x="0" y="41"/>
                      </a:lnTo>
                      <a:lnTo>
                        <a:pt x="0" y="9"/>
                      </a:lnTo>
                      <a:lnTo>
                        <a:pt x="13" y="0"/>
                      </a:lnTo>
                      <a:lnTo>
                        <a:pt x="13" y="32"/>
                      </a:lnTo>
                    </a:path>
                  </a:pathLst>
                </a:custGeom>
                <a:solidFill>
                  <a:srgbClr val="005121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3" name="Freeform 130"/>
                <p:cNvSpPr>
                  <a:spLocks/>
                </p:cNvSpPr>
                <p:nvPr/>
              </p:nvSpPr>
              <p:spPr bwMode="auto">
                <a:xfrm>
                  <a:off x="4129" y="2530"/>
                  <a:ext cx="24" cy="49"/>
                </a:xfrm>
                <a:custGeom>
                  <a:avLst/>
                  <a:gdLst>
                    <a:gd name="T0" fmla="*/ 0 w 24"/>
                    <a:gd name="T1" fmla="*/ 33 h 49"/>
                    <a:gd name="T2" fmla="*/ 23 w 24"/>
                    <a:gd name="T3" fmla="*/ 48 h 49"/>
                    <a:gd name="T4" fmla="*/ 23 w 24"/>
                    <a:gd name="T5" fmla="*/ 16 h 49"/>
                    <a:gd name="T6" fmla="*/ 0 w 24"/>
                    <a:gd name="T7" fmla="*/ 0 h 49"/>
                    <a:gd name="T8" fmla="*/ 0 w 24"/>
                    <a:gd name="T9" fmla="*/ 33 h 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49"/>
                    <a:gd name="T17" fmla="*/ 24 w 24"/>
                    <a:gd name="T18" fmla="*/ 49 h 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49">
                      <a:moveTo>
                        <a:pt x="0" y="33"/>
                      </a:moveTo>
                      <a:lnTo>
                        <a:pt x="23" y="48"/>
                      </a:lnTo>
                      <a:lnTo>
                        <a:pt x="23" y="16"/>
                      </a:lnTo>
                      <a:lnTo>
                        <a:pt x="0" y="0"/>
                      </a:lnTo>
                      <a:lnTo>
                        <a:pt x="0" y="33"/>
                      </a:lnTo>
                    </a:path>
                  </a:pathLst>
                </a:custGeom>
                <a:solidFill>
                  <a:srgbClr val="338454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4" name="Freeform 131"/>
                <p:cNvSpPr>
                  <a:spLocks/>
                </p:cNvSpPr>
                <p:nvPr/>
              </p:nvSpPr>
              <p:spPr bwMode="auto">
                <a:xfrm>
                  <a:off x="4124" y="2538"/>
                  <a:ext cx="28" cy="21"/>
                </a:xfrm>
                <a:custGeom>
                  <a:avLst/>
                  <a:gdLst>
                    <a:gd name="T0" fmla="*/ 7 w 28"/>
                    <a:gd name="T1" fmla="*/ 0 h 21"/>
                    <a:gd name="T2" fmla="*/ 0 w 28"/>
                    <a:gd name="T3" fmla="*/ 6 h 21"/>
                    <a:gd name="T4" fmla="*/ 4 w 28"/>
                    <a:gd name="T5" fmla="*/ 17 h 21"/>
                    <a:gd name="T6" fmla="*/ 17 w 28"/>
                    <a:gd name="T7" fmla="*/ 20 h 21"/>
                    <a:gd name="T8" fmla="*/ 27 w 28"/>
                    <a:gd name="T9" fmla="*/ 14 h 21"/>
                    <a:gd name="T10" fmla="*/ 7 w 28"/>
                    <a:gd name="T11" fmla="*/ 0 h 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8"/>
                    <a:gd name="T19" fmla="*/ 0 h 21"/>
                    <a:gd name="T20" fmla="*/ 28 w 28"/>
                    <a:gd name="T21" fmla="*/ 21 h 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8" h="21">
                      <a:moveTo>
                        <a:pt x="7" y="0"/>
                      </a:moveTo>
                      <a:lnTo>
                        <a:pt x="0" y="6"/>
                      </a:lnTo>
                      <a:lnTo>
                        <a:pt x="4" y="17"/>
                      </a:lnTo>
                      <a:lnTo>
                        <a:pt x="17" y="20"/>
                      </a:lnTo>
                      <a:lnTo>
                        <a:pt x="27" y="14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01917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5" name="Freeform 132"/>
                <p:cNvSpPr>
                  <a:spLocks/>
                </p:cNvSpPr>
                <p:nvPr/>
              </p:nvSpPr>
              <p:spPr bwMode="auto">
                <a:xfrm>
                  <a:off x="4137" y="2552"/>
                  <a:ext cx="15" cy="36"/>
                </a:xfrm>
                <a:custGeom>
                  <a:avLst/>
                  <a:gdLst>
                    <a:gd name="T0" fmla="*/ 14 w 15"/>
                    <a:gd name="T1" fmla="*/ 25 h 36"/>
                    <a:gd name="T2" fmla="*/ 1 w 15"/>
                    <a:gd name="T3" fmla="*/ 35 h 36"/>
                    <a:gd name="T4" fmla="*/ 0 w 15"/>
                    <a:gd name="T5" fmla="*/ 16 h 36"/>
                    <a:gd name="T6" fmla="*/ 4 w 15"/>
                    <a:gd name="T7" fmla="*/ 6 h 36"/>
                    <a:gd name="T8" fmla="*/ 14 w 15"/>
                    <a:gd name="T9" fmla="*/ 0 h 36"/>
                    <a:gd name="T10" fmla="*/ 14 w 15"/>
                    <a:gd name="T11" fmla="*/ 25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"/>
                    <a:gd name="T19" fmla="*/ 0 h 36"/>
                    <a:gd name="T20" fmla="*/ 15 w 15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" h="36">
                      <a:moveTo>
                        <a:pt x="14" y="25"/>
                      </a:moveTo>
                      <a:lnTo>
                        <a:pt x="1" y="35"/>
                      </a:lnTo>
                      <a:lnTo>
                        <a:pt x="0" y="16"/>
                      </a:lnTo>
                      <a:lnTo>
                        <a:pt x="4" y="6"/>
                      </a:lnTo>
                      <a:lnTo>
                        <a:pt x="14" y="0"/>
                      </a:lnTo>
                      <a:lnTo>
                        <a:pt x="14" y="25"/>
                      </a:lnTo>
                    </a:path>
                  </a:pathLst>
                </a:custGeom>
                <a:solidFill>
                  <a:srgbClr val="005121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6" name="Freeform 133"/>
                <p:cNvSpPr>
                  <a:spLocks/>
                </p:cNvSpPr>
                <p:nvPr/>
              </p:nvSpPr>
              <p:spPr bwMode="auto">
                <a:xfrm>
                  <a:off x="4120" y="2568"/>
                  <a:ext cx="19" cy="27"/>
                </a:xfrm>
                <a:custGeom>
                  <a:avLst/>
                  <a:gdLst>
                    <a:gd name="T0" fmla="*/ 18 w 19"/>
                    <a:gd name="T1" fmla="*/ 19 h 27"/>
                    <a:gd name="T2" fmla="*/ 17 w 19"/>
                    <a:gd name="T3" fmla="*/ 14 h 27"/>
                    <a:gd name="T4" fmla="*/ 7 w 19"/>
                    <a:gd name="T5" fmla="*/ 17 h 27"/>
                    <a:gd name="T6" fmla="*/ 2 w 19"/>
                    <a:gd name="T7" fmla="*/ 26 h 27"/>
                    <a:gd name="T8" fmla="*/ 0 w 19"/>
                    <a:gd name="T9" fmla="*/ 25 h 27"/>
                    <a:gd name="T10" fmla="*/ 3 w 19"/>
                    <a:gd name="T11" fmla="*/ 12 h 27"/>
                    <a:gd name="T12" fmla="*/ 17 w 19"/>
                    <a:gd name="T13" fmla="*/ 0 h 27"/>
                    <a:gd name="T14" fmla="*/ 18 w 19"/>
                    <a:gd name="T15" fmla="*/ 19 h 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9"/>
                    <a:gd name="T25" fmla="*/ 0 h 27"/>
                    <a:gd name="T26" fmla="*/ 19 w 19"/>
                    <a:gd name="T27" fmla="*/ 27 h 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9" h="27">
                      <a:moveTo>
                        <a:pt x="18" y="19"/>
                      </a:moveTo>
                      <a:lnTo>
                        <a:pt x="17" y="14"/>
                      </a:lnTo>
                      <a:lnTo>
                        <a:pt x="7" y="17"/>
                      </a:lnTo>
                      <a:lnTo>
                        <a:pt x="2" y="26"/>
                      </a:lnTo>
                      <a:lnTo>
                        <a:pt x="0" y="25"/>
                      </a:lnTo>
                      <a:lnTo>
                        <a:pt x="3" y="12"/>
                      </a:lnTo>
                      <a:lnTo>
                        <a:pt x="17" y="0"/>
                      </a:lnTo>
                      <a:lnTo>
                        <a:pt x="18" y="19"/>
                      </a:lnTo>
                    </a:path>
                  </a:pathLst>
                </a:custGeom>
                <a:solidFill>
                  <a:srgbClr val="005121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7" name="Freeform 134"/>
                <p:cNvSpPr>
                  <a:spLocks/>
                </p:cNvSpPr>
                <p:nvPr/>
              </p:nvSpPr>
              <p:spPr bwMode="auto">
                <a:xfrm>
                  <a:off x="4105" y="2568"/>
                  <a:ext cx="19" cy="27"/>
                </a:xfrm>
                <a:custGeom>
                  <a:avLst/>
                  <a:gdLst>
                    <a:gd name="T0" fmla="*/ 0 w 19"/>
                    <a:gd name="T1" fmla="*/ 18 h 27"/>
                    <a:gd name="T2" fmla="*/ 14 w 19"/>
                    <a:gd name="T3" fmla="*/ 26 h 27"/>
                    <a:gd name="T4" fmla="*/ 18 w 19"/>
                    <a:gd name="T5" fmla="*/ 10 h 27"/>
                    <a:gd name="T6" fmla="*/ 6 w 19"/>
                    <a:gd name="T7" fmla="*/ 5 h 27"/>
                    <a:gd name="T8" fmla="*/ 3 w 19"/>
                    <a:gd name="T9" fmla="*/ 0 h 27"/>
                    <a:gd name="T10" fmla="*/ 0 w 19"/>
                    <a:gd name="T11" fmla="*/ 18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"/>
                    <a:gd name="T19" fmla="*/ 0 h 27"/>
                    <a:gd name="T20" fmla="*/ 19 w 19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" h="27">
                      <a:moveTo>
                        <a:pt x="0" y="18"/>
                      </a:moveTo>
                      <a:lnTo>
                        <a:pt x="14" y="26"/>
                      </a:lnTo>
                      <a:lnTo>
                        <a:pt x="18" y="10"/>
                      </a:lnTo>
                      <a:lnTo>
                        <a:pt x="6" y="5"/>
                      </a:lnTo>
                      <a:lnTo>
                        <a:pt x="3" y="0"/>
                      </a:lnTo>
                      <a:lnTo>
                        <a:pt x="0" y="18"/>
                      </a:lnTo>
                    </a:path>
                  </a:pathLst>
                </a:custGeom>
                <a:solidFill>
                  <a:srgbClr val="338454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8" name="Freeform 135"/>
                <p:cNvSpPr>
                  <a:spLocks/>
                </p:cNvSpPr>
                <p:nvPr/>
              </p:nvSpPr>
              <p:spPr bwMode="auto">
                <a:xfrm>
                  <a:off x="4139" y="2555"/>
                  <a:ext cx="14" cy="17"/>
                </a:xfrm>
                <a:custGeom>
                  <a:avLst/>
                  <a:gdLst>
                    <a:gd name="T0" fmla="*/ 13 w 14"/>
                    <a:gd name="T1" fmla="*/ 9 h 17"/>
                    <a:gd name="T2" fmla="*/ 0 w 14"/>
                    <a:gd name="T3" fmla="*/ 16 h 17"/>
                    <a:gd name="T4" fmla="*/ 4 w 14"/>
                    <a:gd name="T5" fmla="*/ 4 h 17"/>
                    <a:gd name="T6" fmla="*/ 13 w 14"/>
                    <a:gd name="T7" fmla="*/ 0 h 17"/>
                    <a:gd name="T8" fmla="*/ 13 w 14"/>
                    <a:gd name="T9" fmla="*/ 9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17"/>
                    <a:gd name="T17" fmla="*/ 14 w 14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17">
                      <a:moveTo>
                        <a:pt x="13" y="9"/>
                      </a:moveTo>
                      <a:lnTo>
                        <a:pt x="0" y="16"/>
                      </a:lnTo>
                      <a:lnTo>
                        <a:pt x="4" y="4"/>
                      </a:lnTo>
                      <a:lnTo>
                        <a:pt x="13" y="0"/>
                      </a:lnTo>
                      <a:lnTo>
                        <a:pt x="13" y="9"/>
                      </a:lnTo>
                    </a:path>
                  </a:pathLst>
                </a:custGeom>
                <a:solidFill>
                  <a:srgbClr val="6E87C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39" name="Freeform 136"/>
                <p:cNvSpPr>
                  <a:spLocks/>
                </p:cNvSpPr>
                <p:nvPr/>
              </p:nvSpPr>
              <p:spPr bwMode="auto">
                <a:xfrm>
                  <a:off x="4113" y="2565"/>
                  <a:ext cx="25" cy="17"/>
                </a:xfrm>
                <a:custGeom>
                  <a:avLst/>
                  <a:gdLst>
                    <a:gd name="T0" fmla="*/ 0 w 25"/>
                    <a:gd name="T1" fmla="*/ 11 h 17"/>
                    <a:gd name="T2" fmla="*/ 10 w 25"/>
                    <a:gd name="T3" fmla="*/ 16 h 17"/>
                    <a:gd name="T4" fmla="*/ 24 w 25"/>
                    <a:gd name="T5" fmla="*/ 3 h 17"/>
                    <a:gd name="T6" fmla="*/ 12 w 25"/>
                    <a:gd name="T7" fmla="*/ 0 h 17"/>
                    <a:gd name="T8" fmla="*/ 0 w 25"/>
                    <a:gd name="T9" fmla="*/ 11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17"/>
                    <a:gd name="T17" fmla="*/ 25 w 25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17">
                      <a:moveTo>
                        <a:pt x="0" y="11"/>
                      </a:moveTo>
                      <a:lnTo>
                        <a:pt x="10" y="16"/>
                      </a:lnTo>
                      <a:lnTo>
                        <a:pt x="24" y="3"/>
                      </a:lnTo>
                      <a:lnTo>
                        <a:pt x="12" y="0"/>
                      </a:lnTo>
                      <a:lnTo>
                        <a:pt x="0" y="11"/>
                      </a:lnTo>
                    </a:path>
                  </a:pathLst>
                </a:custGeom>
                <a:solidFill>
                  <a:srgbClr val="019170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40" name="Freeform 137"/>
                <p:cNvSpPr>
                  <a:spLocks/>
                </p:cNvSpPr>
                <p:nvPr/>
              </p:nvSpPr>
              <p:spPr bwMode="auto">
                <a:xfrm>
                  <a:off x="4110" y="2556"/>
                  <a:ext cx="15" cy="21"/>
                </a:xfrm>
                <a:custGeom>
                  <a:avLst/>
                  <a:gdLst>
                    <a:gd name="T0" fmla="*/ 14 w 15"/>
                    <a:gd name="T1" fmla="*/ 9 h 21"/>
                    <a:gd name="T2" fmla="*/ 11 w 15"/>
                    <a:gd name="T3" fmla="*/ 0 h 21"/>
                    <a:gd name="T4" fmla="*/ 0 w 15"/>
                    <a:gd name="T5" fmla="*/ 15 h 21"/>
                    <a:gd name="T6" fmla="*/ 3 w 15"/>
                    <a:gd name="T7" fmla="*/ 20 h 21"/>
                    <a:gd name="T8" fmla="*/ 14 w 15"/>
                    <a:gd name="T9" fmla="*/ 9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21"/>
                    <a:gd name="T17" fmla="*/ 15 w 15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21">
                      <a:moveTo>
                        <a:pt x="14" y="9"/>
                      </a:move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3" y="20"/>
                      </a:lnTo>
                      <a:lnTo>
                        <a:pt x="14" y="9"/>
                      </a:lnTo>
                    </a:path>
                  </a:pathLst>
                </a:custGeom>
                <a:solidFill>
                  <a:srgbClr val="66BCA4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41" name="Freeform 138"/>
                <p:cNvSpPr>
                  <a:spLocks/>
                </p:cNvSpPr>
                <p:nvPr/>
              </p:nvSpPr>
              <p:spPr bwMode="auto">
                <a:xfrm>
                  <a:off x="4121" y="2544"/>
                  <a:ext cx="14" cy="22"/>
                </a:xfrm>
                <a:custGeom>
                  <a:avLst/>
                  <a:gdLst>
                    <a:gd name="T0" fmla="*/ 13 w 14"/>
                    <a:gd name="T1" fmla="*/ 11 h 22"/>
                    <a:gd name="T2" fmla="*/ 5 w 14"/>
                    <a:gd name="T3" fmla="*/ 0 h 22"/>
                    <a:gd name="T4" fmla="*/ 0 w 14"/>
                    <a:gd name="T5" fmla="*/ 12 h 22"/>
                    <a:gd name="T6" fmla="*/ 7 w 14"/>
                    <a:gd name="T7" fmla="*/ 21 h 22"/>
                    <a:gd name="T8" fmla="*/ 13 w 14"/>
                    <a:gd name="T9" fmla="*/ 11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22"/>
                    <a:gd name="T17" fmla="*/ 14 w 14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22">
                      <a:moveTo>
                        <a:pt x="13" y="11"/>
                      </a:moveTo>
                      <a:lnTo>
                        <a:pt x="5" y="0"/>
                      </a:lnTo>
                      <a:lnTo>
                        <a:pt x="0" y="12"/>
                      </a:lnTo>
                      <a:lnTo>
                        <a:pt x="7" y="21"/>
                      </a:lnTo>
                      <a:lnTo>
                        <a:pt x="13" y="11"/>
                      </a:lnTo>
                    </a:path>
                  </a:pathLst>
                </a:custGeom>
                <a:solidFill>
                  <a:srgbClr val="CEE1EF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342" name="Freeform 139"/>
                <p:cNvSpPr>
                  <a:spLocks/>
                </p:cNvSpPr>
                <p:nvPr/>
              </p:nvSpPr>
              <p:spPr bwMode="auto">
                <a:xfrm>
                  <a:off x="4126" y="2553"/>
                  <a:ext cx="16" cy="19"/>
                </a:xfrm>
                <a:custGeom>
                  <a:avLst/>
                  <a:gdLst>
                    <a:gd name="T0" fmla="*/ 0 w 16"/>
                    <a:gd name="T1" fmla="*/ 13 h 19"/>
                    <a:gd name="T2" fmla="*/ 11 w 16"/>
                    <a:gd name="T3" fmla="*/ 18 h 19"/>
                    <a:gd name="T4" fmla="*/ 15 w 16"/>
                    <a:gd name="T5" fmla="*/ 4 h 19"/>
                    <a:gd name="T6" fmla="*/ 3 w 16"/>
                    <a:gd name="T7" fmla="*/ 0 h 19"/>
                    <a:gd name="T8" fmla="*/ 0 w 16"/>
                    <a:gd name="T9" fmla="*/ 13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19"/>
                    <a:gd name="T17" fmla="*/ 16 w 16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19">
                      <a:moveTo>
                        <a:pt x="0" y="13"/>
                      </a:moveTo>
                      <a:lnTo>
                        <a:pt x="11" y="18"/>
                      </a:lnTo>
                      <a:lnTo>
                        <a:pt x="15" y="4"/>
                      </a:lnTo>
                      <a:lnTo>
                        <a:pt x="3" y="0"/>
                      </a:lnTo>
                      <a:lnTo>
                        <a:pt x="0" y="13"/>
                      </a:lnTo>
                    </a:path>
                  </a:pathLst>
                </a:custGeom>
                <a:solidFill>
                  <a:srgbClr val="9DB9DA"/>
                </a:solidFill>
                <a:ln w="9525" cap="rnd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grpSp>
            <p:nvGrpSpPr>
              <p:cNvPr id="1251" name="그룹 20"/>
              <p:cNvGrpSpPr>
                <a:grpSpLocks/>
              </p:cNvGrpSpPr>
              <p:nvPr/>
            </p:nvGrpSpPr>
            <p:grpSpPr bwMode="auto">
              <a:xfrm rot="834125">
                <a:off x="1784656" y="3988957"/>
                <a:ext cx="528233" cy="343780"/>
                <a:chOff x="2557751" y="4302818"/>
                <a:chExt cx="594160" cy="419350"/>
              </a:xfrm>
            </p:grpSpPr>
            <p:sp>
              <p:nvSpPr>
                <p:cNvPr id="1278" name="Oval 50"/>
                <p:cNvSpPr>
                  <a:spLocks noChangeArrowheads="1"/>
                </p:cNvSpPr>
                <p:nvPr/>
              </p:nvSpPr>
              <p:spPr bwMode="auto">
                <a:xfrm>
                  <a:off x="2989354" y="4434717"/>
                  <a:ext cx="53957" cy="58632"/>
                </a:xfrm>
                <a:prstGeom prst="ellipse">
                  <a:avLst/>
                </a:prstGeom>
                <a:solidFill>
                  <a:srgbClr val="969696"/>
                </a:solidFill>
                <a:ln w="12700" algn="ctr">
                  <a:solidFill>
                    <a:srgbClr val="5F5F5F"/>
                  </a:solidFill>
                  <a:round/>
                  <a:headEnd/>
                  <a:tailEnd/>
                </a:ln>
              </p:spPr>
              <p:txBody>
                <a:bodyPr wrap="none" lIns="90000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79" name="Oval 52"/>
                <p:cNvSpPr>
                  <a:spLocks noChangeArrowheads="1"/>
                </p:cNvSpPr>
                <p:nvPr/>
              </p:nvSpPr>
              <p:spPr bwMode="auto">
                <a:xfrm>
                  <a:off x="2949114" y="4605884"/>
                  <a:ext cx="53957" cy="58632"/>
                </a:xfrm>
                <a:prstGeom prst="ellipse">
                  <a:avLst/>
                </a:prstGeom>
                <a:solidFill>
                  <a:srgbClr val="969696"/>
                </a:solidFill>
                <a:ln w="12700" algn="ctr">
                  <a:solidFill>
                    <a:srgbClr val="5F5F5F"/>
                  </a:solidFill>
                  <a:round/>
                  <a:headEnd/>
                  <a:tailEnd/>
                </a:ln>
              </p:spPr>
              <p:txBody>
                <a:bodyPr wrap="none" lIns="90000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0" name="Oval 53"/>
                <p:cNvSpPr>
                  <a:spLocks noChangeArrowheads="1"/>
                </p:cNvSpPr>
                <p:nvPr/>
              </p:nvSpPr>
              <p:spPr bwMode="auto">
                <a:xfrm>
                  <a:off x="3097954" y="4663536"/>
                  <a:ext cx="53957" cy="58632"/>
                </a:xfrm>
                <a:prstGeom prst="ellipse">
                  <a:avLst/>
                </a:prstGeom>
                <a:solidFill>
                  <a:srgbClr val="969696"/>
                </a:solidFill>
                <a:ln w="12700" algn="ctr">
                  <a:solidFill>
                    <a:srgbClr val="5F5F5F"/>
                  </a:solidFill>
                  <a:round/>
                  <a:headEnd/>
                  <a:tailEnd/>
                </a:ln>
              </p:spPr>
              <p:txBody>
                <a:bodyPr wrap="none" lIns="90000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81" name="Freeform 76"/>
                <p:cNvSpPr>
                  <a:spLocks/>
                </p:cNvSpPr>
                <p:nvPr/>
              </p:nvSpPr>
              <p:spPr bwMode="auto">
                <a:xfrm>
                  <a:off x="2557751" y="4302818"/>
                  <a:ext cx="562038" cy="407667"/>
                </a:xfrm>
                <a:custGeom>
                  <a:avLst/>
                  <a:gdLst>
                    <a:gd name="T0" fmla="*/ 0 w 643"/>
                    <a:gd name="T1" fmla="*/ 0 h 420"/>
                    <a:gd name="T2" fmla="*/ 480 w 643"/>
                    <a:gd name="T3" fmla="*/ 140 h 420"/>
                    <a:gd name="T4" fmla="*/ 635 w 643"/>
                    <a:gd name="T5" fmla="*/ 392 h 420"/>
                    <a:gd name="T6" fmla="*/ 435 w 643"/>
                    <a:gd name="T7" fmla="*/ 310 h 420"/>
                    <a:gd name="T8" fmla="*/ 44 w 643"/>
                    <a:gd name="T9" fmla="*/ 59 h 4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3" h="420">
                      <a:moveTo>
                        <a:pt x="0" y="0"/>
                      </a:moveTo>
                      <a:cubicBezTo>
                        <a:pt x="187" y="37"/>
                        <a:pt x="374" y="75"/>
                        <a:pt x="480" y="140"/>
                      </a:cubicBezTo>
                      <a:cubicBezTo>
                        <a:pt x="586" y="205"/>
                        <a:pt x="643" y="364"/>
                        <a:pt x="635" y="392"/>
                      </a:cubicBezTo>
                      <a:cubicBezTo>
                        <a:pt x="627" y="420"/>
                        <a:pt x="534" y="366"/>
                        <a:pt x="435" y="310"/>
                      </a:cubicBezTo>
                      <a:cubicBezTo>
                        <a:pt x="336" y="254"/>
                        <a:pt x="109" y="101"/>
                        <a:pt x="44" y="59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C94706"/>
                  </a:solidFill>
                  <a:prstDash val="solid"/>
                  <a:round/>
                  <a:headEnd/>
                  <a:tailEnd type="stealth" w="med" len="med"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1252" name="Oval 49"/>
              <p:cNvSpPr>
                <a:spLocks noChangeArrowheads="1"/>
              </p:cNvSpPr>
              <p:nvPr/>
            </p:nvSpPr>
            <p:spPr bwMode="auto">
              <a:xfrm>
                <a:off x="2782594" y="4217578"/>
                <a:ext cx="47970" cy="48066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53" name="Oval 54"/>
              <p:cNvSpPr>
                <a:spLocks noChangeArrowheads="1"/>
              </p:cNvSpPr>
              <p:nvPr/>
            </p:nvSpPr>
            <p:spPr bwMode="auto">
              <a:xfrm>
                <a:off x="2822740" y="3961132"/>
                <a:ext cx="47970" cy="48066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54" name="Freeform 77"/>
              <p:cNvSpPr>
                <a:spLocks/>
              </p:cNvSpPr>
              <p:nvPr/>
            </p:nvSpPr>
            <p:spPr bwMode="auto">
              <a:xfrm>
                <a:off x="1957123" y="3928118"/>
                <a:ext cx="1092228" cy="337916"/>
              </a:xfrm>
              <a:custGeom>
                <a:avLst/>
                <a:gdLst>
                  <a:gd name="T0" fmla="*/ 0 w 1478"/>
                  <a:gd name="T1" fmla="*/ 0 h 455"/>
                  <a:gd name="T2" fmla="*/ 1277 w 1478"/>
                  <a:gd name="T3" fmla="*/ 103 h 455"/>
                  <a:gd name="T4" fmla="*/ 1204 w 1478"/>
                  <a:gd name="T5" fmla="*/ 339 h 455"/>
                  <a:gd name="T6" fmla="*/ 1049 w 1478"/>
                  <a:gd name="T7" fmla="*/ 413 h 455"/>
                  <a:gd name="T8" fmla="*/ 502 w 1478"/>
                  <a:gd name="T9" fmla="*/ 88 h 455"/>
                  <a:gd name="T10" fmla="*/ 89 w 1478"/>
                  <a:gd name="T11" fmla="*/ 37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8" h="455">
                    <a:moveTo>
                      <a:pt x="0" y="0"/>
                    </a:moveTo>
                    <a:cubicBezTo>
                      <a:pt x="538" y="23"/>
                      <a:pt x="1076" y="47"/>
                      <a:pt x="1277" y="103"/>
                    </a:cubicBezTo>
                    <a:cubicBezTo>
                      <a:pt x="1478" y="159"/>
                      <a:pt x="1242" y="287"/>
                      <a:pt x="1204" y="339"/>
                    </a:cubicBezTo>
                    <a:cubicBezTo>
                      <a:pt x="1166" y="391"/>
                      <a:pt x="1166" y="455"/>
                      <a:pt x="1049" y="413"/>
                    </a:cubicBezTo>
                    <a:cubicBezTo>
                      <a:pt x="932" y="371"/>
                      <a:pt x="662" y="151"/>
                      <a:pt x="502" y="88"/>
                    </a:cubicBezTo>
                    <a:cubicBezTo>
                      <a:pt x="342" y="25"/>
                      <a:pt x="215" y="31"/>
                      <a:pt x="89" y="37"/>
                    </a:cubicBezTo>
                  </a:path>
                </a:pathLst>
              </a:custGeom>
              <a:noFill/>
              <a:ln w="9525" cap="flat" cmpd="sng">
                <a:solidFill>
                  <a:srgbClr val="C94706"/>
                </a:solidFill>
                <a:prstDash val="solid"/>
                <a:round/>
                <a:headEnd/>
                <a:tailEnd type="stealth" w="med" len="med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55" name="Oval 54"/>
              <p:cNvSpPr>
                <a:spLocks noChangeArrowheads="1"/>
              </p:cNvSpPr>
              <p:nvPr/>
            </p:nvSpPr>
            <p:spPr bwMode="auto">
              <a:xfrm>
                <a:off x="2941294" y="4023288"/>
                <a:ext cx="47970" cy="48066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56" name="Oval 54"/>
              <p:cNvSpPr>
                <a:spLocks noChangeArrowheads="1"/>
              </p:cNvSpPr>
              <p:nvPr/>
            </p:nvSpPr>
            <p:spPr bwMode="auto">
              <a:xfrm>
                <a:off x="2632962" y="4156968"/>
                <a:ext cx="47970" cy="48066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57" name="Freeform 69"/>
              <p:cNvSpPr>
                <a:spLocks/>
              </p:cNvSpPr>
              <p:nvPr/>
            </p:nvSpPr>
            <p:spPr bwMode="auto">
              <a:xfrm rot="17439350">
                <a:off x="1112009" y="3695926"/>
                <a:ext cx="278502" cy="468098"/>
              </a:xfrm>
              <a:custGeom>
                <a:avLst/>
                <a:gdLst>
                  <a:gd name="T0" fmla="*/ 354 w 408"/>
                  <a:gd name="T1" fmla="*/ 569 h 583"/>
                  <a:gd name="T2" fmla="*/ 361 w 408"/>
                  <a:gd name="T3" fmla="*/ 81 h 583"/>
                  <a:gd name="T4" fmla="*/ 73 w 408"/>
                  <a:gd name="T5" fmla="*/ 81 h 583"/>
                  <a:gd name="T6" fmla="*/ 29 w 408"/>
                  <a:gd name="T7" fmla="*/ 377 h 583"/>
                  <a:gd name="T8" fmla="*/ 250 w 408"/>
                  <a:gd name="T9" fmla="*/ 583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8" h="583">
                    <a:moveTo>
                      <a:pt x="354" y="569"/>
                    </a:moveTo>
                    <a:cubicBezTo>
                      <a:pt x="381" y="365"/>
                      <a:pt x="408" y="162"/>
                      <a:pt x="361" y="81"/>
                    </a:cubicBezTo>
                    <a:cubicBezTo>
                      <a:pt x="314" y="0"/>
                      <a:pt x="128" y="32"/>
                      <a:pt x="73" y="81"/>
                    </a:cubicBezTo>
                    <a:cubicBezTo>
                      <a:pt x="18" y="130"/>
                      <a:pt x="0" y="294"/>
                      <a:pt x="29" y="377"/>
                    </a:cubicBezTo>
                    <a:cubicBezTo>
                      <a:pt x="58" y="460"/>
                      <a:pt x="154" y="521"/>
                      <a:pt x="250" y="583"/>
                    </a:cubicBezTo>
                  </a:path>
                </a:pathLst>
              </a:custGeom>
              <a:noFill/>
              <a:ln w="9525" cap="flat" cmpd="sng">
                <a:solidFill>
                  <a:srgbClr val="C94706"/>
                </a:solidFill>
                <a:prstDash val="solid"/>
                <a:round/>
                <a:headEnd/>
                <a:tailEnd type="stealth" w="med" len="med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258" name="그룹 23"/>
              <p:cNvGrpSpPr>
                <a:grpSpLocks/>
              </p:cNvGrpSpPr>
              <p:nvPr/>
            </p:nvGrpSpPr>
            <p:grpSpPr bwMode="auto">
              <a:xfrm>
                <a:off x="1418430" y="4030224"/>
                <a:ext cx="282339" cy="382475"/>
                <a:chOff x="1586208" y="4203231"/>
                <a:chExt cx="317579" cy="466552"/>
              </a:xfrm>
            </p:grpSpPr>
            <p:sp>
              <p:nvSpPr>
                <p:cNvPr id="1274" name="Oval 55"/>
                <p:cNvSpPr>
                  <a:spLocks noChangeArrowheads="1"/>
                </p:cNvSpPr>
                <p:nvPr/>
              </p:nvSpPr>
              <p:spPr bwMode="auto">
                <a:xfrm>
                  <a:off x="1586208" y="4517777"/>
                  <a:ext cx="53956" cy="58632"/>
                </a:xfrm>
                <a:prstGeom prst="ellipse">
                  <a:avLst/>
                </a:prstGeom>
                <a:solidFill>
                  <a:srgbClr val="969696"/>
                </a:solidFill>
                <a:ln w="12700" algn="ctr">
                  <a:solidFill>
                    <a:srgbClr val="5F5F5F"/>
                  </a:solidFill>
                  <a:round/>
                  <a:headEnd/>
                  <a:tailEnd/>
                </a:ln>
              </p:spPr>
              <p:txBody>
                <a:bodyPr wrap="none" lIns="90000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75" name="Oval 63"/>
                <p:cNvSpPr>
                  <a:spLocks noChangeArrowheads="1"/>
                </p:cNvSpPr>
                <p:nvPr/>
              </p:nvSpPr>
              <p:spPr bwMode="auto">
                <a:xfrm>
                  <a:off x="1648515" y="4369121"/>
                  <a:ext cx="53956" cy="58632"/>
                </a:xfrm>
                <a:prstGeom prst="ellipse">
                  <a:avLst/>
                </a:prstGeom>
                <a:solidFill>
                  <a:srgbClr val="969696"/>
                </a:solidFill>
                <a:ln w="12700" algn="ctr">
                  <a:solidFill>
                    <a:srgbClr val="5F5F5F"/>
                  </a:solidFill>
                  <a:round/>
                  <a:headEnd/>
                  <a:tailEnd/>
                </a:ln>
              </p:spPr>
              <p:txBody>
                <a:bodyPr wrap="none" lIns="90000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76" name="Oval 65"/>
                <p:cNvSpPr>
                  <a:spLocks noChangeArrowheads="1"/>
                </p:cNvSpPr>
                <p:nvPr/>
              </p:nvSpPr>
              <p:spPr bwMode="auto">
                <a:xfrm>
                  <a:off x="1776581" y="4489407"/>
                  <a:ext cx="53957" cy="58632"/>
                </a:xfrm>
                <a:prstGeom prst="ellipse">
                  <a:avLst/>
                </a:prstGeom>
                <a:solidFill>
                  <a:srgbClr val="969696"/>
                </a:solidFill>
                <a:ln w="12700" algn="ctr">
                  <a:solidFill>
                    <a:srgbClr val="5F5F5F"/>
                  </a:solidFill>
                  <a:round/>
                  <a:headEnd/>
                  <a:tailEnd/>
                </a:ln>
              </p:spPr>
              <p:txBody>
                <a:bodyPr wrap="none" lIns="90000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77" name="Freeform 71"/>
                <p:cNvSpPr>
                  <a:spLocks/>
                </p:cNvSpPr>
                <p:nvPr/>
              </p:nvSpPr>
              <p:spPr bwMode="auto">
                <a:xfrm>
                  <a:off x="1598740" y="4203231"/>
                  <a:ext cx="305047" cy="466552"/>
                </a:xfrm>
                <a:custGeom>
                  <a:avLst/>
                  <a:gdLst>
                    <a:gd name="T0" fmla="*/ 317 w 369"/>
                    <a:gd name="T1" fmla="*/ 0 h 515"/>
                    <a:gd name="T2" fmla="*/ 7 w 369"/>
                    <a:gd name="T3" fmla="*/ 369 h 515"/>
                    <a:gd name="T4" fmla="*/ 273 w 369"/>
                    <a:gd name="T5" fmla="*/ 509 h 515"/>
                    <a:gd name="T6" fmla="*/ 251 w 369"/>
                    <a:gd name="T7" fmla="*/ 332 h 515"/>
                    <a:gd name="T8" fmla="*/ 369 w 369"/>
                    <a:gd name="T9" fmla="*/ 88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9" h="515">
                      <a:moveTo>
                        <a:pt x="317" y="0"/>
                      </a:moveTo>
                      <a:cubicBezTo>
                        <a:pt x="165" y="142"/>
                        <a:pt x="14" y="284"/>
                        <a:pt x="7" y="369"/>
                      </a:cubicBezTo>
                      <a:cubicBezTo>
                        <a:pt x="0" y="454"/>
                        <a:pt x="232" y="515"/>
                        <a:pt x="273" y="509"/>
                      </a:cubicBezTo>
                      <a:cubicBezTo>
                        <a:pt x="314" y="503"/>
                        <a:pt x="235" y="402"/>
                        <a:pt x="251" y="332"/>
                      </a:cubicBezTo>
                      <a:cubicBezTo>
                        <a:pt x="267" y="262"/>
                        <a:pt x="318" y="175"/>
                        <a:pt x="369" y="88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C94706"/>
                  </a:solidFill>
                  <a:prstDash val="solid"/>
                  <a:round/>
                  <a:headEnd/>
                  <a:tailEnd type="stealth" w="med" len="med"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1259" name="Freeform 72"/>
              <p:cNvSpPr>
                <a:spLocks/>
              </p:cNvSpPr>
              <p:nvPr/>
            </p:nvSpPr>
            <p:spPr bwMode="auto">
              <a:xfrm rot="15504704">
                <a:off x="1766796" y="3492637"/>
                <a:ext cx="304496" cy="384509"/>
              </a:xfrm>
              <a:custGeom>
                <a:avLst/>
                <a:gdLst>
                  <a:gd name="T0" fmla="*/ 146 w 452"/>
                  <a:gd name="T1" fmla="*/ 0 h 476"/>
                  <a:gd name="T2" fmla="*/ 419 w 452"/>
                  <a:gd name="T3" fmla="*/ 200 h 476"/>
                  <a:gd name="T4" fmla="*/ 345 w 452"/>
                  <a:gd name="T5" fmla="*/ 458 h 476"/>
                  <a:gd name="T6" fmla="*/ 50 w 452"/>
                  <a:gd name="T7" fmla="*/ 310 h 476"/>
                  <a:gd name="T8" fmla="*/ 43 w 452"/>
                  <a:gd name="T9" fmla="*/ 126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476">
                    <a:moveTo>
                      <a:pt x="146" y="0"/>
                    </a:moveTo>
                    <a:cubicBezTo>
                      <a:pt x="266" y="62"/>
                      <a:pt x="386" y="124"/>
                      <a:pt x="419" y="200"/>
                    </a:cubicBezTo>
                    <a:cubicBezTo>
                      <a:pt x="452" y="276"/>
                      <a:pt x="406" y="440"/>
                      <a:pt x="345" y="458"/>
                    </a:cubicBezTo>
                    <a:cubicBezTo>
                      <a:pt x="284" y="476"/>
                      <a:pt x="100" y="365"/>
                      <a:pt x="50" y="310"/>
                    </a:cubicBezTo>
                    <a:cubicBezTo>
                      <a:pt x="0" y="255"/>
                      <a:pt x="21" y="190"/>
                      <a:pt x="43" y="126"/>
                    </a:cubicBezTo>
                  </a:path>
                </a:pathLst>
              </a:custGeom>
              <a:noFill/>
              <a:ln w="9525" cap="flat" cmpd="sng">
                <a:solidFill>
                  <a:srgbClr val="C94706"/>
                </a:solidFill>
                <a:prstDash val="solid"/>
                <a:round/>
                <a:headEnd/>
                <a:tailEnd type="stealth" w="med" len="med"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60" name="직사각형 371"/>
              <p:cNvSpPr/>
              <p:nvPr/>
            </p:nvSpPr>
            <p:spPr bwMode="auto">
              <a:xfrm>
                <a:off x="1576329" y="3996814"/>
                <a:ext cx="602466" cy="2879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공장</a:t>
                </a:r>
                <a:r>
                  <a:rPr kumimoji="0" lang="en-US" altLang="ko-KR" sz="1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1</a:t>
                </a:r>
                <a:endPara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261" name="Oval 54"/>
              <p:cNvSpPr>
                <a:spLocks noChangeArrowheads="1"/>
              </p:cNvSpPr>
              <p:nvPr/>
            </p:nvSpPr>
            <p:spPr bwMode="auto">
              <a:xfrm>
                <a:off x="2442539" y="4042726"/>
                <a:ext cx="47970" cy="48066"/>
              </a:xfrm>
              <a:prstGeom prst="ellipse">
                <a:avLst/>
              </a:prstGeom>
              <a:solidFill>
                <a:srgbClr val="FF0000"/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62" name="Oval 54"/>
              <p:cNvSpPr>
                <a:spLocks noChangeArrowheads="1"/>
              </p:cNvSpPr>
              <p:nvPr/>
            </p:nvSpPr>
            <p:spPr bwMode="auto">
              <a:xfrm>
                <a:off x="2893324" y="4088154"/>
                <a:ext cx="47970" cy="48066"/>
              </a:xfrm>
              <a:prstGeom prst="ellipse">
                <a:avLst/>
              </a:prstGeom>
              <a:solidFill>
                <a:srgbClr val="FF0000"/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63" name="Oval 54"/>
              <p:cNvSpPr>
                <a:spLocks noChangeArrowheads="1"/>
              </p:cNvSpPr>
              <p:nvPr/>
            </p:nvSpPr>
            <p:spPr bwMode="auto">
              <a:xfrm>
                <a:off x="1566219" y="4379545"/>
                <a:ext cx="47970" cy="48066"/>
              </a:xfrm>
              <a:prstGeom prst="ellipse">
                <a:avLst/>
              </a:prstGeom>
              <a:solidFill>
                <a:srgbClr val="FF0000"/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64" name="Oval 58"/>
              <p:cNvSpPr>
                <a:spLocks noChangeArrowheads="1"/>
              </p:cNvSpPr>
              <p:nvPr/>
            </p:nvSpPr>
            <p:spPr bwMode="auto">
              <a:xfrm rot="-4160650">
                <a:off x="1109559" y="3754743"/>
                <a:ext cx="44233" cy="52127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65" name="Oval 59"/>
              <p:cNvSpPr>
                <a:spLocks noChangeArrowheads="1"/>
              </p:cNvSpPr>
              <p:nvPr/>
            </p:nvSpPr>
            <p:spPr bwMode="auto">
              <a:xfrm rot="-4160650">
                <a:off x="1039379" y="3923182"/>
                <a:ext cx="44232" cy="52127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266" name="그룹 1129"/>
              <p:cNvGrpSpPr>
                <a:grpSpLocks/>
              </p:cNvGrpSpPr>
              <p:nvPr/>
            </p:nvGrpSpPr>
            <p:grpSpPr bwMode="auto">
              <a:xfrm>
                <a:off x="1209910" y="3953568"/>
                <a:ext cx="94469" cy="197980"/>
                <a:chOff x="3022464" y="3101421"/>
                <a:chExt cx="77268" cy="175742"/>
              </a:xfrm>
            </p:grpSpPr>
            <p:sp>
              <p:nvSpPr>
                <p:cNvPr id="1272" name="Oval 45"/>
                <p:cNvSpPr>
                  <a:spLocks noChangeArrowheads="1"/>
                </p:cNvSpPr>
                <p:nvPr/>
              </p:nvSpPr>
              <p:spPr bwMode="auto">
                <a:xfrm>
                  <a:off x="3038978" y="3167207"/>
                  <a:ext cx="43451" cy="50610"/>
                </a:xfrm>
                <a:prstGeom prst="ellipse">
                  <a:avLst/>
                </a:prstGeom>
                <a:solidFill>
                  <a:srgbClr val="969696"/>
                </a:solidFill>
                <a:ln w="12700" algn="ctr">
                  <a:solidFill>
                    <a:srgbClr val="5F5F5F"/>
                  </a:solidFill>
                  <a:round/>
                  <a:headEnd/>
                  <a:tailEnd/>
                </a:ln>
              </p:spPr>
              <p:txBody>
                <a:bodyPr wrap="none" lIns="90000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73" name="TextBox 1136"/>
                <p:cNvSpPr txBox="1">
                  <a:spLocks noChangeArrowheads="1"/>
                </p:cNvSpPr>
                <p:nvPr/>
              </p:nvSpPr>
              <p:spPr bwMode="auto">
                <a:xfrm>
                  <a:off x="3022464" y="3101421"/>
                  <a:ext cx="77268" cy="1757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5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x</a:t>
                  </a:r>
                  <a:endParaRPr kumimoji="0" lang="ko-KR" altLang="en-US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1267" name="Oval 62"/>
              <p:cNvSpPr>
                <a:spLocks noChangeArrowheads="1"/>
              </p:cNvSpPr>
              <p:nvPr/>
            </p:nvSpPr>
            <p:spPr bwMode="auto">
              <a:xfrm rot="-6095296">
                <a:off x="1845096" y="3534897"/>
                <a:ext cx="44232" cy="52127"/>
              </a:xfrm>
              <a:prstGeom prst="ellipse">
                <a:avLst/>
              </a:prstGeom>
              <a:solidFill>
                <a:srgbClr val="969696"/>
              </a:solidFill>
              <a:ln w="12700" algn="ctr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68" name="Oval 54"/>
              <p:cNvSpPr>
                <a:spLocks noChangeArrowheads="1"/>
              </p:cNvSpPr>
              <p:nvPr/>
            </p:nvSpPr>
            <p:spPr bwMode="auto">
              <a:xfrm>
                <a:off x="2049949" y="3563416"/>
                <a:ext cx="47970" cy="48066"/>
              </a:xfrm>
              <a:prstGeom prst="ellipse">
                <a:avLst/>
              </a:prstGeom>
              <a:solidFill>
                <a:srgbClr val="FF0000"/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lIns="90000" anchor="ctr"/>
              <a:lstStyle/>
              <a:p>
                <a:pPr marL="0" marR="0" lvl="0" indent="0" defTabSz="914400" eaLnBrk="1" fontAlgn="auto" latinLnBrk="0" hangingPunct="1">
                  <a:lnSpc>
                    <a:spcPct val="85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1269" name="그룹 1132"/>
              <p:cNvGrpSpPr>
                <a:grpSpLocks/>
              </p:cNvGrpSpPr>
              <p:nvPr/>
            </p:nvGrpSpPr>
            <p:grpSpPr bwMode="auto">
              <a:xfrm>
                <a:off x="1987969" y="3651039"/>
                <a:ext cx="94469" cy="197980"/>
                <a:chOff x="3022464" y="3101421"/>
                <a:chExt cx="77268" cy="175742"/>
              </a:xfrm>
            </p:grpSpPr>
            <p:sp>
              <p:nvSpPr>
                <p:cNvPr id="1270" name="Oval 45"/>
                <p:cNvSpPr>
                  <a:spLocks noChangeArrowheads="1"/>
                </p:cNvSpPr>
                <p:nvPr/>
              </p:nvSpPr>
              <p:spPr bwMode="auto">
                <a:xfrm>
                  <a:off x="3038978" y="3167207"/>
                  <a:ext cx="43451" cy="50610"/>
                </a:xfrm>
                <a:prstGeom prst="ellipse">
                  <a:avLst/>
                </a:prstGeom>
                <a:solidFill>
                  <a:srgbClr val="969696"/>
                </a:solidFill>
                <a:ln w="12700" algn="ctr">
                  <a:solidFill>
                    <a:srgbClr val="5F5F5F"/>
                  </a:solidFill>
                  <a:round/>
                  <a:headEnd/>
                  <a:tailEnd/>
                </a:ln>
              </p:spPr>
              <p:txBody>
                <a:bodyPr wrap="none" lIns="90000" anchor="ctr"/>
                <a:lstStyle/>
                <a:p>
                  <a:pPr marL="0" marR="0" lvl="0" indent="0" defTabSz="914400" eaLnBrk="1" fontAlgn="auto" latinLnBrk="0" hangingPunct="1">
                    <a:lnSpc>
                      <a:spcPct val="85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itchFamily="34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271" name="TextBox 1134"/>
                <p:cNvSpPr txBox="1">
                  <a:spLocks noChangeArrowheads="1"/>
                </p:cNvSpPr>
                <p:nvPr/>
              </p:nvSpPr>
              <p:spPr bwMode="auto">
                <a:xfrm>
                  <a:off x="3022464" y="3101421"/>
                  <a:ext cx="77268" cy="1757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5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x</a:t>
                  </a:r>
                  <a:endParaRPr kumimoji="0" lang="ko-KR" altLang="en-US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</p:grpSp>
        <p:sp>
          <p:nvSpPr>
            <p:cNvPr id="1243" name="Oval 45"/>
            <p:cNvSpPr>
              <a:spLocks noChangeAspect="1" noChangeArrowheads="1"/>
            </p:cNvSpPr>
            <p:nvPr/>
          </p:nvSpPr>
          <p:spPr bwMode="auto">
            <a:xfrm>
              <a:off x="3229794" y="3906340"/>
              <a:ext cx="75266" cy="66244"/>
            </a:xfrm>
            <a:prstGeom prst="ellipse">
              <a:avLst/>
            </a:prstGeom>
            <a:solidFill>
              <a:srgbClr val="00B0F0"/>
            </a:solidFill>
            <a:ln w="12700" algn="ctr">
              <a:solidFill>
                <a:srgbClr val="004A82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44" name="Oval 45"/>
            <p:cNvSpPr>
              <a:spLocks noChangeAspect="1" noChangeArrowheads="1"/>
            </p:cNvSpPr>
            <p:nvPr/>
          </p:nvSpPr>
          <p:spPr bwMode="auto">
            <a:xfrm>
              <a:off x="3023212" y="4084196"/>
              <a:ext cx="75266" cy="66244"/>
            </a:xfrm>
            <a:prstGeom prst="ellipse">
              <a:avLst/>
            </a:prstGeom>
            <a:solidFill>
              <a:srgbClr val="00B0F0"/>
            </a:solidFill>
            <a:ln w="12700" algn="ctr">
              <a:solidFill>
                <a:srgbClr val="004A82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45" name="Oval 45"/>
            <p:cNvSpPr>
              <a:spLocks noChangeAspect="1" noChangeArrowheads="1"/>
            </p:cNvSpPr>
            <p:nvPr/>
          </p:nvSpPr>
          <p:spPr bwMode="auto">
            <a:xfrm>
              <a:off x="3483967" y="4561692"/>
              <a:ext cx="75266" cy="66244"/>
            </a:xfrm>
            <a:prstGeom prst="ellipse">
              <a:avLst/>
            </a:prstGeom>
            <a:solidFill>
              <a:srgbClr val="00B0F0"/>
            </a:solidFill>
            <a:ln w="12700" algn="ctr">
              <a:solidFill>
                <a:srgbClr val="004A82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46" name="Oval 45"/>
            <p:cNvSpPr>
              <a:spLocks noChangeAspect="1" noChangeArrowheads="1"/>
            </p:cNvSpPr>
            <p:nvPr/>
          </p:nvSpPr>
          <p:spPr bwMode="auto">
            <a:xfrm>
              <a:off x="2696319" y="5489347"/>
              <a:ext cx="75266" cy="66244"/>
            </a:xfrm>
            <a:prstGeom prst="ellipse">
              <a:avLst/>
            </a:prstGeom>
            <a:solidFill>
              <a:srgbClr val="00B0F0"/>
            </a:solidFill>
            <a:ln w="12700" algn="ctr">
              <a:solidFill>
                <a:srgbClr val="004A82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47" name="Oval 45"/>
            <p:cNvSpPr>
              <a:spLocks noChangeAspect="1" noChangeArrowheads="1"/>
            </p:cNvSpPr>
            <p:nvPr/>
          </p:nvSpPr>
          <p:spPr bwMode="auto">
            <a:xfrm>
              <a:off x="2626622" y="5642281"/>
              <a:ext cx="75266" cy="66244"/>
            </a:xfrm>
            <a:prstGeom prst="ellipse">
              <a:avLst/>
            </a:prstGeom>
            <a:solidFill>
              <a:srgbClr val="00B0F0"/>
            </a:solidFill>
            <a:ln w="12700" algn="ctr">
              <a:solidFill>
                <a:srgbClr val="004A82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48" name="Oval 45"/>
            <p:cNvSpPr>
              <a:spLocks noChangeAspect="1" noChangeArrowheads="1"/>
            </p:cNvSpPr>
            <p:nvPr/>
          </p:nvSpPr>
          <p:spPr bwMode="auto">
            <a:xfrm>
              <a:off x="2449931" y="5649252"/>
              <a:ext cx="75266" cy="66244"/>
            </a:xfrm>
            <a:prstGeom prst="ellipse">
              <a:avLst/>
            </a:prstGeom>
            <a:solidFill>
              <a:srgbClr val="00B0F0"/>
            </a:solidFill>
            <a:ln w="12700" algn="ctr">
              <a:solidFill>
                <a:srgbClr val="004A82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1249" name="Oval 45"/>
            <p:cNvSpPr>
              <a:spLocks noChangeAspect="1" noChangeArrowheads="1"/>
            </p:cNvSpPr>
            <p:nvPr/>
          </p:nvSpPr>
          <p:spPr bwMode="auto">
            <a:xfrm>
              <a:off x="2681731" y="5736223"/>
              <a:ext cx="75266" cy="66244"/>
            </a:xfrm>
            <a:prstGeom prst="ellipse">
              <a:avLst/>
            </a:prstGeom>
            <a:solidFill>
              <a:srgbClr val="00B0F0"/>
            </a:solidFill>
            <a:ln w="12700" algn="ctr">
              <a:solidFill>
                <a:srgbClr val="004A82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50" charset="-127"/>
              </a:endParaRPr>
            </a:p>
          </p:txBody>
        </p:sp>
      </p:grpSp>
      <p:sp>
        <p:nvSpPr>
          <p:cNvPr id="1430" name="Oval 54"/>
          <p:cNvSpPr>
            <a:spLocks noChangeArrowheads="1"/>
          </p:cNvSpPr>
          <p:nvPr/>
        </p:nvSpPr>
        <p:spPr bwMode="auto">
          <a:xfrm>
            <a:off x="685465" y="1953547"/>
            <a:ext cx="201542" cy="179903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C00000"/>
            </a:solidFill>
            <a:round/>
            <a:headEnd/>
            <a:tailEnd/>
          </a:ln>
        </p:spPr>
        <p:txBody>
          <a:bodyPr wrap="none" lIns="90000" anchor="ctr"/>
          <a:lstStyle/>
          <a:p>
            <a:pPr marL="0" marR="0" lvl="0" indent="0" defTabSz="914400" eaLnBrk="1" fontAlgn="auto" latinLnBrk="0" hangingPunct="1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431" name="그룹 1294"/>
          <p:cNvGrpSpPr>
            <a:grpSpLocks/>
          </p:cNvGrpSpPr>
          <p:nvPr/>
        </p:nvGrpSpPr>
        <p:grpSpPr bwMode="auto">
          <a:xfrm>
            <a:off x="679612" y="2251657"/>
            <a:ext cx="201542" cy="461416"/>
            <a:chOff x="3104838" y="2877754"/>
            <a:chExt cx="180000" cy="461665"/>
          </a:xfrm>
        </p:grpSpPr>
        <p:sp>
          <p:nvSpPr>
            <p:cNvPr id="1436" name="Oval 45"/>
            <p:cNvSpPr>
              <a:spLocks noChangeArrowheads="1"/>
            </p:cNvSpPr>
            <p:nvPr/>
          </p:nvSpPr>
          <p:spPr bwMode="auto">
            <a:xfrm>
              <a:off x="3104838" y="2965735"/>
              <a:ext cx="180000" cy="180000"/>
            </a:xfrm>
            <a:prstGeom prst="ellipse">
              <a:avLst/>
            </a:prstGeom>
            <a:solidFill>
              <a:srgbClr val="969696"/>
            </a:solidFill>
            <a:ln w="12700" algn="ctr">
              <a:solidFill>
                <a:srgbClr val="5F5F5F"/>
              </a:solidFill>
              <a:round/>
              <a:headEnd/>
              <a:tailEnd/>
            </a:ln>
          </p:spPr>
          <p:txBody>
            <a:bodyPr wrap="none" lIns="90000" anchor="ctr"/>
            <a:lstStyle/>
            <a:p>
              <a:pPr marL="0" marR="0" lvl="0" indent="0" defTabSz="914400" eaLnBrk="1" fontAlgn="auto" latinLnBrk="0" hangingPunct="1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37" name="TextBox 1300"/>
            <p:cNvSpPr txBox="1">
              <a:spLocks noChangeArrowheads="1"/>
            </p:cNvSpPr>
            <p:nvPr/>
          </p:nvSpPr>
          <p:spPr bwMode="auto">
            <a:xfrm>
              <a:off x="3115843" y="2877754"/>
              <a:ext cx="15163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x</a:t>
              </a:r>
              <a:endParaRPr kumimoji="0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432" name="Oval 45"/>
          <p:cNvSpPr>
            <a:spLocks noChangeAspect="1" noChangeArrowheads="1"/>
          </p:cNvSpPr>
          <p:nvPr/>
        </p:nvSpPr>
        <p:spPr bwMode="auto">
          <a:xfrm>
            <a:off x="668040" y="2143585"/>
            <a:ext cx="210992" cy="179903"/>
          </a:xfrm>
          <a:prstGeom prst="ellipse">
            <a:avLst/>
          </a:prstGeom>
          <a:solidFill>
            <a:srgbClr val="00B0F0"/>
          </a:solidFill>
          <a:ln w="12700" algn="ctr">
            <a:solidFill>
              <a:srgbClr val="004A82"/>
            </a:solidFill>
            <a:round/>
            <a:headEnd/>
            <a:tailEnd/>
          </a:ln>
        </p:spPr>
        <p:txBody>
          <a:bodyPr wrap="none" lIns="90000" anchor="ctr"/>
          <a:lstStyle/>
          <a:p>
            <a:pPr marL="0" marR="0" lvl="0" indent="0" defTabSz="914400" eaLnBrk="1" fontAlgn="auto" latinLnBrk="0" hangingPunct="1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33" name="TextBox 1296"/>
          <p:cNvSpPr txBox="1">
            <a:spLocks noChangeArrowheads="1"/>
          </p:cNvSpPr>
          <p:nvPr/>
        </p:nvSpPr>
        <p:spPr bwMode="auto">
          <a:xfrm>
            <a:off x="808486" y="1917735"/>
            <a:ext cx="211517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주문이 없거나 감소된 대리점</a:t>
            </a:r>
          </a:p>
        </p:txBody>
      </p:sp>
      <p:sp>
        <p:nvSpPr>
          <p:cNvPr id="1434" name="TextBox 1297"/>
          <p:cNvSpPr txBox="1">
            <a:spLocks noChangeArrowheads="1"/>
          </p:cNvSpPr>
          <p:nvPr/>
        </p:nvSpPr>
        <p:spPr bwMode="auto">
          <a:xfrm>
            <a:off x="802211" y="2103644"/>
            <a:ext cx="321389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신규 추가된 대리점으로 </a:t>
            </a:r>
            <a:r>
              <a:rPr kumimoji="0" lang="ko-KR" altLang="en-US" sz="1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마스터에 미등록</a:t>
            </a:r>
          </a:p>
        </p:txBody>
      </p:sp>
      <p:sp>
        <p:nvSpPr>
          <p:cNvPr id="1435" name="TextBox 1298"/>
          <p:cNvSpPr txBox="1">
            <a:spLocks noChangeArrowheads="1"/>
          </p:cNvSpPr>
          <p:nvPr/>
        </p:nvSpPr>
        <p:spPr bwMode="auto">
          <a:xfrm>
            <a:off x="829718" y="2319199"/>
            <a:ext cx="28729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폐점된 대리점이지만 </a:t>
            </a:r>
            <a:r>
              <a:rPr kumimoji="0" lang="ko-KR" altLang="en-US" sz="1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마스터에 존재</a:t>
            </a:r>
          </a:p>
        </p:txBody>
      </p:sp>
      <p:sp>
        <p:nvSpPr>
          <p:cNvPr id="1438" name="직사각형 373"/>
          <p:cNvSpPr/>
          <p:nvPr/>
        </p:nvSpPr>
        <p:spPr bwMode="auto">
          <a:xfrm>
            <a:off x="3875799" y="2402092"/>
            <a:ext cx="16898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50" b="1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D</a:t>
            </a:r>
            <a:r>
              <a:rPr kumimoji="0" lang="ko-KR" altLang="en-US" sz="1050" b="1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kumimoji="0" lang="ko-KR" altLang="en-US" sz="1050" b="1" kern="0" dirty="0" err="1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050" b="1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엔진 사용 중</a:t>
            </a:r>
          </a:p>
        </p:txBody>
      </p:sp>
      <p:pic>
        <p:nvPicPr>
          <p:cNvPr id="1442" name="Picture 5" descr="C:\Users\BGFretail\Desktop\Fotolia_46598573_S-624x4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67" y="5176288"/>
            <a:ext cx="994352" cy="66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3" name="직사각형 1442"/>
          <p:cNvSpPr/>
          <p:nvPr/>
        </p:nvSpPr>
        <p:spPr>
          <a:xfrm>
            <a:off x="4421492" y="5811912"/>
            <a:ext cx="1250794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50" dirty="0">
                <a:latin typeface="맑은 고딕" pitchFamily="50" charset="-127"/>
                <a:ea typeface="맑은 고딕" pitchFamily="50" charset="-127"/>
                <a:cs typeface="JBold" panose="02020603020101020101" pitchFamily="18" charset="-127"/>
              </a:rPr>
              <a:t>배차시간 지연</a:t>
            </a:r>
            <a:endParaRPr lang="en-US" altLang="ko-KR" sz="1050" dirty="0">
              <a:latin typeface="맑은 고딕" pitchFamily="50" charset="-127"/>
              <a:ea typeface="맑은 고딕" pitchFamily="50" charset="-127"/>
              <a:cs typeface="JBold" panose="02020603020101020101" pitchFamily="18" charset="-127"/>
            </a:endParaRPr>
          </a:p>
        </p:txBody>
      </p:sp>
      <p:sp>
        <p:nvSpPr>
          <p:cNvPr id="1446" name="오른쪽 화살표 1445"/>
          <p:cNvSpPr/>
          <p:nvPr/>
        </p:nvSpPr>
        <p:spPr>
          <a:xfrm>
            <a:off x="507813" y="5093734"/>
            <a:ext cx="3797303" cy="1071570"/>
          </a:xfrm>
          <a:prstGeom prst="rightArrow">
            <a:avLst>
              <a:gd name="adj1" fmla="val 76067"/>
              <a:gd name="adj2" fmla="val 41491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4F81BD">
                  <a:lumMod val="60000"/>
                  <a:lumOff val="40000"/>
                </a:srgbClr>
              </a:gs>
            </a:gsLst>
            <a:lin ang="0" scaled="1"/>
            <a:tileRect/>
          </a:gra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51" name="AutoShape 15"/>
          <p:cNvSpPr>
            <a:spLocks noChangeArrowheads="1"/>
          </p:cNvSpPr>
          <p:nvPr/>
        </p:nvSpPr>
        <p:spPr bwMode="auto">
          <a:xfrm>
            <a:off x="2690619" y="5295348"/>
            <a:ext cx="1071570" cy="285752"/>
          </a:xfrm>
          <a:prstGeom prst="roundRect">
            <a:avLst>
              <a:gd name="adj" fmla="val 11667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latinLnBrk="0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kumimoji="0" lang="ko-KR" altLang="en-US" sz="1000" dirty="0">
                <a:latin typeface="맑은 고딕" pitchFamily="50" charset="-127"/>
                <a:ea typeface="맑은 고딕" pitchFamily="50" charset="-127"/>
              </a:rPr>
              <a:t>운송마스터 관리</a:t>
            </a:r>
          </a:p>
        </p:txBody>
      </p:sp>
      <p:sp>
        <p:nvSpPr>
          <p:cNvPr id="1452" name="AutoShape 15"/>
          <p:cNvSpPr>
            <a:spLocks noChangeArrowheads="1"/>
          </p:cNvSpPr>
          <p:nvPr/>
        </p:nvSpPr>
        <p:spPr bwMode="auto">
          <a:xfrm>
            <a:off x="1233283" y="5736676"/>
            <a:ext cx="1071570" cy="285752"/>
          </a:xfrm>
          <a:prstGeom prst="roundRect">
            <a:avLst>
              <a:gd name="adj" fmla="val 11667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latinLnBrk="0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kumimoji="0" lang="ko-KR" altLang="en-US" sz="1000" dirty="0">
                <a:latin typeface="맑은 고딕" pitchFamily="50" charset="-127"/>
                <a:ea typeface="맑은 고딕" pitchFamily="50" charset="-127"/>
              </a:rPr>
              <a:t>진입제약조건</a:t>
            </a:r>
          </a:p>
        </p:txBody>
      </p:sp>
      <p:sp>
        <p:nvSpPr>
          <p:cNvPr id="1453" name="AutoShape 15"/>
          <p:cNvSpPr>
            <a:spLocks noChangeArrowheads="1"/>
          </p:cNvSpPr>
          <p:nvPr/>
        </p:nvSpPr>
        <p:spPr bwMode="auto">
          <a:xfrm>
            <a:off x="947531" y="5308048"/>
            <a:ext cx="1071570" cy="285752"/>
          </a:xfrm>
          <a:prstGeom prst="roundRect">
            <a:avLst>
              <a:gd name="adj" fmla="val 11667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latinLnBrk="0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kumimoji="0" lang="ko-KR" altLang="en-US" sz="1000" dirty="0">
                <a:latin typeface="맑은 고딕" pitchFamily="50" charset="-127"/>
                <a:ea typeface="맑은 고딕" pitchFamily="50" charset="-127"/>
              </a:rPr>
              <a:t>고정도착시간</a:t>
            </a:r>
          </a:p>
        </p:txBody>
      </p:sp>
      <p:sp>
        <p:nvSpPr>
          <p:cNvPr id="1454" name="AutoShape 15"/>
          <p:cNvSpPr>
            <a:spLocks noChangeArrowheads="1"/>
          </p:cNvSpPr>
          <p:nvPr/>
        </p:nvSpPr>
        <p:spPr bwMode="auto">
          <a:xfrm>
            <a:off x="1804787" y="5522362"/>
            <a:ext cx="1071570" cy="285752"/>
          </a:xfrm>
          <a:prstGeom prst="roundRect">
            <a:avLst>
              <a:gd name="adj" fmla="val 11667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latinLnBrk="0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kumimoji="0" lang="ko-KR" altLang="en-US" sz="1000" dirty="0">
                <a:latin typeface="맑은 고딕" pitchFamily="50" charset="-127"/>
                <a:ea typeface="맑은 고딕" pitchFamily="50" charset="-127"/>
              </a:rPr>
              <a:t>공평배차 필요</a:t>
            </a:r>
          </a:p>
        </p:txBody>
      </p:sp>
      <p:sp>
        <p:nvSpPr>
          <p:cNvPr id="1455" name="AutoShape 15"/>
          <p:cNvSpPr>
            <a:spLocks noChangeArrowheads="1"/>
          </p:cNvSpPr>
          <p:nvPr/>
        </p:nvSpPr>
        <p:spPr bwMode="auto">
          <a:xfrm>
            <a:off x="2876357" y="5665238"/>
            <a:ext cx="1071570" cy="285752"/>
          </a:xfrm>
          <a:prstGeom prst="roundRect">
            <a:avLst>
              <a:gd name="adj" fmla="val 11667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latinLnBrk="0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kumimoji="0" lang="ko-KR" altLang="en-US" sz="1000" dirty="0">
                <a:latin typeface="맑은 고딕" pitchFamily="50" charset="-127"/>
                <a:ea typeface="맑은 고딕" pitchFamily="50" charset="-127"/>
              </a:rPr>
              <a:t>대리점별 특이사항</a:t>
            </a:r>
          </a:p>
        </p:txBody>
      </p:sp>
      <p:pic>
        <p:nvPicPr>
          <p:cNvPr id="1456" name="그림 1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55726" y="3972780"/>
            <a:ext cx="3217014" cy="1578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7" name="AutoShape 15"/>
          <p:cNvSpPr>
            <a:spLocks noChangeArrowheads="1"/>
          </p:cNvSpPr>
          <p:nvPr/>
        </p:nvSpPr>
        <p:spPr bwMode="auto">
          <a:xfrm>
            <a:off x="6256226" y="2325726"/>
            <a:ext cx="868354" cy="1714512"/>
          </a:xfrm>
          <a:prstGeom prst="roundRect">
            <a:avLst>
              <a:gd name="adj" fmla="val 11667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latinLnBrk="0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kumimoji="0" lang="ko-KR" altLang="en-US" sz="1100" b="1" dirty="0">
                <a:latin typeface="맑은 고딕" pitchFamily="50" charset="-127"/>
                <a:ea typeface="맑은 고딕" pitchFamily="50" charset="-127"/>
              </a:rPr>
              <a:t>배차실적 정보 분석</a:t>
            </a:r>
            <a:endParaRPr kumimoji="0" lang="en-US" altLang="ko-KR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58" name="AutoShape 15"/>
          <p:cNvSpPr>
            <a:spLocks noChangeArrowheads="1"/>
          </p:cNvSpPr>
          <p:nvPr/>
        </p:nvSpPr>
        <p:spPr bwMode="auto">
          <a:xfrm>
            <a:off x="8624778" y="2305088"/>
            <a:ext cx="863933" cy="1714512"/>
          </a:xfrm>
          <a:prstGeom prst="roundRect">
            <a:avLst>
              <a:gd name="adj" fmla="val 11667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algn="ctr" latinLnBrk="0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kumimoji="0" lang="ko-KR" altLang="en-US" sz="1100" b="1" dirty="0">
                <a:latin typeface="맑은 고딕" pitchFamily="50" charset="-127"/>
                <a:ea typeface="맑은 고딕" pitchFamily="50" charset="-127"/>
              </a:rPr>
              <a:t>과거 학습된</a:t>
            </a:r>
            <a:endParaRPr kumimoji="0" lang="en-US" altLang="ko-KR" sz="1100" b="1" dirty="0">
              <a:latin typeface="맑은 고딕" pitchFamily="50" charset="-127"/>
              <a:ea typeface="맑은 고딕" pitchFamily="50" charset="-127"/>
            </a:endParaRPr>
          </a:p>
          <a:p>
            <a:pPr algn="ctr" latinLnBrk="0">
              <a:lnSpc>
                <a:spcPct val="90000"/>
              </a:lnSpc>
              <a:buClr>
                <a:schemeClr val="accent1"/>
              </a:buClr>
              <a:buFontTx/>
              <a:buNone/>
            </a:pPr>
            <a:r>
              <a:rPr kumimoji="0" lang="ko-KR" altLang="en-US" sz="1100" b="1" dirty="0">
                <a:latin typeface="맑은 고딕" pitchFamily="50" charset="-127"/>
                <a:ea typeface="맑은 고딕" pitchFamily="50" charset="-127"/>
              </a:rPr>
              <a:t>배차 패턴 분석에 의한 자동배차 </a:t>
            </a:r>
            <a:endParaRPr kumimoji="0" lang="en-US" altLang="ko-KR" sz="11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6" name="Rounded Rectangle 130"/>
          <p:cNvSpPr>
            <a:spLocks noChangeArrowheads="1"/>
          </p:cNvSpPr>
          <p:nvPr/>
        </p:nvSpPr>
        <p:spPr bwMode="auto">
          <a:xfrm flipH="1">
            <a:off x="6030432" y="1947898"/>
            <a:ext cx="3646163" cy="4217406"/>
          </a:xfrm>
          <a:prstGeom prst="roundRect">
            <a:avLst>
              <a:gd name="adj" fmla="val 1665"/>
            </a:avLst>
          </a:prstGeom>
          <a:noFill/>
          <a:ln w="9525" algn="ctr">
            <a:solidFill>
              <a:srgbClr val="80808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10000"/>
              </a:lnSpc>
              <a:spcBef>
                <a:spcPct val="30000"/>
              </a:spcBef>
              <a:buFont typeface="Wingdings" pitchFamily="2" charset="2"/>
              <a:buNone/>
            </a:pPr>
            <a:endParaRPr kumimoji="0" lang="ko-KR" altLang="ko-KR" sz="120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497" name="Text Box 2"/>
          <p:cNvSpPr txBox="1">
            <a:spLocks noChangeArrowheads="1"/>
          </p:cNvSpPr>
          <p:nvPr/>
        </p:nvSpPr>
        <p:spPr bwMode="auto">
          <a:xfrm>
            <a:off x="2821684" y="1661049"/>
            <a:ext cx="1062046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[ AS-IS ]</a:t>
            </a:r>
          </a:p>
        </p:txBody>
      </p:sp>
      <p:sp>
        <p:nvSpPr>
          <p:cNvPr id="498" name="Text Box 2"/>
          <p:cNvSpPr txBox="1">
            <a:spLocks noChangeArrowheads="1"/>
          </p:cNvSpPr>
          <p:nvPr/>
        </p:nvSpPr>
        <p:spPr bwMode="auto">
          <a:xfrm>
            <a:off x="7523974" y="1676214"/>
            <a:ext cx="1062046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[ TO-BE ]</a:t>
            </a:r>
          </a:p>
        </p:txBody>
      </p:sp>
      <p:sp>
        <p:nvSpPr>
          <p:cNvPr id="499" name="TextBox 498">
            <a:extLst>
              <a:ext uri="{FF2B5EF4-FFF2-40B4-BE49-F238E27FC236}">
                <a16:creationId xmlns:a16="http://schemas.microsoft.com/office/drawing/2014/main" id="{0BAF86DD-0686-4549-B224-12C74999A882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그룹 293"/>
          <p:cNvGrpSpPr/>
          <p:nvPr/>
        </p:nvGrpSpPr>
        <p:grpSpPr>
          <a:xfrm>
            <a:off x="7829525" y="4143380"/>
            <a:ext cx="1227137" cy="1973262"/>
            <a:chOff x="7809726" y="2071678"/>
            <a:chExt cx="1227137" cy="1973262"/>
          </a:xfrm>
        </p:grpSpPr>
        <p:sp>
          <p:nvSpPr>
            <p:cNvPr id="278" name="Rectangle 24"/>
            <p:cNvSpPr>
              <a:spLocks noChangeArrowheads="1"/>
            </p:cNvSpPr>
            <p:nvPr/>
          </p:nvSpPr>
          <p:spPr bwMode="gray">
            <a:xfrm>
              <a:off x="7900662" y="2071678"/>
              <a:ext cx="1081087" cy="19732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11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ZONE</a:t>
              </a:r>
              <a:endParaRPr kumimoji="0" lang="en-US" sz="14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82" name="Text Box 38"/>
            <p:cNvSpPr txBox="1">
              <a:spLocks noChangeArrowheads="1"/>
            </p:cNvSpPr>
            <p:nvPr/>
          </p:nvSpPr>
          <p:spPr bwMode="gray">
            <a:xfrm>
              <a:off x="7809726" y="2520241"/>
              <a:ext cx="1227137" cy="2130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5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전국</a:t>
              </a:r>
              <a:endParaRPr kumimoji="0" lang="en-US" altLang="ko-KR" sz="1200" kern="0" dirty="0">
                <a:solidFill>
                  <a:srgbClr val="FF0000"/>
                </a:solidFill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pic>
          <p:nvPicPr>
            <p:cNvPr id="288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7952209" y="3124873"/>
              <a:ext cx="940058" cy="870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92" name="그룹 291"/>
          <p:cNvGrpSpPr/>
          <p:nvPr/>
        </p:nvGrpSpPr>
        <p:grpSpPr>
          <a:xfrm>
            <a:off x="7829525" y="2143116"/>
            <a:ext cx="1227137" cy="1973262"/>
            <a:chOff x="8952341" y="2071678"/>
            <a:chExt cx="1227137" cy="1973262"/>
          </a:xfrm>
        </p:grpSpPr>
        <p:sp>
          <p:nvSpPr>
            <p:cNvPr id="279" name="Rectangle 25"/>
            <p:cNvSpPr>
              <a:spLocks noChangeArrowheads="1"/>
            </p:cNvSpPr>
            <p:nvPr/>
          </p:nvSpPr>
          <p:spPr bwMode="gray">
            <a:xfrm>
              <a:off x="9019016" y="2071678"/>
              <a:ext cx="1081087" cy="19732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11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Constraint</a:t>
              </a:r>
              <a:endParaRPr kumimoji="0" lang="en-US" sz="14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84" name="Text Box 39"/>
            <p:cNvSpPr txBox="1">
              <a:spLocks noChangeArrowheads="1"/>
            </p:cNvSpPr>
            <p:nvPr/>
          </p:nvSpPr>
          <p:spPr bwMode="gray">
            <a:xfrm>
              <a:off x="8952341" y="2382118"/>
              <a:ext cx="1227137" cy="60240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평균이동속도</a:t>
              </a:r>
              <a:b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43Km</a:t>
              </a:r>
            </a:p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목표배송</a:t>
              </a:r>
              <a:b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r>
                <a:rPr kumimoji="0" lang="en-US" altLang="ko-KR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4</a:t>
              </a:r>
              <a: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Hour</a:t>
              </a:r>
              <a:endPara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pic>
          <p:nvPicPr>
            <p:cNvPr id="289" name="Picture 3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7357" y="3123775"/>
              <a:ext cx="681832" cy="563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91" name="Picture 2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429381" y="3460676"/>
              <a:ext cx="646321" cy="562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64917" y="61162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4. Case Study : T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</a:t>
            </a:r>
            <a:r>
              <a:rPr lang="ko-KR" altLang="en-US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라스트마일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 및 물류거점 선정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89865" y="1167135"/>
            <a:ext cx="84296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B2C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온라인 쇼핑몰 관련 로켓배송 서비스를 계획 중에 있으며 그에 따른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N-Hour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서비스 시뮬레이션 수행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로켓배송 서비스 달성을 위한 전국 물류센터 위치 시뮬레이션 수행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13" name="그룹 312"/>
          <p:cNvGrpSpPr/>
          <p:nvPr/>
        </p:nvGrpSpPr>
        <p:grpSpPr>
          <a:xfrm>
            <a:off x="777095" y="4041610"/>
            <a:ext cx="1182711" cy="1901824"/>
            <a:chOff x="-54338" y="1955804"/>
            <a:chExt cx="1182711" cy="1901824"/>
          </a:xfrm>
        </p:grpSpPr>
        <p:sp>
          <p:nvSpPr>
            <p:cNvPr id="240" name="Rectangle 24"/>
            <p:cNvSpPr>
              <a:spLocks noChangeArrowheads="1"/>
            </p:cNvSpPr>
            <p:nvPr/>
          </p:nvSpPr>
          <p:spPr bwMode="gray">
            <a:xfrm>
              <a:off x="9923" y="1955804"/>
              <a:ext cx="1041949" cy="19018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14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ZONE</a:t>
              </a:r>
            </a:p>
          </p:txBody>
        </p:sp>
        <p:sp>
          <p:nvSpPr>
            <p:cNvPr id="244" name="Text Box 38"/>
            <p:cNvSpPr txBox="1">
              <a:spLocks noChangeArrowheads="1"/>
            </p:cNvSpPr>
            <p:nvPr/>
          </p:nvSpPr>
          <p:spPr bwMode="gray">
            <a:xfrm>
              <a:off x="-54338" y="2309240"/>
              <a:ext cx="1182711" cy="46134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5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충남</a:t>
              </a:r>
              <a:r>
                <a:rPr kumimoji="0" lang="en-US" altLang="ko-KR" sz="105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,</a:t>
              </a:r>
              <a:r>
                <a:rPr kumimoji="0" lang="ko-KR" altLang="en-US" sz="105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호남권</a:t>
              </a:r>
              <a:br>
                <a:rPr kumimoji="0" lang="en-US" altLang="ko-KR" sz="105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br>
                <a:rPr kumimoji="0" lang="en-US" altLang="ko-KR" sz="105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r>
                <a:rPr kumimoji="0" lang="en-US" altLang="ko-KR" sz="120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 </a:t>
              </a:r>
              <a:r>
                <a:rPr kumimoji="0" lang="ko-KR" altLang="en-US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물류센터 </a:t>
              </a:r>
              <a:r>
                <a:rPr kumimoji="0" lang="en-US" altLang="ko-KR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15</a:t>
              </a:r>
              <a:r>
                <a:rPr kumimoji="0" lang="ko-KR" altLang="en-US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개</a:t>
              </a:r>
              <a:endParaRPr kumimoji="0" lang="en-US" altLang="ko-KR" sz="1200" kern="0" dirty="0">
                <a:solidFill>
                  <a:srgbClr val="FF0000"/>
                </a:solidFill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pic>
          <p:nvPicPr>
            <p:cNvPr id="250" name="Picture 2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59604" y="2970870"/>
              <a:ext cx="906025" cy="839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20" name="그룹 319"/>
          <p:cNvGrpSpPr/>
          <p:nvPr/>
        </p:nvGrpSpPr>
        <p:grpSpPr>
          <a:xfrm>
            <a:off x="2531629" y="1928803"/>
            <a:ext cx="5356260" cy="4198578"/>
            <a:chOff x="2311196" y="1928803"/>
            <a:chExt cx="5356260" cy="4198578"/>
          </a:xfrm>
        </p:grpSpPr>
        <p:pic>
          <p:nvPicPr>
            <p:cNvPr id="13" name="그림 12" descr="img_branch_map.gi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11196" y="1928803"/>
              <a:ext cx="5356260" cy="4198578"/>
            </a:xfrm>
            <a:prstGeom prst="rect">
              <a:avLst/>
            </a:prstGeom>
          </p:spPr>
        </p:pic>
        <p:grpSp>
          <p:nvGrpSpPr>
            <p:cNvPr id="14" name="그룹 13"/>
            <p:cNvGrpSpPr/>
            <p:nvPr/>
          </p:nvGrpSpPr>
          <p:grpSpPr>
            <a:xfrm>
              <a:off x="5354860" y="4041806"/>
              <a:ext cx="236303" cy="264458"/>
              <a:chOff x="1626631" y="4806239"/>
              <a:chExt cx="382782" cy="382782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1626631" y="4806239"/>
                <a:ext cx="382782" cy="38278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맑은 고딕" panose="020B0503020000020004" pitchFamily="50" charset="-127"/>
                </a:endParaRPr>
              </a:p>
            </p:txBody>
          </p:sp>
          <p:pic>
            <p:nvPicPr>
              <p:cNvPr id="16" name="Picture 383" descr="LX030A埠頭"/>
              <p:cNvPicPr preferRelativeResize="0"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648266" y="4852161"/>
                <a:ext cx="338348" cy="290938"/>
              </a:xfrm>
              <a:prstGeom prst="rect">
                <a:avLst/>
              </a:prstGeom>
              <a:noFill/>
            </p:spPr>
          </p:pic>
        </p:grpSp>
        <p:grpSp>
          <p:nvGrpSpPr>
            <p:cNvPr id="17" name="그룹 16"/>
            <p:cNvGrpSpPr/>
            <p:nvPr/>
          </p:nvGrpSpPr>
          <p:grpSpPr>
            <a:xfrm>
              <a:off x="4583554" y="3377804"/>
              <a:ext cx="236303" cy="264458"/>
              <a:chOff x="3138799" y="4038572"/>
              <a:chExt cx="382782" cy="382782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3138799" y="4038572"/>
                <a:ext cx="382782" cy="38278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맑은 고딕" panose="020B0503020000020004" pitchFamily="50" charset="-127"/>
                </a:endParaRPr>
              </a:p>
            </p:txBody>
          </p:sp>
          <p:pic>
            <p:nvPicPr>
              <p:cNvPr id="19" name="Picture 325" descr="corporation_R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198690" y="4118203"/>
                <a:ext cx="263000" cy="223520"/>
              </a:xfrm>
              <a:prstGeom prst="rect">
                <a:avLst/>
              </a:prstGeom>
              <a:noFill/>
            </p:spPr>
          </p:pic>
        </p:grpSp>
        <p:grpSp>
          <p:nvGrpSpPr>
            <p:cNvPr id="20" name="그룹 19"/>
            <p:cNvGrpSpPr/>
            <p:nvPr/>
          </p:nvGrpSpPr>
          <p:grpSpPr>
            <a:xfrm>
              <a:off x="4880210" y="2913003"/>
              <a:ext cx="236303" cy="264458"/>
              <a:chOff x="1111204" y="4806239"/>
              <a:chExt cx="382782" cy="382782"/>
            </a:xfrm>
          </p:grpSpPr>
          <p:sp>
            <p:nvSpPr>
              <p:cNvPr id="21" name="직사각형 20"/>
              <p:cNvSpPr/>
              <p:nvPr/>
            </p:nvSpPr>
            <p:spPr>
              <a:xfrm>
                <a:off x="1111204" y="4806239"/>
                <a:ext cx="382782" cy="38278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맑은 고딕" panose="020B0503020000020004" pitchFamily="50" charset="-127"/>
                </a:endParaRPr>
              </a:p>
            </p:txBody>
          </p:sp>
          <p:pic>
            <p:nvPicPr>
              <p:cNvPr id="22" name="Picture 165" descr="warehouse_R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123370" y="4876697"/>
                <a:ext cx="357286" cy="241866"/>
              </a:xfrm>
              <a:prstGeom prst="rect">
                <a:avLst/>
              </a:prstGeom>
              <a:noFill/>
            </p:spPr>
          </p:pic>
        </p:grpSp>
        <p:cxnSp>
          <p:nvCxnSpPr>
            <p:cNvPr id="48" name="직선 연결선 47"/>
            <p:cNvCxnSpPr>
              <a:stCxn id="70" idx="7"/>
              <a:endCxn id="71" idx="2"/>
            </p:cNvCxnSpPr>
            <p:nvPr/>
          </p:nvCxnSpPr>
          <p:spPr>
            <a:xfrm rot="5400000" flipH="1" flipV="1">
              <a:off x="4809467" y="2569767"/>
              <a:ext cx="441663" cy="1241778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직선 연결선 48"/>
            <p:cNvCxnSpPr>
              <a:stCxn id="73" idx="4"/>
              <a:endCxn id="69" idx="1"/>
            </p:cNvCxnSpPr>
            <p:nvPr/>
          </p:nvCxnSpPr>
          <p:spPr>
            <a:xfrm rot="16200000" flipH="1">
              <a:off x="4868101" y="2802935"/>
              <a:ext cx="543079" cy="696178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직선 연결선 49"/>
            <p:cNvCxnSpPr>
              <a:stCxn id="70" idx="0"/>
              <a:endCxn id="73" idx="3"/>
            </p:cNvCxnSpPr>
            <p:nvPr/>
          </p:nvCxnSpPr>
          <p:spPr>
            <a:xfrm rot="5400000" flipH="1" flipV="1">
              <a:off x="4327714" y="2950277"/>
              <a:ext cx="498779" cy="371286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직선 연결선 50"/>
            <p:cNvCxnSpPr>
              <a:stCxn id="73" idx="5"/>
              <a:endCxn id="71" idx="1"/>
            </p:cNvCxnSpPr>
            <p:nvPr/>
          </p:nvCxnSpPr>
          <p:spPr>
            <a:xfrm rot="16200000" flipH="1">
              <a:off x="5181817" y="2477359"/>
              <a:ext cx="86520" cy="835216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직선 연결선 51"/>
            <p:cNvCxnSpPr>
              <a:stCxn id="71" idx="3"/>
              <a:endCxn id="69" idx="0"/>
            </p:cNvCxnSpPr>
            <p:nvPr/>
          </p:nvCxnSpPr>
          <p:spPr>
            <a:xfrm rot="5400000">
              <a:off x="5385805" y="3109815"/>
              <a:ext cx="415734" cy="166982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직선 연결선 52"/>
            <p:cNvCxnSpPr>
              <a:stCxn id="70" idx="6"/>
              <a:endCxn id="69" idx="2"/>
            </p:cNvCxnSpPr>
            <p:nvPr/>
          </p:nvCxnSpPr>
          <p:spPr>
            <a:xfrm>
              <a:off x="4405560" y="3444204"/>
              <a:ext cx="1079809" cy="11252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직선 연결선 53"/>
            <p:cNvCxnSpPr>
              <a:stCxn id="73" idx="0"/>
            </p:cNvCxnSpPr>
            <p:nvPr/>
          </p:nvCxnSpPr>
          <p:spPr>
            <a:xfrm rot="16200000" flipV="1">
              <a:off x="4559173" y="2620325"/>
              <a:ext cx="236889" cy="13986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직선 연결선 54"/>
            <p:cNvCxnSpPr>
              <a:stCxn id="71" idx="6"/>
            </p:cNvCxnSpPr>
            <p:nvPr/>
          </p:nvCxnSpPr>
          <p:spPr>
            <a:xfrm flipV="1">
              <a:off x="5710846" y="2768587"/>
              <a:ext cx="220576" cy="146667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직선 연결선 55"/>
            <p:cNvCxnSpPr>
              <a:stCxn id="70" idx="3"/>
            </p:cNvCxnSpPr>
            <p:nvPr/>
          </p:nvCxnSpPr>
          <p:spPr>
            <a:xfrm rot="5400000">
              <a:off x="4030913" y="3314432"/>
              <a:ext cx="184698" cy="42344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직선 연결선 56"/>
            <p:cNvCxnSpPr>
              <a:stCxn id="73" idx="1"/>
            </p:cNvCxnSpPr>
            <p:nvPr/>
          </p:nvCxnSpPr>
          <p:spPr>
            <a:xfrm rot="16200000" flipV="1">
              <a:off x="4605111" y="2709959"/>
              <a:ext cx="31530" cy="221510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직선 연결선 57"/>
            <p:cNvCxnSpPr>
              <a:stCxn id="73" idx="7"/>
            </p:cNvCxnSpPr>
            <p:nvPr/>
          </p:nvCxnSpPr>
          <p:spPr>
            <a:xfrm rot="5400000" flipH="1" flipV="1">
              <a:off x="4703607" y="2668165"/>
              <a:ext cx="206238" cy="6074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직선 연결선 58"/>
            <p:cNvCxnSpPr>
              <a:stCxn id="70" idx="2"/>
            </p:cNvCxnSpPr>
            <p:nvPr/>
          </p:nvCxnSpPr>
          <p:spPr>
            <a:xfrm rot="10800000">
              <a:off x="4169958" y="3234861"/>
              <a:ext cx="168877" cy="166228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직선 연결선 59"/>
            <p:cNvCxnSpPr>
              <a:stCxn id="70" idx="4"/>
            </p:cNvCxnSpPr>
            <p:nvPr/>
          </p:nvCxnSpPr>
          <p:spPr>
            <a:xfrm rot="5400000">
              <a:off x="4199198" y="3541496"/>
              <a:ext cx="235248" cy="72227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직선 연결선 60"/>
            <p:cNvCxnSpPr>
              <a:stCxn id="69" idx="5"/>
            </p:cNvCxnSpPr>
            <p:nvPr/>
          </p:nvCxnSpPr>
          <p:spPr>
            <a:xfrm rot="16200000" flipH="1">
              <a:off x="5618110" y="3400049"/>
              <a:ext cx="180097" cy="303664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직선 연결선 61"/>
            <p:cNvCxnSpPr>
              <a:stCxn id="69" idx="6"/>
            </p:cNvCxnSpPr>
            <p:nvPr/>
          </p:nvCxnSpPr>
          <p:spPr>
            <a:xfrm flipV="1">
              <a:off x="5558685" y="3311404"/>
              <a:ext cx="227468" cy="11753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직선 연결선 62"/>
            <p:cNvCxnSpPr>
              <a:stCxn id="69" idx="4"/>
            </p:cNvCxnSpPr>
            <p:nvPr/>
          </p:nvCxnSpPr>
          <p:spPr>
            <a:xfrm rot="16200000" flipH="1">
              <a:off x="5397076" y="3620021"/>
              <a:ext cx="288552" cy="1495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직선 연결선 63"/>
            <p:cNvCxnSpPr>
              <a:stCxn id="71" idx="5"/>
            </p:cNvCxnSpPr>
            <p:nvPr/>
          </p:nvCxnSpPr>
          <p:spPr>
            <a:xfrm rot="16200000" flipH="1">
              <a:off x="5773415" y="2892786"/>
              <a:ext cx="86804" cy="19493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직선 연결선 64"/>
            <p:cNvCxnSpPr>
              <a:stCxn id="71" idx="7"/>
            </p:cNvCxnSpPr>
            <p:nvPr/>
          </p:nvCxnSpPr>
          <p:spPr>
            <a:xfrm rot="5400000" flipH="1" flipV="1">
              <a:off x="5574343" y="2781200"/>
              <a:ext cx="228969" cy="7913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sp>
          <p:nvSpPr>
            <p:cNvPr id="69" name="타원 68"/>
            <p:cNvSpPr/>
            <p:nvPr/>
          </p:nvSpPr>
          <p:spPr>
            <a:xfrm rot="20525431">
              <a:off x="5483503" y="3399084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0" name="타원 69"/>
            <p:cNvSpPr/>
            <p:nvPr/>
          </p:nvSpPr>
          <p:spPr>
            <a:xfrm rot="1800000">
              <a:off x="4333673" y="3379532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1" name="타원 70"/>
            <p:cNvSpPr/>
            <p:nvPr/>
          </p:nvSpPr>
          <p:spPr>
            <a:xfrm rot="19244421">
              <a:off x="5642492" y="2899425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3" name="타원 72"/>
            <p:cNvSpPr/>
            <p:nvPr/>
          </p:nvSpPr>
          <p:spPr>
            <a:xfrm rot="19510341">
              <a:off x="4731025" y="2800978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75" name="직선 연결선 74"/>
            <p:cNvCxnSpPr>
              <a:stCxn id="69" idx="3"/>
            </p:cNvCxnSpPr>
            <p:nvPr/>
          </p:nvCxnSpPr>
          <p:spPr>
            <a:xfrm rot="5400000">
              <a:off x="5348262" y="3487182"/>
              <a:ext cx="162822" cy="149624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직선 연결선 77"/>
            <p:cNvCxnSpPr>
              <a:endCxn id="79" idx="0"/>
            </p:cNvCxnSpPr>
            <p:nvPr/>
          </p:nvCxnSpPr>
          <p:spPr>
            <a:xfrm rot="5400000">
              <a:off x="5771275" y="3472696"/>
              <a:ext cx="212460" cy="22674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sp>
          <p:nvSpPr>
            <p:cNvPr id="79" name="타원 78"/>
            <p:cNvSpPr/>
            <p:nvPr/>
          </p:nvSpPr>
          <p:spPr>
            <a:xfrm rot="20525431">
              <a:off x="5839489" y="3588173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0" name="타원 79"/>
            <p:cNvSpPr/>
            <p:nvPr/>
          </p:nvSpPr>
          <p:spPr>
            <a:xfrm rot="20525431">
              <a:off x="5542834" y="3853774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1" name="타원 80"/>
            <p:cNvSpPr/>
            <p:nvPr/>
          </p:nvSpPr>
          <p:spPr>
            <a:xfrm rot="20525431">
              <a:off x="4593535" y="2392970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5" name="타원 84"/>
            <p:cNvSpPr/>
            <p:nvPr/>
          </p:nvSpPr>
          <p:spPr>
            <a:xfrm rot="20525431">
              <a:off x="4534203" y="3920175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6" name="타원 85"/>
            <p:cNvSpPr/>
            <p:nvPr/>
          </p:nvSpPr>
          <p:spPr>
            <a:xfrm rot="20525431">
              <a:off x="4949522" y="3654574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7" name="타원 86"/>
            <p:cNvSpPr/>
            <p:nvPr/>
          </p:nvSpPr>
          <p:spPr>
            <a:xfrm rot="20525431">
              <a:off x="5008853" y="3256172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8" name="타원 87"/>
            <p:cNvSpPr/>
            <p:nvPr/>
          </p:nvSpPr>
          <p:spPr>
            <a:xfrm rot="20525431">
              <a:off x="5186847" y="4517776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89" name="타원 88"/>
            <p:cNvSpPr/>
            <p:nvPr/>
          </p:nvSpPr>
          <p:spPr>
            <a:xfrm rot="20525431">
              <a:off x="5661496" y="4384977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0" name="타원 89"/>
            <p:cNvSpPr/>
            <p:nvPr/>
          </p:nvSpPr>
          <p:spPr>
            <a:xfrm rot="20525431">
              <a:off x="4712197" y="4318576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1" name="타원 90"/>
            <p:cNvSpPr/>
            <p:nvPr/>
          </p:nvSpPr>
          <p:spPr>
            <a:xfrm rot="20525431">
              <a:off x="4178216" y="5181780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92" name="타원 91"/>
            <p:cNvSpPr/>
            <p:nvPr/>
          </p:nvSpPr>
          <p:spPr>
            <a:xfrm rot="20525431">
              <a:off x="4593534" y="4982578"/>
              <a:ext cx="77050" cy="86230"/>
            </a:xfrm>
            <a:prstGeom prst="ellipse">
              <a:avLst/>
            </a:prstGeom>
            <a:solidFill>
              <a:srgbClr val="4F81BD">
                <a:lumMod val="75000"/>
                <a:alpha val="90000"/>
              </a:srgbClr>
            </a:solidFill>
            <a:ln w="19050" cap="flat" cmpd="sng" algn="ctr">
              <a:solidFill>
                <a:srgbClr val="1F497D">
                  <a:lumMod val="75000"/>
                  <a:alpha val="30000"/>
                </a:srgbClr>
              </a:solidFill>
              <a:prstDash val="solid"/>
            </a:ln>
            <a:effectLst>
              <a:outerShdw blurRad="25400" dist="254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balanced" dir="t"/>
            </a:scene3d>
            <a:sp3d>
              <a:bevelT w="25400" h="127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93" name="직선 연결선 92"/>
            <p:cNvCxnSpPr>
              <a:stCxn id="92" idx="1"/>
            </p:cNvCxnSpPr>
            <p:nvPr/>
          </p:nvCxnSpPr>
          <p:spPr>
            <a:xfrm rot="16200000" flipV="1">
              <a:off x="4358605" y="4766903"/>
              <a:ext cx="167450" cy="31086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직선 연결선 93"/>
            <p:cNvCxnSpPr>
              <a:stCxn id="85" idx="1"/>
            </p:cNvCxnSpPr>
            <p:nvPr/>
          </p:nvCxnSpPr>
          <p:spPr>
            <a:xfrm rot="16200000" flipV="1">
              <a:off x="4295740" y="3700966"/>
              <a:ext cx="233849" cy="25153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직선 연결선 96"/>
            <p:cNvCxnSpPr>
              <a:stCxn id="85" idx="0"/>
            </p:cNvCxnSpPr>
            <p:nvPr/>
          </p:nvCxnSpPr>
          <p:spPr>
            <a:xfrm rot="16200000" flipV="1">
              <a:off x="4343792" y="3705174"/>
              <a:ext cx="278860" cy="155321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직선 연결선 98"/>
            <p:cNvCxnSpPr>
              <a:stCxn id="85" idx="7"/>
            </p:cNvCxnSpPr>
            <p:nvPr/>
          </p:nvCxnSpPr>
          <p:spPr>
            <a:xfrm rot="5400000" flipH="1" flipV="1">
              <a:off x="4475828" y="3757849"/>
              <a:ext cx="281500" cy="52613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직선 연결선 101"/>
            <p:cNvCxnSpPr>
              <a:stCxn id="85" idx="6"/>
              <a:endCxn id="86" idx="3"/>
            </p:cNvCxnSpPr>
            <p:nvPr/>
          </p:nvCxnSpPr>
          <p:spPr>
            <a:xfrm flipV="1">
              <a:off x="4609386" y="3736074"/>
              <a:ext cx="361117" cy="213958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직선 연결선 105"/>
            <p:cNvCxnSpPr>
              <a:stCxn id="85" idx="5"/>
            </p:cNvCxnSpPr>
            <p:nvPr/>
          </p:nvCxnSpPr>
          <p:spPr>
            <a:xfrm rot="5400000" flipH="1" flipV="1">
              <a:off x="4799190" y="3783243"/>
              <a:ext cx="7519" cy="39184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직선 연결선 108"/>
            <p:cNvCxnSpPr>
              <a:stCxn id="85" idx="4"/>
              <a:endCxn id="90" idx="0"/>
            </p:cNvCxnSpPr>
            <p:nvPr/>
          </p:nvCxnSpPr>
          <p:spPr>
            <a:xfrm rot="16200000" flipH="1">
              <a:off x="4503550" y="4085340"/>
              <a:ext cx="316350" cy="154300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직선 연결선 114"/>
            <p:cNvCxnSpPr>
              <a:stCxn id="90" idx="1"/>
            </p:cNvCxnSpPr>
            <p:nvPr/>
          </p:nvCxnSpPr>
          <p:spPr>
            <a:xfrm rot="16200000" flipV="1">
              <a:off x="4540134" y="4165767"/>
              <a:ext cx="101048" cy="25153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직선 연결선 117"/>
            <p:cNvCxnSpPr/>
            <p:nvPr/>
          </p:nvCxnSpPr>
          <p:spPr>
            <a:xfrm rot="10800000" flipV="1">
              <a:off x="4405560" y="4373807"/>
              <a:ext cx="296656" cy="66400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직선 연결선 120"/>
            <p:cNvCxnSpPr>
              <a:stCxn id="90" idx="3"/>
            </p:cNvCxnSpPr>
            <p:nvPr/>
          </p:nvCxnSpPr>
          <p:spPr>
            <a:xfrm rot="5400000">
              <a:off x="4601565" y="4441397"/>
              <a:ext cx="172933" cy="9029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직선 연결선 123"/>
            <p:cNvCxnSpPr>
              <a:stCxn id="90" idx="4"/>
            </p:cNvCxnSpPr>
            <p:nvPr/>
          </p:nvCxnSpPr>
          <p:spPr>
            <a:xfrm rot="16200000" flipH="1">
              <a:off x="4736243" y="4429041"/>
              <a:ext cx="170293" cy="11764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직선 연결선 126"/>
            <p:cNvCxnSpPr>
              <a:stCxn id="90" idx="5"/>
            </p:cNvCxnSpPr>
            <p:nvPr/>
          </p:nvCxnSpPr>
          <p:spPr>
            <a:xfrm rot="5400000" flipH="1" flipV="1">
              <a:off x="4917854" y="4240975"/>
              <a:ext cx="7517" cy="273185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직선 연결선 129"/>
            <p:cNvCxnSpPr>
              <a:stCxn id="90" idx="6"/>
            </p:cNvCxnSpPr>
            <p:nvPr/>
          </p:nvCxnSpPr>
          <p:spPr>
            <a:xfrm flipV="1">
              <a:off x="4787380" y="4041806"/>
              <a:ext cx="389487" cy="306627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직선 연결선 133"/>
            <p:cNvCxnSpPr>
              <a:stCxn id="90" idx="7"/>
            </p:cNvCxnSpPr>
            <p:nvPr/>
          </p:nvCxnSpPr>
          <p:spPr>
            <a:xfrm rot="5400000" flipH="1" flipV="1">
              <a:off x="4646754" y="4030518"/>
              <a:ext cx="414301" cy="171277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grpSp>
          <p:nvGrpSpPr>
            <p:cNvPr id="140" name="그룹 139"/>
            <p:cNvGrpSpPr/>
            <p:nvPr/>
          </p:nvGrpSpPr>
          <p:grpSpPr>
            <a:xfrm>
              <a:off x="5176866" y="2448201"/>
              <a:ext cx="236303" cy="264458"/>
              <a:chOff x="1111204" y="4806239"/>
              <a:chExt cx="382782" cy="382782"/>
            </a:xfrm>
          </p:grpSpPr>
          <p:sp>
            <p:nvSpPr>
              <p:cNvPr id="141" name="직사각형 140"/>
              <p:cNvSpPr/>
              <p:nvPr/>
            </p:nvSpPr>
            <p:spPr>
              <a:xfrm>
                <a:off x="1111204" y="4806239"/>
                <a:ext cx="382782" cy="38278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맑은 고딕" panose="020B0503020000020004" pitchFamily="50" charset="-127"/>
                </a:endParaRPr>
              </a:p>
            </p:txBody>
          </p:sp>
          <p:pic>
            <p:nvPicPr>
              <p:cNvPr id="142" name="Picture 165" descr="warehouse_R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123370" y="4876697"/>
                <a:ext cx="357286" cy="241866"/>
              </a:xfrm>
              <a:prstGeom prst="rect">
                <a:avLst/>
              </a:prstGeom>
              <a:noFill/>
            </p:spPr>
          </p:pic>
        </p:grpSp>
        <p:grpSp>
          <p:nvGrpSpPr>
            <p:cNvPr id="143" name="그룹 142"/>
            <p:cNvGrpSpPr/>
            <p:nvPr/>
          </p:nvGrpSpPr>
          <p:grpSpPr>
            <a:xfrm>
              <a:off x="4820879" y="4573008"/>
              <a:ext cx="236303" cy="264458"/>
              <a:chOff x="3138799" y="4038572"/>
              <a:chExt cx="382782" cy="382782"/>
            </a:xfrm>
          </p:grpSpPr>
          <p:sp>
            <p:nvSpPr>
              <p:cNvPr id="144" name="직사각형 143"/>
              <p:cNvSpPr/>
              <p:nvPr/>
            </p:nvSpPr>
            <p:spPr>
              <a:xfrm>
                <a:off x="3138799" y="4038572"/>
                <a:ext cx="382782" cy="38278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맑은 고딕" panose="020B0503020000020004" pitchFamily="50" charset="-127"/>
                </a:endParaRPr>
              </a:p>
            </p:txBody>
          </p:sp>
          <p:pic>
            <p:nvPicPr>
              <p:cNvPr id="145" name="Picture 325" descr="corporation_R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198690" y="4118203"/>
                <a:ext cx="263000" cy="223520"/>
              </a:xfrm>
              <a:prstGeom prst="rect">
                <a:avLst/>
              </a:prstGeom>
              <a:noFill/>
            </p:spPr>
          </p:pic>
        </p:grpSp>
        <p:grpSp>
          <p:nvGrpSpPr>
            <p:cNvPr id="146" name="그룹 145"/>
            <p:cNvGrpSpPr/>
            <p:nvPr/>
          </p:nvGrpSpPr>
          <p:grpSpPr>
            <a:xfrm>
              <a:off x="5236197" y="3643405"/>
              <a:ext cx="236303" cy="264458"/>
              <a:chOff x="3138799" y="4038572"/>
              <a:chExt cx="382782" cy="382782"/>
            </a:xfrm>
          </p:grpSpPr>
          <p:sp>
            <p:nvSpPr>
              <p:cNvPr id="148" name="직사각형 147"/>
              <p:cNvSpPr/>
              <p:nvPr/>
            </p:nvSpPr>
            <p:spPr>
              <a:xfrm>
                <a:off x="3138799" y="4038572"/>
                <a:ext cx="382782" cy="38278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맑은 고딕" panose="020B0503020000020004" pitchFamily="50" charset="-127"/>
                </a:endParaRPr>
              </a:p>
            </p:txBody>
          </p:sp>
          <p:pic>
            <p:nvPicPr>
              <p:cNvPr id="154" name="Picture 325" descr="corporation_R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198690" y="4118203"/>
                <a:ext cx="263000" cy="223520"/>
              </a:xfrm>
              <a:prstGeom prst="rect">
                <a:avLst/>
              </a:prstGeom>
              <a:noFill/>
            </p:spPr>
          </p:pic>
        </p:grpSp>
        <p:cxnSp>
          <p:nvCxnSpPr>
            <p:cNvPr id="158" name="직선 연결선 157"/>
            <p:cNvCxnSpPr>
              <a:stCxn id="92" idx="0"/>
            </p:cNvCxnSpPr>
            <p:nvPr/>
          </p:nvCxnSpPr>
          <p:spPr>
            <a:xfrm rot="16200000" flipV="1">
              <a:off x="4429253" y="4793709"/>
              <a:ext cx="345260" cy="36658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직선 연결선 160"/>
            <p:cNvCxnSpPr>
              <a:stCxn id="92" idx="6"/>
              <a:endCxn id="145" idx="2"/>
            </p:cNvCxnSpPr>
            <p:nvPr/>
          </p:nvCxnSpPr>
          <p:spPr>
            <a:xfrm flipV="1">
              <a:off x="4668716" y="4782449"/>
              <a:ext cx="270314" cy="22998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직선 연결선 163"/>
            <p:cNvCxnSpPr>
              <a:stCxn id="92" idx="7"/>
            </p:cNvCxnSpPr>
            <p:nvPr/>
          </p:nvCxnSpPr>
          <p:spPr>
            <a:xfrm rot="5400000" flipH="1" flipV="1">
              <a:off x="4498425" y="4724186"/>
              <a:ext cx="414301" cy="111945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직선 연결선 166"/>
            <p:cNvCxnSpPr>
              <a:stCxn id="92" idx="2"/>
            </p:cNvCxnSpPr>
            <p:nvPr/>
          </p:nvCxnSpPr>
          <p:spPr>
            <a:xfrm rot="10800000" flipV="1">
              <a:off x="4346229" y="5038950"/>
              <a:ext cx="249171" cy="131658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직선 연결선 169"/>
            <p:cNvCxnSpPr>
              <a:stCxn id="92" idx="3"/>
            </p:cNvCxnSpPr>
            <p:nvPr/>
          </p:nvCxnSpPr>
          <p:spPr>
            <a:xfrm rot="5400000">
              <a:off x="4353636" y="5175334"/>
              <a:ext cx="372134" cy="149623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직선 연결선 172"/>
            <p:cNvCxnSpPr>
              <a:stCxn id="92" idx="5"/>
            </p:cNvCxnSpPr>
            <p:nvPr/>
          </p:nvCxnSpPr>
          <p:spPr>
            <a:xfrm rot="16200000" flipH="1">
              <a:off x="4611042" y="5100641"/>
              <a:ext cx="324482" cy="213853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직선 연결선 175"/>
            <p:cNvCxnSpPr>
              <a:stCxn id="91" idx="1"/>
            </p:cNvCxnSpPr>
            <p:nvPr/>
          </p:nvCxnSpPr>
          <p:spPr>
            <a:xfrm rot="16200000" flipV="1">
              <a:off x="4006151" y="5028969"/>
              <a:ext cx="101051" cy="25153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직선 연결선 179"/>
            <p:cNvCxnSpPr>
              <a:stCxn id="91" idx="2"/>
            </p:cNvCxnSpPr>
            <p:nvPr/>
          </p:nvCxnSpPr>
          <p:spPr>
            <a:xfrm rot="10800000" flipV="1">
              <a:off x="3930912" y="5238153"/>
              <a:ext cx="249172" cy="131657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직선 연결선 181"/>
            <p:cNvCxnSpPr>
              <a:stCxn id="91" idx="3"/>
            </p:cNvCxnSpPr>
            <p:nvPr/>
          </p:nvCxnSpPr>
          <p:spPr>
            <a:xfrm rot="5400000">
              <a:off x="3945389" y="5248804"/>
              <a:ext cx="239333" cy="268284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직선 연결선 185"/>
            <p:cNvCxnSpPr>
              <a:stCxn id="91" idx="0"/>
            </p:cNvCxnSpPr>
            <p:nvPr/>
          </p:nvCxnSpPr>
          <p:spPr>
            <a:xfrm rot="16200000" flipV="1">
              <a:off x="3987805" y="4966779"/>
              <a:ext cx="278859" cy="155321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직선 연결선 188"/>
            <p:cNvCxnSpPr/>
            <p:nvPr/>
          </p:nvCxnSpPr>
          <p:spPr>
            <a:xfrm rot="5400000" flipH="1" flipV="1">
              <a:off x="4090533" y="4974983"/>
              <a:ext cx="332739" cy="59991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직선 연결선 191"/>
            <p:cNvCxnSpPr>
              <a:stCxn id="91" idx="6"/>
            </p:cNvCxnSpPr>
            <p:nvPr/>
          </p:nvCxnSpPr>
          <p:spPr>
            <a:xfrm flipV="1">
              <a:off x="4253399" y="5037809"/>
              <a:ext cx="211493" cy="173828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직선 연결선 194"/>
            <p:cNvCxnSpPr>
              <a:stCxn id="91" idx="5"/>
            </p:cNvCxnSpPr>
            <p:nvPr/>
          </p:nvCxnSpPr>
          <p:spPr>
            <a:xfrm rot="16200000" flipH="1">
              <a:off x="4358192" y="5137377"/>
              <a:ext cx="58881" cy="273185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98" name="직선 연결선 197"/>
            <p:cNvCxnSpPr>
              <a:stCxn id="91" idx="4"/>
            </p:cNvCxnSpPr>
            <p:nvPr/>
          </p:nvCxnSpPr>
          <p:spPr>
            <a:xfrm rot="16200000" flipH="1">
              <a:off x="4231928" y="5262578"/>
              <a:ext cx="170292" cy="176975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01" name="직선 연결선 200"/>
            <p:cNvCxnSpPr>
              <a:stCxn id="88" idx="6"/>
            </p:cNvCxnSpPr>
            <p:nvPr/>
          </p:nvCxnSpPr>
          <p:spPr>
            <a:xfrm flipV="1">
              <a:off x="5262029" y="4373807"/>
              <a:ext cx="152162" cy="17382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직선 연결선 201"/>
            <p:cNvCxnSpPr>
              <a:stCxn id="88" idx="4"/>
            </p:cNvCxnSpPr>
            <p:nvPr/>
          </p:nvCxnSpPr>
          <p:spPr>
            <a:xfrm rot="16200000" flipH="1">
              <a:off x="5111292" y="4727841"/>
              <a:ext cx="369494" cy="117643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직선 연결선 206"/>
            <p:cNvCxnSpPr>
              <a:stCxn id="88" idx="5"/>
            </p:cNvCxnSpPr>
            <p:nvPr/>
          </p:nvCxnSpPr>
          <p:spPr>
            <a:xfrm rot="5400000" flipH="1" flipV="1">
              <a:off x="5342852" y="4357024"/>
              <a:ext cx="140318" cy="306683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직선 연결선 208"/>
            <p:cNvCxnSpPr>
              <a:stCxn id="144" idx="3"/>
            </p:cNvCxnSpPr>
            <p:nvPr/>
          </p:nvCxnSpPr>
          <p:spPr>
            <a:xfrm flipV="1">
              <a:off x="5057182" y="4373807"/>
              <a:ext cx="60353" cy="331429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직선 연결선 211"/>
            <p:cNvCxnSpPr>
              <a:stCxn id="88" idx="4"/>
            </p:cNvCxnSpPr>
            <p:nvPr/>
          </p:nvCxnSpPr>
          <p:spPr>
            <a:xfrm rot="16200000" flipH="1">
              <a:off x="5329555" y="4509579"/>
              <a:ext cx="170292" cy="35496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직선 연결선 215"/>
            <p:cNvCxnSpPr>
              <a:stCxn id="88" idx="7"/>
            </p:cNvCxnSpPr>
            <p:nvPr/>
          </p:nvCxnSpPr>
          <p:spPr>
            <a:xfrm rot="5400000" flipH="1" flipV="1">
              <a:off x="5161672" y="4388651"/>
              <a:ext cx="215099" cy="52613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19" name="직선 연결선 218"/>
            <p:cNvCxnSpPr>
              <a:stCxn id="88" idx="0"/>
            </p:cNvCxnSpPr>
            <p:nvPr/>
          </p:nvCxnSpPr>
          <p:spPr>
            <a:xfrm rot="16200000" flipV="1">
              <a:off x="5052408" y="4358749"/>
              <a:ext cx="278858" cy="43377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21" name="직선 연결선 220"/>
            <p:cNvCxnSpPr>
              <a:stCxn id="88" idx="1"/>
            </p:cNvCxnSpPr>
            <p:nvPr/>
          </p:nvCxnSpPr>
          <p:spPr>
            <a:xfrm rot="16200000" flipV="1">
              <a:off x="4978048" y="4328231"/>
              <a:ext cx="233850" cy="192201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24" name="직선 연결선 223"/>
            <p:cNvCxnSpPr>
              <a:stCxn id="88" idx="2"/>
            </p:cNvCxnSpPr>
            <p:nvPr/>
          </p:nvCxnSpPr>
          <p:spPr>
            <a:xfrm rot="10800000">
              <a:off x="4939542" y="4506607"/>
              <a:ext cx="249172" cy="6754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27" name="직선 연결선 226"/>
            <p:cNvCxnSpPr>
              <a:stCxn id="88" idx="3"/>
            </p:cNvCxnSpPr>
            <p:nvPr/>
          </p:nvCxnSpPr>
          <p:spPr>
            <a:xfrm rot="5400000">
              <a:off x="4946949" y="4710531"/>
              <a:ext cx="372135" cy="149624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30" name="직선 연결선 229"/>
            <p:cNvCxnSpPr>
              <a:stCxn id="88" idx="3"/>
            </p:cNvCxnSpPr>
            <p:nvPr/>
          </p:nvCxnSpPr>
          <p:spPr>
            <a:xfrm rot="16200000" flipH="1">
              <a:off x="5002746" y="4804356"/>
              <a:ext cx="438533" cy="28370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33" name="직선 연결선 232"/>
            <p:cNvCxnSpPr>
              <a:stCxn id="88" idx="5"/>
            </p:cNvCxnSpPr>
            <p:nvPr/>
          </p:nvCxnSpPr>
          <p:spPr>
            <a:xfrm rot="5400000" flipH="1" flipV="1">
              <a:off x="5540831" y="4291847"/>
              <a:ext cx="7518" cy="569840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36" name="직선 연결선 235"/>
            <p:cNvCxnSpPr>
              <a:stCxn id="88" idx="3"/>
              <a:endCxn id="145" idx="3"/>
            </p:cNvCxnSpPr>
            <p:nvPr/>
          </p:nvCxnSpPr>
          <p:spPr>
            <a:xfrm rot="5400000">
              <a:off x="5061038" y="4558447"/>
              <a:ext cx="105961" cy="187618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39" name="직선 연결선 238"/>
            <p:cNvCxnSpPr>
              <a:stCxn id="89" idx="7"/>
            </p:cNvCxnSpPr>
            <p:nvPr/>
          </p:nvCxnSpPr>
          <p:spPr>
            <a:xfrm rot="5400000" flipH="1" flipV="1">
              <a:off x="5536721" y="4156250"/>
              <a:ext cx="414301" cy="52613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직선 연결선 241"/>
            <p:cNvCxnSpPr>
              <a:stCxn id="89" idx="5"/>
            </p:cNvCxnSpPr>
            <p:nvPr/>
          </p:nvCxnSpPr>
          <p:spPr>
            <a:xfrm rot="5400000" flipH="1" flipV="1">
              <a:off x="5764017" y="4144909"/>
              <a:ext cx="273119" cy="332515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직선 연결선 244"/>
            <p:cNvCxnSpPr>
              <a:stCxn id="89" idx="6"/>
            </p:cNvCxnSpPr>
            <p:nvPr/>
          </p:nvCxnSpPr>
          <p:spPr>
            <a:xfrm flipV="1">
              <a:off x="5736679" y="4041806"/>
              <a:ext cx="211493" cy="373027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48" name="직선 연결선 247"/>
            <p:cNvCxnSpPr>
              <a:stCxn id="89" idx="5"/>
            </p:cNvCxnSpPr>
            <p:nvPr/>
          </p:nvCxnSpPr>
          <p:spPr>
            <a:xfrm rot="5400000" flipH="1" flipV="1">
              <a:off x="5867151" y="4307375"/>
              <a:ext cx="7519" cy="273184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51" name="직선 연결선 250"/>
            <p:cNvCxnSpPr>
              <a:stCxn id="89" idx="4"/>
            </p:cNvCxnSpPr>
            <p:nvPr/>
          </p:nvCxnSpPr>
          <p:spPr>
            <a:xfrm rot="16200000" flipH="1">
              <a:off x="5589477" y="4591506"/>
              <a:ext cx="303093" cy="5831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54" name="직선 연결선 253"/>
            <p:cNvCxnSpPr>
              <a:stCxn id="89" idx="3"/>
            </p:cNvCxnSpPr>
            <p:nvPr/>
          </p:nvCxnSpPr>
          <p:spPr>
            <a:xfrm rot="5400000">
              <a:off x="5487999" y="4511332"/>
              <a:ext cx="239334" cy="149624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57" name="직선 연결선 256"/>
            <p:cNvCxnSpPr>
              <a:stCxn id="89" idx="2"/>
            </p:cNvCxnSpPr>
            <p:nvPr/>
          </p:nvCxnSpPr>
          <p:spPr>
            <a:xfrm rot="10800000">
              <a:off x="5473523" y="4440208"/>
              <a:ext cx="189841" cy="114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60" name="직선 연결선 259"/>
            <p:cNvCxnSpPr>
              <a:stCxn id="89" idx="0"/>
              <a:endCxn id="16" idx="3"/>
            </p:cNvCxnSpPr>
            <p:nvPr/>
          </p:nvCxnSpPr>
          <p:spPr>
            <a:xfrm rot="16200000" flipV="1">
              <a:off x="5526116" y="4225007"/>
              <a:ext cx="213031" cy="11108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63" name="직선 연결선 262"/>
            <p:cNvCxnSpPr>
              <a:stCxn id="142" idx="0"/>
            </p:cNvCxnSpPr>
            <p:nvPr/>
          </p:nvCxnSpPr>
          <p:spPr>
            <a:xfrm rot="5400000" flipH="1" flipV="1">
              <a:off x="5267643" y="2342417"/>
              <a:ext cx="181478" cy="12744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65" name="직선 연결선 264"/>
            <p:cNvCxnSpPr>
              <a:stCxn id="142" idx="3"/>
            </p:cNvCxnSpPr>
            <p:nvPr/>
          </p:nvCxnSpPr>
          <p:spPr>
            <a:xfrm flipV="1">
              <a:off x="5404940" y="2514601"/>
              <a:ext cx="255360" cy="65829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67" name="직선 연결선 266"/>
            <p:cNvCxnSpPr>
              <a:stCxn id="142" idx="2"/>
            </p:cNvCxnSpPr>
            <p:nvPr/>
          </p:nvCxnSpPr>
          <p:spPr>
            <a:xfrm rot="16200000" flipH="1">
              <a:off x="5170582" y="2788056"/>
              <a:ext cx="249024" cy="871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직선 연결선 269"/>
            <p:cNvCxnSpPr>
              <a:stCxn id="142" idx="1"/>
            </p:cNvCxnSpPr>
            <p:nvPr/>
          </p:nvCxnSpPr>
          <p:spPr>
            <a:xfrm rot="10800000">
              <a:off x="4820880" y="2315402"/>
              <a:ext cx="363498" cy="265029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73" name="직선 연결선 272"/>
            <p:cNvCxnSpPr>
              <a:stCxn id="142" idx="3"/>
            </p:cNvCxnSpPr>
            <p:nvPr/>
          </p:nvCxnSpPr>
          <p:spPr>
            <a:xfrm>
              <a:off x="5404940" y="2580430"/>
              <a:ext cx="187244" cy="19977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74" name="직선 연결선 273"/>
            <p:cNvCxnSpPr>
              <a:stCxn id="142" idx="1"/>
            </p:cNvCxnSpPr>
            <p:nvPr/>
          </p:nvCxnSpPr>
          <p:spPr>
            <a:xfrm rot="10800000">
              <a:off x="4998873" y="2249001"/>
              <a:ext cx="185504" cy="331429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직선 연결선 279"/>
            <p:cNvCxnSpPr>
              <a:stCxn id="142" idx="2"/>
            </p:cNvCxnSpPr>
            <p:nvPr/>
          </p:nvCxnSpPr>
          <p:spPr>
            <a:xfrm rot="5400000">
              <a:off x="5140917" y="2759261"/>
              <a:ext cx="249023" cy="5846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83" name="직선 연결선 282"/>
            <p:cNvCxnSpPr>
              <a:stCxn id="142" idx="0"/>
            </p:cNvCxnSpPr>
            <p:nvPr/>
          </p:nvCxnSpPr>
          <p:spPr>
            <a:xfrm rot="16200000" flipV="1">
              <a:off x="5111825" y="2314044"/>
              <a:ext cx="247878" cy="117791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86" name="직선 연결선 285"/>
            <p:cNvCxnSpPr>
              <a:stCxn id="141" idx="0"/>
            </p:cNvCxnSpPr>
            <p:nvPr/>
          </p:nvCxnSpPr>
          <p:spPr>
            <a:xfrm rot="5400000" flipH="1" flipV="1">
              <a:off x="5162473" y="2315147"/>
              <a:ext cx="265600" cy="510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90" name="직선 연결선 289"/>
            <p:cNvCxnSpPr>
              <a:stCxn id="142" idx="2"/>
            </p:cNvCxnSpPr>
            <p:nvPr/>
          </p:nvCxnSpPr>
          <p:spPr>
            <a:xfrm rot="5400000">
              <a:off x="5055455" y="2607398"/>
              <a:ext cx="182622" cy="29578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93" name="직선 연결선 292"/>
            <p:cNvCxnSpPr>
              <a:stCxn id="142" idx="2"/>
            </p:cNvCxnSpPr>
            <p:nvPr/>
          </p:nvCxnSpPr>
          <p:spPr>
            <a:xfrm rot="16200000" flipH="1">
              <a:off x="5289244" y="2669394"/>
              <a:ext cx="249023" cy="238194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296" name="직선 연결선 295"/>
            <p:cNvCxnSpPr>
              <a:stCxn id="142" idx="3"/>
            </p:cNvCxnSpPr>
            <p:nvPr/>
          </p:nvCxnSpPr>
          <p:spPr>
            <a:xfrm>
              <a:off x="5404940" y="2580430"/>
              <a:ext cx="246575" cy="133372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" lastClr="FFFFFF">
                      <a:lumMod val="50000"/>
                    </a:sysClr>
                  </a:gs>
                  <a:gs pos="50000">
                    <a:sysClr val="window" lastClr="FFFFFF">
                      <a:lumMod val="50000"/>
                      <a:alpha val="50000"/>
                    </a:sysClr>
                  </a:gs>
                  <a:gs pos="100000">
                    <a:sysClr val="window" lastClr="FFFFFF">
                      <a:lumMod val="50000"/>
                      <a:alpha val="0"/>
                    </a:sysClr>
                  </a:gs>
                </a:gsLst>
                <a:lin ang="5400000" scaled="1"/>
                <a:tileRect/>
              </a:gradFill>
              <a:prstDash val="sysDash"/>
              <a:headEnd type="none" w="med" len="med"/>
              <a:tailEnd type="none" w="med" len="med"/>
            </a:ln>
            <a:effectLst/>
          </p:spPr>
        </p:cxnSp>
        <p:sp>
          <p:nvSpPr>
            <p:cNvPr id="299" name="타원 298"/>
            <p:cNvSpPr/>
            <p:nvPr/>
          </p:nvSpPr>
          <p:spPr>
            <a:xfrm>
              <a:off x="5473522" y="4174606"/>
              <a:ext cx="474650" cy="49995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1" name="타원 300"/>
            <p:cNvSpPr/>
            <p:nvPr/>
          </p:nvSpPr>
          <p:spPr>
            <a:xfrm>
              <a:off x="4524223" y="2581002"/>
              <a:ext cx="474650" cy="49995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2" name="타원 301"/>
            <p:cNvSpPr/>
            <p:nvPr/>
          </p:nvSpPr>
          <p:spPr>
            <a:xfrm>
              <a:off x="4994918" y="2279988"/>
              <a:ext cx="593312" cy="624943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3" name="타원 302"/>
            <p:cNvSpPr/>
            <p:nvPr/>
          </p:nvSpPr>
          <p:spPr>
            <a:xfrm>
              <a:off x="4286898" y="2913003"/>
              <a:ext cx="949299" cy="996003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4" name="타원 303"/>
            <p:cNvSpPr/>
            <p:nvPr/>
          </p:nvSpPr>
          <p:spPr>
            <a:xfrm>
              <a:off x="4880210" y="3245004"/>
              <a:ext cx="1008630" cy="1062403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5" name="타원 304"/>
            <p:cNvSpPr/>
            <p:nvPr/>
          </p:nvSpPr>
          <p:spPr>
            <a:xfrm>
              <a:off x="4227567" y="3709805"/>
              <a:ext cx="949299" cy="999909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6" name="타원 305"/>
            <p:cNvSpPr/>
            <p:nvPr/>
          </p:nvSpPr>
          <p:spPr>
            <a:xfrm>
              <a:off x="4286898" y="4573008"/>
              <a:ext cx="711974" cy="749932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7" name="타원 306"/>
            <p:cNvSpPr/>
            <p:nvPr/>
          </p:nvSpPr>
          <p:spPr>
            <a:xfrm>
              <a:off x="4642885" y="4307407"/>
              <a:ext cx="711974" cy="749932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8" name="타원 307"/>
            <p:cNvSpPr/>
            <p:nvPr/>
          </p:nvSpPr>
          <p:spPr>
            <a:xfrm>
              <a:off x="3990242" y="4971409"/>
              <a:ext cx="474650" cy="49995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  <p:sp>
          <p:nvSpPr>
            <p:cNvPr id="309" name="타원 308"/>
            <p:cNvSpPr/>
            <p:nvPr/>
          </p:nvSpPr>
          <p:spPr>
            <a:xfrm>
              <a:off x="5410236" y="2666584"/>
              <a:ext cx="474650" cy="49995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맑은 고딕" panose="020B0503020000020004" pitchFamily="50" charset="-127"/>
              </a:endParaRPr>
            </a:p>
          </p:txBody>
        </p:sp>
      </p:grpSp>
      <p:cxnSp>
        <p:nvCxnSpPr>
          <p:cNvPr id="256" name="AutoShape 31"/>
          <p:cNvCxnSpPr>
            <a:cxnSpLocks noChangeShapeType="1"/>
            <a:stCxn id="240" idx="2"/>
            <a:endCxn id="305" idx="2"/>
          </p:cNvCxnSpPr>
          <p:nvPr/>
        </p:nvCxnSpPr>
        <p:spPr bwMode="gray">
          <a:xfrm rot="5400000" flipH="1" flipV="1">
            <a:off x="2038328" y="3533762"/>
            <a:ext cx="1733674" cy="3085669"/>
          </a:xfrm>
          <a:prstGeom prst="bentConnector4">
            <a:avLst>
              <a:gd name="adj1" fmla="val -13186"/>
              <a:gd name="adj2" fmla="val 58442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7" name="그룹 296"/>
          <p:cNvGrpSpPr/>
          <p:nvPr/>
        </p:nvGrpSpPr>
        <p:grpSpPr>
          <a:xfrm>
            <a:off x="639371" y="2500306"/>
            <a:ext cx="1182711" cy="1901824"/>
            <a:chOff x="-48454" y="4384696"/>
            <a:chExt cx="1182711" cy="1901824"/>
          </a:xfrm>
        </p:grpSpPr>
        <p:sp>
          <p:nvSpPr>
            <p:cNvPr id="261" name="Rectangle 24"/>
            <p:cNvSpPr>
              <a:spLocks noChangeArrowheads="1"/>
            </p:cNvSpPr>
            <p:nvPr/>
          </p:nvSpPr>
          <p:spPr bwMode="gray">
            <a:xfrm>
              <a:off x="15807" y="4384696"/>
              <a:ext cx="1041949" cy="19018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11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ZONE</a:t>
              </a:r>
            </a:p>
          </p:txBody>
        </p:sp>
        <p:sp>
          <p:nvSpPr>
            <p:cNvPr id="266" name="Text Box 38"/>
            <p:cNvSpPr txBox="1">
              <a:spLocks noChangeArrowheads="1"/>
            </p:cNvSpPr>
            <p:nvPr/>
          </p:nvSpPr>
          <p:spPr bwMode="gray">
            <a:xfrm>
              <a:off x="-48454" y="4738132"/>
              <a:ext cx="1182711" cy="4337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kern="0" dirty="0" err="1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경기권</a:t>
              </a:r>
              <a:br>
                <a:rPr kumimoji="0" lang="en-US" altLang="ko-KR" sz="100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br>
                <a:rPr kumimoji="0" lang="en-US" altLang="ko-KR" sz="100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r>
                <a:rPr kumimoji="0" lang="en-US" altLang="ko-KR" sz="1000" kern="0" dirty="0">
                  <a:solidFill>
                    <a:sysClr val="windowText" lastClr="00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 </a:t>
              </a:r>
              <a:r>
                <a:rPr kumimoji="0" lang="ko-KR" altLang="en-US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물류센터 </a:t>
              </a:r>
              <a:r>
                <a:rPr kumimoji="0" lang="en-US" altLang="ko-KR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5</a:t>
              </a:r>
              <a:r>
                <a:rPr kumimoji="0" lang="ko-KR" altLang="en-US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개</a:t>
              </a:r>
              <a:endParaRPr kumimoji="0" lang="en-US" altLang="ko-KR" sz="1000" kern="0" dirty="0">
                <a:solidFill>
                  <a:srgbClr val="FF0000"/>
                </a:solidFill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pic>
          <p:nvPicPr>
            <p:cNvPr id="272" name="Picture 2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5488" y="5399762"/>
              <a:ext cx="906025" cy="839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98" name="그룹 297"/>
          <p:cNvGrpSpPr/>
          <p:nvPr/>
        </p:nvGrpSpPr>
        <p:grpSpPr>
          <a:xfrm>
            <a:off x="1733925" y="2500306"/>
            <a:ext cx="1182711" cy="1901824"/>
            <a:chOff x="1144968" y="4384696"/>
            <a:chExt cx="1182711" cy="1901824"/>
          </a:xfrm>
        </p:grpSpPr>
        <p:sp>
          <p:nvSpPr>
            <p:cNvPr id="262" name="Rectangle 25"/>
            <p:cNvSpPr>
              <a:spLocks noChangeArrowheads="1"/>
            </p:cNvSpPr>
            <p:nvPr/>
          </p:nvSpPr>
          <p:spPr bwMode="gray">
            <a:xfrm>
              <a:off x="1209229" y="4384696"/>
              <a:ext cx="1041949" cy="19018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11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Constraint</a:t>
              </a:r>
            </a:p>
          </p:txBody>
        </p:sp>
        <p:sp>
          <p:nvSpPr>
            <p:cNvPr id="268" name="Text Box 39"/>
            <p:cNvSpPr txBox="1">
              <a:spLocks noChangeArrowheads="1"/>
            </p:cNvSpPr>
            <p:nvPr/>
          </p:nvSpPr>
          <p:spPr bwMode="gray">
            <a:xfrm>
              <a:off x="1144968" y="4683897"/>
              <a:ext cx="1182711" cy="6279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평균이동속도</a:t>
              </a:r>
              <a:b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43Km</a:t>
              </a:r>
            </a:p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목표배송</a:t>
              </a:r>
              <a:b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3Hour</a:t>
              </a:r>
              <a:endPara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pic>
          <p:nvPicPr>
            <p:cNvPr id="275" name="Picture 3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275096" y="5398704"/>
              <a:ext cx="657148" cy="543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76" name="Picture 2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604738" y="5723408"/>
              <a:ext cx="622922" cy="542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95" name="그룹 294"/>
          <p:cNvGrpSpPr/>
          <p:nvPr/>
        </p:nvGrpSpPr>
        <p:grpSpPr>
          <a:xfrm>
            <a:off x="6900831" y="3071810"/>
            <a:ext cx="1149358" cy="1857388"/>
            <a:chOff x="7803376" y="4214818"/>
            <a:chExt cx="1227137" cy="1973262"/>
          </a:xfrm>
        </p:grpSpPr>
        <p:sp>
          <p:nvSpPr>
            <p:cNvPr id="281" name="Rectangle 26"/>
            <p:cNvSpPr>
              <a:spLocks noChangeArrowheads="1"/>
            </p:cNvSpPr>
            <p:nvPr/>
          </p:nvSpPr>
          <p:spPr bwMode="gray">
            <a:xfrm>
              <a:off x="7881164" y="4214818"/>
              <a:ext cx="1081087" cy="19732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11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Optimize</a:t>
              </a:r>
              <a:endPara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85" name="Text Box 40"/>
            <p:cNvSpPr txBox="1">
              <a:spLocks noChangeArrowheads="1"/>
            </p:cNvSpPr>
            <p:nvPr/>
          </p:nvSpPr>
          <p:spPr bwMode="gray">
            <a:xfrm>
              <a:off x="7803376" y="4567701"/>
              <a:ext cx="1227137" cy="4265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kern="0" dirty="0">
                  <a:solidFill>
                    <a:schemeClr val="tx1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물류거점 설계</a:t>
              </a:r>
              <a:endParaRPr kumimoji="0" lang="en-US" altLang="ko-KR" sz="1000" kern="0" dirty="0">
                <a:solidFill>
                  <a:schemeClr val="tx1"/>
                </a:solidFill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kern="0" dirty="0">
                  <a:solidFill>
                    <a:schemeClr val="tx1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시뮬레이션</a:t>
              </a:r>
              <a:endParaRPr kumimoji="0" lang="en-US" altLang="ko-KR" sz="1000" kern="0" dirty="0">
                <a:solidFill>
                  <a:schemeClr val="tx1"/>
                </a:solidFill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pic>
          <p:nvPicPr>
            <p:cNvPr id="287" name="Picture 6" descr="iStock_000005123877Small"/>
            <p:cNvPicPr>
              <a:picLocks noChangeAspect="1" noChangeArrowheads="1"/>
            </p:cNvPicPr>
            <p:nvPr/>
          </p:nvPicPr>
          <p:blipFill>
            <a:blip r:embed="rId12" cstate="print"/>
            <a:srcRect t="11353" b="12044"/>
            <a:stretch>
              <a:fillRect/>
            </a:stretch>
          </p:blipFill>
          <p:spPr bwMode="auto">
            <a:xfrm>
              <a:off x="7925701" y="5353519"/>
              <a:ext cx="997000" cy="728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14" name="그룹 313"/>
          <p:cNvGrpSpPr/>
          <p:nvPr/>
        </p:nvGrpSpPr>
        <p:grpSpPr>
          <a:xfrm>
            <a:off x="1862733" y="4043806"/>
            <a:ext cx="1182711" cy="1901824"/>
            <a:chOff x="1139084" y="1955804"/>
            <a:chExt cx="1182711" cy="1901824"/>
          </a:xfrm>
        </p:grpSpPr>
        <p:sp>
          <p:nvSpPr>
            <p:cNvPr id="241" name="Rectangle 25"/>
            <p:cNvSpPr>
              <a:spLocks noChangeArrowheads="1"/>
            </p:cNvSpPr>
            <p:nvPr/>
          </p:nvSpPr>
          <p:spPr bwMode="gray">
            <a:xfrm>
              <a:off x="1203345" y="1955804"/>
              <a:ext cx="1041949" cy="19018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11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Constraint</a:t>
              </a:r>
            </a:p>
          </p:txBody>
        </p:sp>
        <p:sp>
          <p:nvSpPr>
            <p:cNvPr id="246" name="Text Box 39"/>
            <p:cNvSpPr txBox="1">
              <a:spLocks noChangeArrowheads="1"/>
            </p:cNvSpPr>
            <p:nvPr/>
          </p:nvSpPr>
          <p:spPr bwMode="gray">
            <a:xfrm>
              <a:off x="1139084" y="2255005"/>
              <a:ext cx="1182711" cy="6444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평균이동속도</a:t>
              </a:r>
              <a:b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r>
                <a:rPr kumimoji="0" lang="en-US" altLang="ko-KR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49</a:t>
              </a:r>
              <a: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Km</a:t>
              </a:r>
            </a:p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목표배송</a:t>
              </a:r>
              <a:b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</a:br>
              <a:r>
                <a:rPr kumimoji="0" lang="en-US" altLang="ko-KR" sz="12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6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Hour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pic>
          <p:nvPicPr>
            <p:cNvPr id="252" name="Picture 3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269212" y="2969812"/>
              <a:ext cx="657148" cy="543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53" name="Picture 2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598854" y="3294516"/>
              <a:ext cx="622922" cy="542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cxnSp>
        <p:nvCxnSpPr>
          <p:cNvPr id="321" name="AutoShape 31"/>
          <p:cNvCxnSpPr>
            <a:cxnSpLocks noChangeShapeType="1"/>
            <a:stCxn id="261" idx="0"/>
          </p:cNvCxnSpPr>
          <p:nvPr/>
        </p:nvCxnSpPr>
        <p:spPr bwMode="gray">
          <a:xfrm rot="16200000" flipH="1">
            <a:off x="2404040" y="1320873"/>
            <a:ext cx="928694" cy="3287560"/>
          </a:xfrm>
          <a:prstGeom prst="bentConnector4">
            <a:avLst>
              <a:gd name="adj1" fmla="val -24615"/>
              <a:gd name="adj2" fmla="val 57923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0" name="그룹 299"/>
          <p:cNvGrpSpPr/>
          <p:nvPr/>
        </p:nvGrpSpPr>
        <p:grpSpPr>
          <a:xfrm>
            <a:off x="2765792" y="3071810"/>
            <a:ext cx="1182711" cy="1901824"/>
            <a:chOff x="2327679" y="4384696"/>
            <a:chExt cx="1182711" cy="1901824"/>
          </a:xfrm>
        </p:grpSpPr>
        <p:sp>
          <p:nvSpPr>
            <p:cNvPr id="264" name="Rectangle 26"/>
            <p:cNvSpPr>
              <a:spLocks noChangeArrowheads="1"/>
            </p:cNvSpPr>
            <p:nvPr/>
          </p:nvSpPr>
          <p:spPr bwMode="gray">
            <a:xfrm>
              <a:off x="2402651" y="4384696"/>
              <a:ext cx="1041949" cy="19018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sz="11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Optimize</a:t>
              </a:r>
              <a:endPara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</p:txBody>
        </p:sp>
        <p:sp>
          <p:nvSpPr>
            <p:cNvPr id="269" name="Text Box 40"/>
            <p:cNvSpPr txBox="1">
              <a:spLocks noChangeArrowheads="1"/>
            </p:cNvSpPr>
            <p:nvPr/>
          </p:nvSpPr>
          <p:spPr bwMode="gray">
            <a:xfrm>
              <a:off x="2327679" y="4724804"/>
              <a:ext cx="1182711" cy="401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kern="0" dirty="0">
                  <a:solidFill>
                    <a:srgbClr val="FF0000"/>
                  </a:solidFill>
                  <a:latin typeface="Arial" pitchFamily="34" charset="0"/>
                  <a:ea typeface="맑은 고딕" pitchFamily="50" charset="-127"/>
                  <a:cs typeface="Arial" pitchFamily="34" charset="0"/>
                </a:rPr>
                <a:t>최소 차량</a:t>
              </a:r>
              <a:endParaRPr kumimoji="0" lang="en-US" altLang="ko-KR" sz="1000" kern="0" dirty="0">
                <a:solidFill>
                  <a:srgbClr val="FF0000"/>
                </a:solidFill>
                <a:latin typeface="Arial" pitchFamily="34" charset="0"/>
                <a:ea typeface="맑은 고딕" pitchFamily="50" charset="-127"/>
                <a:cs typeface="Arial" pitchFamily="34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맑은 고딕" pitchFamily="50" charset="-127"/>
                  <a:cs typeface="Arial" pitchFamily="34" charset="0"/>
                </a:rPr>
                <a:t>최단 거리</a:t>
              </a:r>
            </a:p>
          </p:txBody>
        </p:sp>
        <p:pic>
          <p:nvPicPr>
            <p:cNvPr id="271" name="Picture 6" descr="iStock_000005123877Small"/>
            <p:cNvPicPr>
              <a:picLocks noChangeAspect="1" noChangeArrowheads="1"/>
            </p:cNvPicPr>
            <p:nvPr/>
          </p:nvPicPr>
          <p:blipFill>
            <a:blip r:embed="rId13" cstate="print"/>
            <a:srcRect t="11353" b="12044"/>
            <a:stretch>
              <a:fillRect/>
            </a:stretch>
          </p:blipFill>
          <p:spPr bwMode="auto">
            <a:xfrm>
              <a:off x="2445575" y="5482173"/>
              <a:ext cx="960906" cy="70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324" name="AutoShape 31"/>
          <p:cNvCxnSpPr>
            <a:cxnSpLocks noChangeShapeType="1"/>
            <a:stCxn id="304" idx="6"/>
            <a:endCxn id="281" idx="1"/>
          </p:cNvCxnSpPr>
          <p:nvPr/>
        </p:nvCxnSpPr>
        <p:spPr bwMode="gray">
          <a:xfrm>
            <a:off x="6109273" y="3776206"/>
            <a:ext cx="864416" cy="224298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9" name="AutoShape 31"/>
          <p:cNvCxnSpPr>
            <a:cxnSpLocks noChangeShapeType="1"/>
            <a:stCxn id="284" idx="1"/>
            <a:endCxn id="304" idx="6"/>
          </p:cNvCxnSpPr>
          <p:nvPr/>
        </p:nvCxnSpPr>
        <p:spPr bwMode="gray">
          <a:xfrm rot="10800000" flipV="1">
            <a:off x="6109273" y="2754760"/>
            <a:ext cx="1720252" cy="102144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3" name="AutoShape 31"/>
          <p:cNvCxnSpPr>
            <a:cxnSpLocks noChangeShapeType="1"/>
            <a:stCxn id="304" idx="6"/>
            <a:endCxn id="278" idx="1"/>
          </p:cNvCxnSpPr>
          <p:nvPr/>
        </p:nvCxnSpPr>
        <p:spPr bwMode="gray">
          <a:xfrm>
            <a:off x="6109273" y="3776206"/>
            <a:ext cx="1811188" cy="135380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BA4B248A-5C3F-4AC6-ACE3-2D50EE921144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26417" y="630877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5. Case Study : C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수송복합 운송 최적화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89865" y="1135777"/>
            <a:ext cx="84296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다중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복화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운송을 위한 수송배차 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73" name="Picture 5" descr="C:\Users\BGFretail\Desktop\Fotolia_46598573_S-624x4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7498" y="5451419"/>
            <a:ext cx="1285884" cy="85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4" name="Picture 12" descr="화살표"/>
          <p:cNvPicPr>
            <a:picLocks noChangeAspect="1" noChangeArrowheads="1"/>
          </p:cNvPicPr>
          <p:nvPr/>
        </p:nvPicPr>
        <p:blipFill>
          <a:blip r:embed="rId4">
            <a:lum bright="30000"/>
            <a:grayscl/>
          </a:blip>
          <a:srcRect l="50929" t="6889" r="26768" b="7140"/>
          <a:stretch>
            <a:fillRect/>
          </a:stretch>
        </p:blipFill>
        <p:spPr bwMode="auto">
          <a:xfrm rot="5400000">
            <a:off x="2590163" y="4669128"/>
            <a:ext cx="265306" cy="11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5" name="구름 모양 설명선 374"/>
          <p:cNvSpPr/>
          <p:nvPr/>
        </p:nvSpPr>
        <p:spPr>
          <a:xfrm>
            <a:off x="1114693" y="1999247"/>
            <a:ext cx="1082675" cy="766763"/>
          </a:xfrm>
          <a:prstGeom prst="cloudCallout">
            <a:avLst>
              <a:gd name="adj1" fmla="val 49367"/>
              <a:gd name="adj2" fmla="val 5641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6" name="구름 모양 설명선 375"/>
          <p:cNvSpPr/>
          <p:nvPr/>
        </p:nvSpPr>
        <p:spPr>
          <a:xfrm flipH="1">
            <a:off x="2518043" y="1999247"/>
            <a:ext cx="1150938" cy="704850"/>
          </a:xfrm>
          <a:prstGeom prst="cloudCallout">
            <a:avLst>
              <a:gd name="adj1" fmla="val 37950"/>
              <a:gd name="adj2" fmla="val 7251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7" name="Rectangle 42"/>
          <p:cNvSpPr>
            <a:spLocks noChangeArrowheads="1"/>
          </p:cNvSpPr>
          <p:nvPr/>
        </p:nvSpPr>
        <p:spPr bwMode="auto">
          <a:xfrm>
            <a:off x="1096868" y="2177638"/>
            <a:ext cx="1082675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공차이동거리가 너무 많은데</a:t>
            </a: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</p:txBody>
      </p:sp>
      <p:sp>
        <p:nvSpPr>
          <p:cNvPr id="378" name="Rectangle 42"/>
          <p:cNvSpPr>
            <a:spLocks noChangeArrowheads="1"/>
          </p:cNvSpPr>
          <p:nvPr/>
        </p:nvSpPr>
        <p:spPr bwMode="auto">
          <a:xfrm>
            <a:off x="2533918" y="2050047"/>
            <a:ext cx="1082675" cy="6001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회전을 </a:t>
            </a: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회전과 연결 할 수가 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없네</a:t>
            </a:r>
            <a:r>
              <a:rPr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79" name="Picture 2" descr="C:\Users\BGFretail\Desktop\7351141086_85640e3c06_m.jpg"/>
          <p:cNvPicPr>
            <a:picLocks noChangeAspect="1" noChangeArrowheads="1"/>
          </p:cNvPicPr>
          <p:nvPr/>
        </p:nvPicPr>
        <p:blipFill>
          <a:blip r:embed="rId5"/>
          <a:srcRect b="74544"/>
          <a:stretch>
            <a:fillRect/>
          </a:stretch>
        </p:blipFill>
        <p:spPr bwMode="auto">
          <a:xfrm>
            <a:off x="1859231" y="2277060"/>
            <a:ext cx="98266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0" name="Picture 4" descr="D:\김성용\PT샘플\1.투명1(658)\! contacts_blackalpha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0970" y="2414446"/>
            <a:ext cx="86836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1" name="구름 모양 설명선 380"/>
          <p:cNvSpPr/>
          <p:nvPr/>
        </p:nvSpPr>
        <p:spPr>
          <a:xfrm>
            <a:off x="854677" y="3000545"/>
            <a:ext cx="1225551" cy="1000132"/>
          </a:xfrm>
          <a:prstGeom prst="cloudCallout">
            <a:avLst>
              <a:gd name="adj1" fmla="val 66259"/>
              <a:gd name="adj2" fmla="val -61141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2" name="Rectangle 42"/>
          <p:cNvSpPr>
            <a:spLocks noChangeArrowheads="1"/>
          </p:cNvSpPr>
          <p:nvPr/>
        </p:nvSpPr>
        <p:spPr bwMode="auto">
          <a:xfrm>
            <a:off x="926115" y="3117295"/>
            <a:ext cx="1082675" cy="7540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이렇게 배차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하면 </a:t>
            </a: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할인점 입문시간을 </a:t>
            </a:r>
            <a:r>
              <a:rPr lang="ko-KR" altLang="en-US" sz="1000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못지키는데</a:t>
            </a:r>
            <a:r>
              <a:rPr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3" name="구름 모양 설명선 382"/>
          <p:cNvSpPr/>
          <p:nvPr/>
        </p:nvSpPr>
        <p:spPr>
          <a:xfrm flipH="1">
            <a:off x="2913316" y="2986665"/>
            <a:ext cx="1285884" cy="928694"/>
          </a:xfrm>
          <a:prstGeom prst="cloudCallout">
            <a:avLst>
              <a:gd name="adj1" fmla="val 78809"/>
              <a:gd name="adj2" fmla="val -36834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4" name="Rectangle 42"/>
          <p:cNvSpPr>
            <a:spLocks noChangeArrowheads="1"/>
          </p:cNvSpPr>
          <p:nvPr/>
        </p:nvSpPr>
        <p:spPr bwMode="auto">
          <a:xfrm>
            <a:off x="3017003" y="3058103"/>
            <a:ext cx="1082675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000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김씨아저씨는</a:t>
            </a: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 어제 단거리 </a:t>
            </a: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회전을 시켰는데 오늘</a:t>
            </a: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은</a:t>
            </a:r>
            <a:r>
              <a:rPr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?</a:t>
            </a:r>
            <a:endParaRPr kumimoji="0" lang="ko-KR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5" name="구름 모양 설명선 384"/>
          <p:cNvSpPr/>
          <p:nvPr/>
        </p:nvSpPr>
        <p:spPr>
          <a:xfrm>
            <a:off x="1270242" y="4103416"/>
            <a:ext cx="1082675" cy="766763"/>
          </a:xfrm>
          <a:prstGeom prst="cloudCallout">
            <a:avLst>
              <a:gd name="adj1" fmla="val -35090"/>
              <a:gd name="adj2" fmla="val 49595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6" name="Rectangle 42"/>
          <p:cNvSpPr>
            <a:spLocks noChangeArrowheads="1"/>
          </p:cNvSpPr>
          <p:nvPr/>
        </p:nvSpPr>
        <p:spPr bwMode="auto">
          <a:xfrm>
            <a:off x="1211867" y="4403996"/>
            <a:ext cx="1082675" cy="24622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0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주문변경발생</a:t>
            </a:r>
          </a:p>
        </p:txBody>
      </p:sp>
      <p:pic>
        <p:nvPicPr>
          <p:cNvPr id="387" name="Picture 2" descr="https://pbs.twimg.com/profile_images/474851449856204800/We6Nnf8D.png"/>
          <p:cNvPicPr>
            <a:picLocks noChangeAspect="1" noChangeArrowheads="1"/>
          </p:cNvPicPr>
          <p:nvPr/>
        </p:nvPicPr>
        <p:blipFill>
          <a:blip r:embed="rId7" cstate="print">
            <a:duotone>
              <a:srgbClr val="EEECE1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796302" y="4565241"/>
            <a:ext cx="857256" cy="857256"/>
          </a:xfrm>
          <a:prstGeom prst="rect">
            <a:avLst/>
          </a:prstGeom>
          <a:noFill/>
        </p:spPr>
      </p:pic>
      <p:sp>
        <p:nvSpPr>
          <p:cNvPr id="388" name="Rectangle 75"/>
          <p:cNvSpPr>
            <a:spLocks noChangeArrowheads="1"/>
          </p:cNvSpPr>
          <p:nvPr/>
        </p:nvSpPr>
        <p:spPr bwMode="auto">
          <a:xfrm>
            <a:off x="2127498" y="4370113"/>
            <a:ext cx="1190637" cy="227935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추가주문 </a:t>
            </a:r>
            <a:r>
              <a:rPr kumimoji="0" lang="en-US" altLang="ko-KR" sz="10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50 </a:t>
            </a:r>
            <a:r>
              <a:rPr lang="ko-KR" altLang="en-US" sz="1000" b="1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팔</a:t>
            </a:r>
            <a:r>
              <a:rPr kumimoji="0" lang="ko-KR" altLang="en-US" sz="1000" b="1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렛</a:t>
            </a:r>
            <a:endParaRPr kumimoji="0" lang="en-US" altLang="ko-KR" sz="10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9" name="Rectangle 75"/>
          <p:cNvSpPr>
            <a:spLocks noChangeArrowheads="1"/>
          </p:cNvSpPr>
          <p:nvPr/>
        </p:nvSpPr>
        <p:spPr bwMode="auto">
          <a:xfrm>
            <a:off x="2127498" y="4878785"/>
            <a:ext cx="1190637" cy="227935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기존 주문변경</a:t>
            </a:r>
            <a:endParaRPr kumimoji="0" lang="en-US" altLang="ko-KR" sz="10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0" name="Rectangle 75"/>
          <p:cNvSpPr>
            <a:spLocks noChangeArrowheads="1"/>
          </p:cNvSpPr>
          <p:nvPr/>
        </p:nvSpPr>
        <p:spPr bwMode="auto">
          <a:xfrm>
            <a:off x="2127498" y="4624261"/>
            <a:ext cx="1190637" cy="227935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기존 주문수정</a:t>
            </a:r>
            <a:endParaRPr kumimoji="0" lang="en-US" altLang="ko-KR" sz="10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1" name="이등변 삼각형 390"/>
          <p:cNvSpPr/>
          <p:nvPr/>
        </p:nvSpPr>
        <p:spPr>
          <a:xfrm rot="10800000">
            <a:off x="1413119" y="3928422"/>
            <a:ext cx="2357455" cy="214314"/>
          </a:xfrm>
          <a:prstGeom prst="triangle">
            <a:avLst/>
          </a:prstGeom>
          <a:gradFill>
            <a:gsLst>
              <a:gs pos="0">
                <a:sysClr val="window" lastClr="FFFFFF">
                  <a:lumMod val="50000"/>
                </a:sysClr>
              </a:gs>
              <a:gs pos="72000">
                <a:sysClr val="window" lastClr="FFFFFF">
                  <a:lumMod val="95000"/>
                </a:sysClr>
              </a:gs>
              <a:gs pos="100000">
                <a:sysClr val="window" lastClr="FFFFFF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392" name="Rectangle 75"/>
          <p:cNvSpPr>
            <a:spLocks noChangeArrowheads="1"/>
          </p:cNvSpPr>
          <p:nvPr/>
        </p:nvSpPr>
        <p:spPr bwMode="auto">
          <a:xfrm>
            <a:off x="5481919" y="4403449"/>
            <a:ext cx="1050925" cy="22680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용적률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93" name="그룹 430"/>
          <p:cNvGrpSpPr>
            <a:grpSpLocks/>
          </p:cNvGrpSpPr>
          <p:nvPr/>
        </p:nvGrpSpPr>
        <p:grpSpPr bwMode="auto">
          <a:xfrm>
            <a:off x="4796676" y="4149080"/>
            <a:ext cx="4341813" cy="2132013"/>
            <a:chOff x="5208131" y="2773836"/>
            <a:chExt cx="4342269" cy="2130813"/>
          </a:xfrm>
        </p:grpSpPr>
        <p:pic>
          <p:nvPicPr>
            <p:cNvPr id="394" name="Picture 4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8956675" y="2773836"/>
              <a:ext cx="593725" cy="5159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395" name="이등변 삼각형 394"/>
            <p:cNvSpPr/>
            <p:nvPr/>
          </p:nvSpPr>
          <p:spPr>
            <a:xfrm rot="5864254">
              <a:off x="6372990" y="3735782"/>
              <a:ext cx="912298" cy="990704"/>
            </a:xfrm>
            <a:prstGeom prst="triangle">
              <a:avLst/>
            </a:prstGeom>
            <a:gradFill>
              <a:gsLst>
                <a:gs pos="0">
                  <a:sysClr val="window" lastClr="FFFFFF">
                    <a:lumMod val="50000"/>
                  </a:sysClr>
                </a:gs>
                <a:gs pos="72000">
                  <a:sysClr val="window" lastClr="FFFFFF">
                    <a:lumMod val="95000"/>
                  </a:sysClr>
                </a:gs>
                <a:gs pos="100000">
                  <a:sysClr val="window" lastClr="FFFFFF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396" name="Picture 1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325875" y="2773836"/>
              <a:ext cx="1541293" cy="2130813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</p:pic>
        <p:grpSp>
          <p:nvGrpSpPr>
            <p:cNvPr id="397" name="그룹 409"/>
            <p:cNvGrpSpPr>
              <a:grpSpLocks/>
            </p:cNvGrpSpPr>
            <p:nvPr/>
          </p:nvGrpSpPr>
          <p:grpSpPr bwMode="auto">
            <a:xfrm>
              <a:off x="5208131" y="3663925"/>
              <a:ext cx="1157410" cy="891672"/>
              <a:chOff x="6827350" y="2476858"/>
              <a:chExt cx="1157410" cy="891672"/>
            </a:xfrm>
          </p:grpSpPr>
          <p:grpSp>
            <p:nvGrpSpPr>
              <p:cNvPr id="401" name="그룹 237"/>
              <p:cNvGrpSpPr>
                <a:grpSpLocks/>
              </p:cNvGrpSpPr>
              <p:nvPr/>
            </p:nvGrpSpPr>
            <p:grpSpPr bwMode="auto">
              <a:xfrm>
                <a:off x="6924197" y="2476858"/>
                <a:ext cx="296893" cy="298282"/>
                <a:chOff x="4142337" y="1453307"/>
                <a:chExt cx="346193" cy="347812"/>
              </a:xfrm>
            </p:grpSpPr>
            <p:sp>
              <p:nvSpPr>
                <p:cNvPr id="434" name="타원 433"/>
                <p:cNvSpPr/>
                <p:nvPr/>
              </p:nvSpPr>
              <p:spPr>
                <a:xfrm>
                  <a:off x="4142337" y="1453307"/>
                  <a:ext cx="346193" cy="347812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>
                      <a:lumMod val="50000"/>
                      <a:lumOff val="50000"/>
                    </a:sys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pic>
              <p:nvPicPr>
                <p:cNvPr id="435" name="Picture 150" descr="store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4160913" y="1501774"/>
                  <a:ext cx="297035" cy="2158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02" name="그룹 240"/>
              <p:cNvGrpSpPr>
                <a:grpSpLocks/>
              </p:cNvGrpSpPr>
              <p:nvPr/>
            </p:nvGrpSpPr>
            <p:grpSpPr bwMode="auto">
              <a:xfrm>
                <a:off x="7197278" y="2789418"/>
                <a:ext cx="271491" cy="271310"/>
                <a:chOff x="4140898" y="1454124"/>
                <a:chExt cx="347843" cy="347611"/>
              </a:xfrm>
            </p:grpSpPr>
            <p:sp>
              <p:nvSpPr>
                <p:cNvPr id="432" name="타원 431"/>
                <p:cNvSpPr/>
                <p:nvPr/>
              </p:nvSpPr>
              <p:spPr>
                <a:xfrm>
                  <a:off x="4140898" y="1454124"/>
                  <a:ext cx="347843" cy="34761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>
                      <a:lumMod val="50000"/>
                      <a:lumOff val="50000"/>
                    </a:sys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pic>
              <p:nvPicPr>
                <p:cNvPr id="433" name="Picture 150" descr="store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160913" y="1501774"/>
                  <a:ext cx="297035" cy="2158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03" name="그룹 243"/>
              <p:cNvGrpSpPr>
                <a:grpSpLocks/>
              </p:cNvGrpSpPr>
              <p:nvPr/>
            </p:nvGrpSpPr>
            <p:grpSpPr bwMode="auto">
              <a:xfrm>
                <a:off x="6827350" y="3016302"/>
                <a:ext cx="174643" cy="174527"/>
                <a:chOff x="4141662" y="1453811"/>
                <a:chExt cx="347751" cy="347520"/>
              </a:xfrm>
            </p:grpSpPr>
            <p:sp>
              <p:nvSpPr>
                <p:cNvPr id="430" name="타원 429"/>
                <p:cNvSpPr/>
                <p:nvPr/>
              </p:nvSpPr>
              <p:spPr>
                <a:xfrm>
                  <a:off x="4141662" y="1453811"/>
                  <a:ext cx="347751" cy="34752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>
                      <a:lumMod val="50000"/>
                      <a:lumOff val="50000"/>
                    </a:sys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pic>
              <p:nvPicPr>
                <p:cNvPr id="431" name="Picture 150" descr="store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160913" y="1501774"/>
                  <a:ext cx="297035" cy="2158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04" name="그룹 246"/>
              <p:cNvGrpSpPr>
                <a:grpSpLocks/>
              </p:cNvGrpSpPr>
              <p:nvPr/>
            </p:nvGrpSpPr>
            <p:grpSpPr bwMode="auto">
              <a:xfrm>
                <a:off x="7541804" y="2503829"/>
                <a:ext cx="271492" cy="271310"/>
                <a:chOff x="4141640" y="1452766"/>
                <a:chExt cx="347844" cy="347611"/>
              </a:xfrm>
            </p:grpSpPr>
            <p:sp>
              <p:nvSpPr>
                <p:cNvPr id="428" name="타원 427"/>
                <p:cNvSpPr/>
                <p:nvPr/>
              </p:nvSpPr>
              <p:spPr>
                <a:xfrm>
                  <a:off x="4141640" y="1452766"/>
                  <a:ext cx="347844" cy="347611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>
                      <a:lumMod val="50000"/>
                      <a:lumOff val="50000"/>
                    </a:sys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pic>
              <p:nvPicPr>
                <p:cNvPr id="429" name="Picture 150" descr="store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160913" y="1501774"/>
                  <a:ext cx="297035" cy="2158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05" name="그룹 249"/>
              <p:cNvGrpSpPr>
                <a:grpSpLocks/>
              </p:cNvGrpSpPr>
              <p:nvPr/>
            </p:nvGrpSpPr>
            <p:grpSpPr bwMode="auto">
              <a:xfrm>
                <a:off x="7168697" y="3121019"/>
                <a:ext cx="247676" cy="247511"/>
                <a:chOff x="4141175" y="1452288"/>
                <a:chExt cx="348677" cy="348444"/>
              </a:xfrm>
            </p:grpSpPr>
            <p:sp>
              <p:nvSpPr>
                <p:cNvPr id="426" name="타원 425"/>
                <p:cNvSpPr/>
                <p:nvPr/>
              </p:nvSpPr>
              <p:spPr>
                <a:xfrm>
                  <a:off x="4141175" y="1452288"/>
                  <a:ext cx="348677" cy="34844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>
                      <a:lumMod val="50000"/>
                      <a:lumOff val="50000"/>
                    </a:sys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pic>
              <p:nvPicPr>
                <p:cNvPr id="427" name="Picture 150" descr="store"/>
                <p:cNvPicPr>
                  <a:picLocks noChangeAspect="1" noChangeArrowheads="1"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160913" y="1501774"/>
                  <a:ext cx="297035" cy="2158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06" name="그룹 252"/>
              <p:cNvGrpSpPr>
                <a:grpSpLocks/>
              </p:cNvGrpSpPr>
              <p:nvPr/>
            </p:nvGrpSpPr>
            <p:grpSpPr bwMode="auto">
              <a:xfrm>
                <a:off x="7619597" y="2908413"/>
                <a:ext cx="174643" cy="174527"/>
                <a:chOff x="4140585" y="1454058"/>
                <a:chExt cx="347751" cy="347520"/>
              </a:xfrm>
            </p:grpSpPr>
            <p:sp>
              <p:nvSpPr>
                <p:cNvPr id="424" name="타원 423"/>
                <p:cNvSpPr/>
                <p:nvPr/>
              </p:nvSpPr>
              <p:spPr>
                <a:xfrm>
                  <a:off x="4140585" y="1454058"/>
                  <a:ext cx="347751" cy="34752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>
                      <a:lumMod val="50000"/>
                      <a:lumOff val="50000"/>
                    </a:sys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pic>
              <p:nvPicPr>
                <p:cNvPr id="425" name="Picture 150" descr="store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160913" y="1501774"/>
                  <a:ext cx="297035" cy="2158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407" name="그룹 255"/>
              <p:cNvGrpSpPr>
                <a:grpSpLocks/>
              </p:cNvGrpSpPr>
              <p:nvPr/>
            </p:nvGrpSpPr>
            <p:grpSpPr bwMode="auto">
              <a:xfrm>
                <a:off x="7810117" y="3171790"/>
                <a:ext cx="174643" cy="174527"/>
                <a:chOff x="4140859" y="1453467"/>
                <a:chExt cx="347751" cy="347520"/>
              </a:xfrm>
            </p:grpSpPr>
            <p:sp>
              <p:nvSpPr>
                <p:cNvPr id="422" name="타원 421"/>
                <p:cNvSpPr/>
                <p:nvPr/>
              </p:nvSpPr>
              <p:spPr>
                <a:xfrm>
                  <a:off x="4140859" y="1453467"/>
                  <a:ext cx="347751" cy="347520"/>
                </a:xfrm>
                <a:prstGeom prst="ellipse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>
                      <a:lumMod val="50000"/>
                      <a:lumOff val="50000"/>
                    </a:sys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맑은 고딕"/>
                    <a:ea typeface="맑은 고딕"/>
                    <a:cs typeface="+mn-cs"/>
                  </a:endParaRPr>
                </a:p>
              </p:txBody>
            </p:sp>
            <p:pic>
              <p:nvPicPr>
                <p:cNvPr id="423" name="Picture 150" descr="store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4160913" y="1501774"/>
                  <a:ext cx="297035" cy="2158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408" name="직선 연결선 407"/>
              <p:cNvCxnSpPr/>
              <p:nvPr/>
            </p:nvCxnSpPr>
            <p:spPr>
              <a:xfrm flipH="1">
                <a:off x="6914672" y="2775138"/>
                <a:ext cx="157179" cy="24116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09" name="직선 연결선 408"/>
              <p:cNvCxnSpPr/>
              <p:nvPr/>
            </p:nvCxnSpPr>
            <p:spPr>
              <a:xfrm>
                <a:off x="7178225" y="2730713"/>
                <a:ext cx="58743" cy="9837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0" name="직선 연결선 409"/>
              <p:cNvCxnSpPr/>
              <p:nvPr/>
            </p:nvCxnSpPr>
            <p:spPr>
              <a:xfrm>
                <a:off x="7071851" y="2775138"/>
                <a:ext cx="96848" cy="46963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1" name="직선 연결선 410"/>
              <p:cNvCxnSpPr/>
              <p:nvPr/>
            </p:nvCxnSpPr>
            <p:spPr>
              <a:xfrm>
                <a:off x="6976591" y="3165443"/>
                <a:ext cx="192108" cy="7933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2" name="직선 연결선 411"/>
              <p:cNvCxnSpPr/>
              <p:nvPr/>
            </p:nvCxnSpPr>
            <p:spPr>
              <a:xfrm>
                <a:off x="7221091" y="2625997"/>
                <a:ext cx="320709" cy="1427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3" name="직선 연결선 412"/>
              <p:cNvCxnSpPr/>
              <p:nvPr/>
            </p:nvCxnSpPr>
            <p:spPr>
              <a:xfrm>
                <a:off x="7221091" y="2625997"/>
                <a:ext cx="423908" cy="30780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4" name="직선 연결선 413"/>
              <p:cNvCxnSpPr/>
              <p:nvPr/>
            </p:nvCxnSpPr>
            <p:spPr>
              <a:xfrm flipV="1">
                <a:off x="7416375" y="3057554"/>
                <a:ext cx="228624" cy="18722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5" name="직선 연결선 414"/>
              <p:cNvCxnSpPr/>
              <p:nvPr/>
            </p:nvCxnSpPr>
            <p:spPr>
              <a:xfrm>
                <a:off x="7416375" y="3244774"/>
                <a:ext cx="393741" cy="1427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6" name="직선 연결선 415"/>
              <p:cNvCxnSpPr/>
              <p:nvPr/>
            </p:nvCxnSpPr>
            <p:spPr>
              <a:xfrm>
                <a:off x="7768837" y="3057554"/>
                <a:ext cx="66682" cy="13962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7" name="직선 연결선 416"/>
              <p:cNvCxnSpPr/>
              <p:nvPr/>
            </p:nvCxnSpPr>
            <p:spPr>
              <a:xfrm>
                <a:off x="7676753" y="2775138"/>
                <a:ext cx="30165" cy="133275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8" name="직선 연결선 417"/>
              <p:cNvCxnSpPr/>
              <p:nvPr/>
            </p:nvCxnSpPr>
            <p:spPr>
              <a:xfrm flipV="1">
                <a:off x="7292537" y="3060727"/>
                <a:ext cx="41279" cy="6029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19" name="직선 연결선 418"/>
              <p:cNvCxnSpPr/>
              <p:nvPr/>
            </p:nvCxnSpPr>
            <p:spPr>
              <a:xfrm flipH="1" flipV="1">
                <a:off x="7468768" y="2924279"/>
                <a:ext cx="150829" cy="7139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20" name="직선 연결선 419"/>
              <p:cNvCxnSpPr/>
              <p:nvPr/>
            </p:nvCxnSpPr>
            <p:spPr>
              <a:xfrm flipH="1" flipV="1">
                <a:off x="7468768" y="2924279"/>
                <a:ext cx="341349" cy="33477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  <p:cxnSp>
            <p:nvCxnSpPr>
              <p:cNvPr id="421" name="직선 연결선 420"/>
              <p:cNvCxnSpPr/>
              <p:nvPr/>
            </p:nvCxnSpPr>
            <p:spPr>
              <a:xfrm flipV="1">
                <a:off x="7429076" y="2735472"/>
                <a:ext cx="152416" cy="936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ash"/>
              </a:ln>
              <a:effectLst/>
            </p:spPr>
          </p:cxnSp>
        </p:grpSp>
        <p:pic>
          <p:nvPicPr>
            <p:cNvPr id="398" name="Picture 3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8956675" y="3712360"/>
              <a:ext cx="471487" cy="4318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399" name="Picture 4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8927542" y="3218164"/>
              <a:ext cx="593725" cy="5159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400" name="Picture 3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8956675" y="4229891"/>
              <a:ext cx="471487" cy="4318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sp>
        <p:nvSpPr>
          <p:cNvPr id="436" name="Rectangle 42"/>
          <p:cNvSpPr>
            <a:spLocks noChangeArrowheads="1"/>
          </p:cNvSpPr>
          <p:nvPr/>
        </p:nvSpPr>
        <p:spPr bwMode="auto">
          <a:xfrm>
            <a:off x="4961209" y="4084361"/>
            <a:ext cx="3891184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▷ 제약조건을 고려한 차량자원 최적화 배차계획 수립이 필요</a:t>
            </a:r>
          </a:p>
        </p:txBody>
      </p:sp>
      <p:sp>
        <p:nvSpPr>
          <p:cNvPr id="437" name="Rectangle 75"/>
          <p:cNvSpPr>
            <a:spLocks noChangeArrowheads="1"/>
          </p:cNvSpPr>
          <p:nvPr/>
        </p:nvSpPr>
        <p:spPr bwMode="auto">
          <a:xfrm>
            <a:off x="5481919" y="4648692"/>
            <a:ext cx="1050925" cy="22680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연계배차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8" name="Rectangle 75"/>
          <p:cNvSpPr>
            <a:spLocks noChangeArrowheads="1"/>
          </p:cNvSpPr>
          <p:nvPr/>
        </p:nvSpPr>
        <p:spPr bwMode="auto">
          <a:xfrm>
            <a:off x="5481919" y="4903560"/>
            <a:ext cx="1050925" cy="22680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공평배차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39" name="Rectangle 75"/>
          <p:cNvSpPr>
            <a:spLocks noChangeArrowheads="1"/>
          </p:cNvSpPr>
          <p:nvPr/>
        </p:nvSpPr>
        <p:spPr bwMode="auto">
          <a:xfrm>
            <a:off x="5481919" y="5158428"/>
            <a:ext cx="1050925" cy="22680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Scheduling</a:t>
            </a:r>
          </a:p>
        </p:txBody>
      </p:sp>
      <p:sp>
        <p:nvSpPr>
          <p:cNvPr id="440" name="Rectangle 75"/>
          <p:cNvSpPr>
            <a:spLocks noChangeArrowheads="1"/>
          </p:cNvSpPr>
          <p:nvPr/>
        </p:nvSpPr>
        <p:spPr bwMode="auto">
          <a:xfrm>
            <a:off x="5481919" y="5413298"/>
            <a:ext cx="1050925" cy="22680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차량위치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41" name="Picture 2" descr="C:\Users\BGFretail\Desktop\2.jpg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7499" y="2385736"/>
            <a:ext cx="928688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2" name="Picture 5"/>
          <p:cNvPicPr>
            <a:picLocks noChangeAspect="1" noChangeArrowheads="1"/>
          </p:cNvPicPr>
          <p:nvPr/>
        </p:nvPicPr>
        <p:blipFill>
          <a:blip r:embed="rId16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553217" y="2496375"/>
            <a:ext cx="717646" cy="79577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43" name="Picture 4" descr="컴퓨터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864524" y="2350811"/>
            <a:ext cx="728663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4" name="Picture 8" descr="D:\김성용\PT샘플\103893065.jpg"/>
          <p:cNvPicPr>
            <a:picLocks noChangeAspect="1" noChangeArrowheads="1"/>
          </p:cNvPicPr>
          <p:nvPr/>
        </p:nvPicPr>
        <p:blipFill>
          <a:blip r:embed="rId18">
            <a:grayscl/>
          </a:blip>
          <a:srcRect l="11237"/>
          <a:stretch>
            <a:fillRect/>
          </a:stretch>
        </p:blipFill>
        <p:spPr bwMode="auto">
          <a:xfrm>
            <a:off x="7785399" y="2192061"/>
            <a:ext cx="857250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5" name="Picture 8" descr="D:\김성용\PT샘플\103893065.jpg"/>
          <p:cNvPicPr>
            <a:picLocks noChangeAspect="1" noChangeArrowheads="1"/>
          </p:cNvPicPr>
          <p:nvPr/>
        </p:nvPicPr>
        <p:blipFill>
          <a:blip r:embed="rId18">
            <a:grayscl/>
          </a:blip>
          <a:srcRect l="11237"/>
          <a:stretch>
            <a:fillRect/>
          </a:stretch>
        </p:blipFill>
        <p:spPr bwMode="auto">
          <a:xfrm>
            <a:off x="7785399" y="2623861"/>
            <a:ext cx="857250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6" name="Picture 8" descr="D:\김성용\PT샘플\103893065.jpg"/>
          <p:cNvPicPr>
            <a:picLocks noChangeAspect="1" noChangeArrowheads="1"/>
          </p:cNvPicPr>
          <p:nvPr/>
        </p:nvPicPr>
        <p:blipFill>
          <a:blip r:embed="rId18">
            <a:grayscl/>
          </a:blip>
          <a:srcRect l="11237"/>
          <a:stretch>
            <a:fillRect/>
          </a:stretch>
        </p:blipFill>
        <p:spPr bwMode="auto">
          <a:xfrm>
            <a:off x="7785399" y="3042961"/>
            <a:ext cx="857250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7" name="직선 연결선 446"/>
          <p:cNvCxnSpPr/>
          <p:nvPr/>
        </p:nvCxnSpPr>
        <p:spPr bwMode="auto">
          <a:xfrm rot="5400000">
            <a:off x="5731968" y="3315217"/>
            <a:ext cx="357188" cy="3175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diamond" w="med" len="med"/>
            <a:tailEnd type="none" w="med" len="med"/>
          </a:ln>
          <a:effectLst/>
        </p:spPr>
      </p:cxnSp>
      <p:cxnSp>
        <p:nvCxnSpPr>
          <p:cNvPr id="448" name="직선 화살표 연결선 447"/>
          <p:cNvCxnSpPr/>
          <p:nvPr/>
        </p:nvCxnSpPr>
        <p:spPr bwMode="auto">
          <a:xfrm flipV="1">
            <a:off x="5388274" y="3227111"/>
            <a:ext cx="523875" cy="1588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oval" w="med" len="med"/>
            <a:tailEnd type="arrow"/>
          </a:ln>
          <a:effectLst/>
        </p:spPr>
      </p:cxnSp>
      <p:cxnSp>
        <p:nvCxnSpPr>
          <p:cNvPr id="449" name="직선 화살표 연결선 448"/>
          <p:cNvCxnSpPr/>
          <p:nvPr/>
        </p:nvCxnSpPr>
        <p:spPr bwMode="auto">
          <a:xfrm>
            <a:off x="5908974" y="3303311"/>
            <a:ext cx="730250" cy="0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none" w="med" len="med"/>
            <a:tailEnd type="arrow"/>
          </a:ln>
          <a:effectLst/>
        </p:spPr>
      </p:cxnSp>
      <p:cxnSp>
        <p:nvCxnSpPr>
          <p:cNvPr id="450" name="직선 연결선 449"/>
          <p:cNvCxnSpPr/>
          <p:nvPr/>
        </p:nvCxnSpPr>
        <p:spPr bwMode="auto">
          <a:xfrm rot="5400000">
            <a:off x="6461424" y="3300136"/>
            <a:ext cx="357188" cy="1588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diamond" w="med" len="med"/>
            <a:tailEnd type="none" w="med" len="med"/>
          </a:ln>
          <a:effectLst/>
        </p:spPr>
      </p:cxnSp>
      <p:cxnSp>
        <p:nvCxnSpPr>
          <p:cNvPr id="451" name="직선 화살표 연결선 450"/>
          <p:cNvCxnSpPr/>
          <p:nvPr/>
        </p:nvCxnSpPr>
        <p:spPr bwMode="auto">
          <a:xfrm rot="5400000" flipH="1" flipV="1">
            <a:off x="5369224" y="3362049"/>
            <a:ext cx="268287" cy="1588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none" w="med" len="med"/>
            <a:tailEnd type="triangle"/>
          </a:ln>
          <a:effectLst/>
        </p:spPr>
      </p:cxnSp>
      <p:cxnSp>
        <p:nvCxnSpPr>
          <p:cNvPr id="452" name="직선 화살표 연결선 451"/>
          <p:cNvCxnSpPr/>
          <p:nvPr/>
        </p:nvCxnSpPr>
        <p:spPr bwMode="auto">
          <a:xfrm rot="5400000" flipH="1" flipV="1">
            <a:off x="5507337" y="3360461"/>
            <a:ext cx="268288" cy="1587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none" w="med" len="med"/>
            <a:tailEnd type="triangle"/>
          </a:ln>
          <a:effectLst/>
        </p:spPr>
      </p:cxnSp>
      <p:cxnSp>
        <p:nvCxnSpPr>
          <p:cNvPr id="453" name="직선 화살표 연결선 452"/>
          <p:cNvCxnSpPr/>
          <p:nvPr/>
        </p:nvCxnSpPr>
        <p:spPr bwMode="auto">
          <a:xfrm rot="16200000" flipV="1">
            <a:off x="5974855" y="3399355"/>
            <a:ext cx="192088" cy="0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none" w="med" len="med"/>
            <a:tailEnd type="triangle"/>
          </a:ln>
          <a:effectLst/>
        </p:spPr>
      </p:cxnSp>
      <p:cxnSp>
        <p:nvCxnSpPr>
          <p:cNvPr id="454" name="직선 화살표 연결선 453"/>
          <p:cNvCxnSpPr/>
          <p:nvPr/>
        </p:nvCxnSpPr>
        <p:spPr bwMode="auto">
          <a:xfrm rot="16200000" flipV="1">
            <a:off x="6719393" y="3424755"/>
            <a:ext cx="138112" cy="0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none" w="med" len="med"/>
            <a:tailEnd type="triangle"/>
          </a:ln>
          <a:effectLst/>
        </p:spPr>
      </p:cxnSp>
      <p:cxnSp>
        <p:nvCxnSpPr>
          <p:cNvPr id="455" name="직선 화살표 연결선 454"/>
          <p:cNvCxnSpPr/>
          <p:nvPr/>
        </p:nvCxnSpPr>
        <p:spPr bwMode="auto">
          <a:xfrm rot="16200000" flipV="1">
            <a:off x="6203455" y="3399355"/>
            <a:ext cx="192088" cy="0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none" w="med" len="med"/>
            <a:tailEnd type="triangle"/>
          </a:ln>
          <a:effectLst/>
        </p:spPr>
      </p:cxnSp>
      <p:sp>
        <p:nvSpPr>
          <p:cNvPr id="456" name="Rectangle 42"/>
          <p:cNvSpPr>
            <a:spLocks noChangeArrowheads="1"/>
          </p:cNvSpPr>
          <p:nvPr/>
        </p:nvSpPr>
        <p:spPr bwMode="auto">
          <a:xfrm>
            <a:off x="5227937" y="3495399"/>
            <a:ext cx="681037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9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수시주문</a:t>
            </a:r>
          </a:p>
        </p:txBody>
      </p:sp>
      <p:sp>
        <p:nvSpPr>
          <p:cNvPr id="457" name="Rectangle 42"/>
          <p:cNvSpPr>
            <a:spLocks noChangeArrowheads="1"/>
          </p:cNvSpPr>
          <p:nvPr/>
        </p:nvSpPr>
        <p:spPr bwMode="auto">
          <a:xfrm>
            <a:off x="5912149" y="3495399"/>
            <a:ext cx="681038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9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긴급주문</a:t>
            </a:r>
          </a:p>
        </p:txBody>
      </p:sp>
      <p:cxnSp>
        <p:nvCxnSpPr>
          <p:cNvPr id="458" name="직선 연결선 457"/>
          <p:cNvCxnSpPr/>
          <p:nvPr/>
        </p:nvCxnSpPr>
        <p:spPr bwMode="auto">
          <a:xfrm rot="10800000">
            <a:off x="6640812" y="3355699"/>
            <a:ext cx="500062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oval" w="med" len="med"/>
            <a:tailEnd type="none" w="med" len="med"/>
          </a:ln>
          <a:effectLst/>
        </p:spPr>
      </p:cxnSp>
      <p:sp>
        <p:nvSpPr>
          <p:cNvPr id="459" name="직사각형 458"/>
          <p:cNvSpPr/>
          <p:nvPr/>
        </p:nvSpPr>
        <p:spPr>
          <a:xfrm>
            <a:off x="5989937" y="3495399"/>
            <a:ext cx="603250" cy="214312"/>
          </a:xfrm>
          <a:prstGeom prst="rect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460" name="직사각형 459"/>
          <p:cNvSpPr/>
          <p:nvPr/>
        </p:nvSpPr>
        <p:spPr>
          <a:xfrm>
            <a:off x="5227937" y="3495399"/>
            <a:ext cx="681037" cy="214312"/>
          </a:xfrm>
          <a:prstGeom prst="rect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cxnSp>
        <p:nvCxnSpPr>
          <p:cNvPr id="461" name="직선 화살표 연결선 460"/>
          <p:cNvCxnSpPr/>
          <p:nvPr/>
        </p:nvCxnSpPr>
        <p:spPr bwMode="auto">
          <a:xfrm rot="16200000" flipV="1">
            <a:off x="6786068" y="3424755"/>
            <a:ext cx="138112" cy="0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none" w="med" len="med"/>
            <a:tailEnd type="triangle"/>
          </a:ln>
          <a:effectLst/>
        </p:spPr>
      </p:cxnSp>
      <p:cxnSp>
        <p:nvCxnSpPr>
          <p:cNvPr id="462" name="직선 화살표 연결선 461"/>
          <p:cNvCxnSpPr/>
          <p:nvPr/>
        </p:nvCxnSpPr>
        <p:spPr bwMode="auto">
          <a:xfrm rot="16200000" flipV="1">
            <a:off x="6857506" y="3424755"/>
            <a:ext cx="138112" cy="0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headEnd type="none" w="med" len="med"/>
            <a:tailEnd type="triangle"/>
          </a:ln>
          <a:effectLst/>
        </p:spPr>
      </p:cxnSp>
      <p:sp>
        <p:nvSpPr>
          <p:cNvPr id="463" name="Rectangle 42"/>
          <p:cNvSpPr>
            <a:spLocks noChangeArrowheads="1"/>
          </p:cNvSpPr>
          <p:nvPr/>
        </p:nvSpPr>
        <p:spPr bwMode="auto">
          <a:xfrm>
            <a:off x="6356649" y="2784199"/>
            <a:ext cx="561975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800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Cut off</a:t>
            </a:r>
            <a:br>
              <a:rPr kumimoji="0" lang="en-US" altLang="ko-KR" sz="800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ko-KR" altLang="en-US" sz="800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오후</a:t>
            </a:r>
          </a:p>
        </p:txBody>
      </p:sp>
      <p:sp>
        <p:nvSpPr>
          <p:cNvPr id="464" name="타원 120"/>
          <p:cNvSpPr>
            <a:spLocks noChangeArrowheads="1"/>
          </p:cNvSpPr>
          <p:nvPr/>
        </p:nvSpPr>
        <p:spPr bwMode="auto">
          <a:xfrm>
            <a:off x="6364587" y="2784199"/>
            <a:ext cx="554037" cy="339725"/>
          </a:xfrm>
          <a:prstGeom prst="ellipse">
            <a:avLst/>
          </a:prstGeom>
          <a:noFill/>
          <a:ln w="3175" algn="ctr">
            <a:solidFill>
              <a:sysClr val="windowText" lastClr="000000"/>
            </a:solidFill>
            <a:round/>
            <a:headEnd/>
            <a:tailEnd/>
          </a:ln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5" name="Rectangle 42"/>
          <p:cNvSpPr>
            <a:spLocks noChangeArrowheads="1"/>
          </p:cNvSpPr>
          <p:nvPr/>
        </p:nvSpPr>
        <p:spPr bwMode="auto">
          <a:xfrm>
            <a:off x="5631162" y="2793724"/>
            <a:ext cx="563562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800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Cut off</a:t>
            </a:r>
            <a:br>
              <a:rPr kumimoji="0" lang="en-US" altLang="ko-KR" sz="800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ko-KR" altLang="en-US" sz="800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오전</a:t>
            </a:r>
          </a:p>
        </p:txBody>
      </p:sp>
      <p:sp>
        <p:nvSpPr>
          <p:cNvPr id="466" name="타원 122"/>
          <p:cNvSpPr>
            <a:spLocks noChangeArrowheads="1"/>
          </p:cNvSpPr>
          <p:nvPr/>
        </p:nvSpPr>
        <p:spPr bwMode="auto">
          <a:xfrm>
            <a:off x="5640687" y="2793724"/>
            <a:ext cx="554037" cy="339725"/>
          </a:xfrm>
          <a:prstGeom prst="ellipse">
            <a:avLst/>
          </a:prstGeom>
          <a:noFill/>
          <a:ln w="3175" algn="ctr">
            <a:solidFill>
              <a:sysClr val="windowText" lastClr="000000"/>
            </a:solidFill>
            <a:round/>
            <a:headEnd/>
            <a:tailEnd/>
          </a:ln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7" name="직사각형 466"/>
          <p:cNvSpPr/>
          <p:nvPr/>
        </p:nvSpPr>
        <p:spPr bwMode="auto">
          <a:xfrm rot="120000">
            <a:off x="7885412" y="3368399"/>
            <a:ext cx="215900" cy="76200"/>
          </a:xfrm>
          <a:prstGeom prst="rect">
            <a:avLst/>
          </a:prstGeom>
          <a:solidFill>
            <a:srgbClr val="C0504D">
              <a:lumMod val="75000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8" name="직사각형 467"/>
          <p:cNvSpPr/>
          <p:nvPr/>
        </p:nvSpPr>
        <p:spPr bwMode="auto">
          <a:xfrm rot="120000">
            <a:off x="7886999" y="2439711"/>
            <a:ext cx="215900" cy="150813"/>
          </a:xfrm>
          <a:prstGeom prst="rect">
            <a:avLst/>
          </a:prstGeom>
          <a:solidFill>
            <a:srgbClr val="C0504D">
              <a:lumMod val="75000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69" name="직사각형 468"/>
          <p:cNvSpPr/>
          <p:nvPr/>
        </p:nvSpPr>
        <p:spPr bwMode="auto">
          <a:xfrm rot="21405895">
            <a:off x="7886999" y="2430186"/>
            <a:ext cx="215900" cy="79375"/>
          </a:xfrm>
          <a:prstGeom prst="rect">
            <a:avLst/>
          </a:prstGeom>
          <a:solidFill>
            <a:srgbClr val="C0504D">
              <a:lumMod val="75000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0" name="직사각형 469"/>
          <p:cNvSpPr/>
          <p:nvPr/>
        </p:nvSpPr>
        <p:spPr bwMode="auto">
          <a:xfrm rot="21405895">
            <a:off x="7883824" y="2901674"/>
            <a:ext cx="214313" cy="77787"/>
          </a:xfrm>
          <a:prstGeom prst="rect">
            <a:avLst/>
          </a:prstGeom>
          <a:solidFill>
            <a:srgbClr val="C0504D">
              <a:lumMod val="75000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1" name="직사각형 470"/>
          <p:cNvSpPr/>
          <p:nvPr/>
        </p:nvSpPr>
        <p:spPr bwMode="auto">
          <a:xfrm rot="120000">
            <a:off x="7880649" y="2920724"/>
            <a:ext cx="215900" cy="103187"/>
          </a:xfrm>
          <a:prstGeom prst="rect">
            <a:avLst/>
          </a:prstGeom>
          <a:solidFill>
            <a:srgbClr val="C0504D">
              <a:lumMod val="75000"/>
            </a:srgb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2" name="Rectangle 42"/>
          <p:cNvSpPr>
            <a:spLocks noChangeArrowheads="1"/>
          </p:cNvSpPr>
          <p:nvPr/>
        </p:nvSpPr>
        <p:spPr bwMode="auto">
          <a:xfrm>
            <a:off x="6962289" y="3590649"/>
            <a:ext cx="2143140" cy="4462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용적률감소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공차이동거리 증가 </a:t>
            </a: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kumimoji="0" lang="ko-KR" altLang="en-US" sz="1000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용차증가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3" name="Rectangle 42"/>
          <p:cNvSpPr>
            <a:spLocks noChangeArrowheads="1"/>
          </p:cNvSpPr>
          <p:nvPr/>
        </p:nvSpPr>
        <p:spPr bwMode="auto">
          <a:xfrm>
            <a:off x="8441037" y="3282674"/>
            <a:ext cx="582612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20%</a:t>
            </a:r>
            <a:endParaRPr kumimoji="0" lang="ko-KR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4" name="Rectangle 42"/>
          <p:cNvSpPr>
            <a:spLocks noChangeArrowheads="1"/>
          </p:cNvSpPr>
          <p:nvPr/>
        </p:nvSpPr>
        <p:spPr bwMode="auto">
          <a:xfrm>
            <a:off x="8450562" y="2863574"/>
            <a:ext cx="582612" cy="246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45%</a:t>
            </a:r>
            <a:endParaRPr kumimoji="0" lang="ko-KR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5" name="Rectangle 42"/>
          <p:cNvSpPr>
            <a:spLocks noChangeArrowheads="1"/>
          </p:cNvSpPr>
          <p:nvPr/>
        </p:nvSpPr>
        <p:spPr bwMode="auto">
          <a:xfrm>
            <a:off x="8450562" y="2398436"/>
            <a:ext cx="582612" cy="247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70%</a:t>
            </a:r>
            <a:endParaRPr kumimoji="0" lang="ko-KR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76" name="직선 화살표 연결선 475"/>
          <p:cNvCxnSpPr/>
          <p:nvPr/>
        </p:nvCxnSpPr>
        <p:spPr>
          <a:xfrm>
            <a:off x="5270799" y="2793724"/>
            <a:ext cx="465138" cy="1587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/>
          </a:ln>
          <a:effectLst/>
        </p:spPr>
      </p:cxnSp>
      <p:cxnSp>
        <p:nvCxnSpPr>
          <p:cNvPr id="477" name="직선 화살표 연결선 476"/>
          <p:cNvCxnSpPr/>
          <p:nvPr/>
        </p:nvCxnSpPr>
        <p:spPr>
          <a:xfrm flipV="1">
            <a:off x="7348837" y="2533374"/>
            <a:ext cx="436562" cy="152400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/>
          </a:ln>
          <a:effectLst/>
        </p:spPr>
      </p:cxnSp>
      <p:cxnSp>
        <p:nvCxnSpPr>
          <p:cNvPr id="478" name="직선 화살표 연결선 477"/>
          <p:cNvCxnSpPr/>
          <p:nvPr/>
        </p:nvCxnSpPr>
        <p:spPr>
          <a:xfrm>
            <a:off x="7348837" y="2863574"/>
            <a:ext cx="500062" cy="0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/>
          </a:ln>
          <a:effectLst/>
        </p:spPr>
      </p:cxnSp>
      <p:cxnSp>
        <p:nvCxnSpPr>
          <p:cNvPr id="479" name="직선 화살표 연결선 478"/>
          <p:cNvCxnSpPr/>
          <p:nvPr/>
        </p:nvCxnSpPr>
        <p:spPr>
          <a:xfrm>
            <a:off x="7378999" y="3012799"/>
            <a:ext cx="406400" cy="373062"/>
          </a:xfrm>
          <a:prstGeom prst="straightConnector1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/>
          </a:ln>
          <a:effectLst/>
        </p:spPr>
      </p:cxnSp>
      <p:cxnSp>
        <p:nvCxnSpPr>
          <p:cNvPr id="480" name="직선 연결선 192"/>
          <p:cNvCxnSpPr>
            <a:cxnSpLocks noChangeShapeType="1"/>
          </p:cNvCxnSpPr>
          <p:nvPr/>
        </p:nvCxnSpPr>
        <p:spPr bwMode="auto">
          <a:xfrm>
            <a:off x="4721524" y="4051343"/>
            <a:ext cx="4046538" cy="1588"/>
          </a:xfrm>
          <a:prstGeom prst="line">
            <a:avLst/>
          </a:prstGeom>
          <a:noFill/>
          <a:ln w="9525" algn="ctr">
            <a:solidFill>
              <a:srgbClr val="7F7F7F"/>
            </a:solidFill>
            <a:prstDash val="sysDash"/>
            <a:round/>
            <a:headEnd/>
            <a:tailEnd/>
          </a:ln>
        </p:spPr>
      </p:cxnSp>
      <p:sp>
        <p:nvSpPr>
          <p:cNvPr id="481" name="아래쪽 화살표 193"/>
          <p:cNvSpPr>
            <a:spLocks noChangeArrowheads="1"/>
          </p:cNvSpPr>
          <p:nvPr/>
        </p:nvSpPr>
        <p:spPr bwMode="auto">
          <a:xfrm>
            <a:off x="8885537" y="3241399"/>
            <a:ext cx="112712" cy="300037"/>
          </a:xfrm>
          <a:prstGeom prst="downArrow">
            <a:avLst>
              <a:gd name="adj1" fmla="val 50000"/>
              <a:gd name="adj2" fmla="val 50085"/>
            </a:avLst>
          </a:prstGeom>
          <a:solidFill>
            <a:srgbClr val="FF0000"/>
          </a:solidFill>
          <a:ln w="3175" algn="ctr">
            <a:solidFill>
              <a:sysClr val="windowText" lastClr="000000"/>
            </a:solidFill>
            <a:round/>
            <a:headEnd/>
            <a:tailEnd/>
          </a:ln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2" name="아래쪽 화살표 194"/>
          <p:cNvSpPr>
            <a:spLocks noChangeArrowheads="1"/>
          </p:cNvSpPr>
          <p:nvPr/>
        </p:nvSpPr>
        <p:spPr bwMode="auto">
          <a:xfrm>
            <a:off x="8885537" y="2838174"/>
            <a:ext cx="112712" cy="300037"/>
          </a:xfrm>
          <a:prstGeom prst="downArrow">
            <a:avLst>
              <a:gd name="adj1" fmla="val 50000"/>
              <a:gd name="adj2" fmla="val 50085"/>
            </a:avLst>
          </a:prstGeom>
          <a:solidFill>
            <a:srgbClr val="FF0000"/>
          </a:solidFill>
          <a:ln w="3175" algn="ctr">
            <a:solidFill>
              <a:sysClr val="windowText" lastClr="000000"/>
            </a:solidFill>
            <a:round/>
            <a:headEnd/>
            <a:tailEnd/>
          </a:ln>
        </p:spPr>
        <p:txBody>
          <a:bodyPr wrap="none" lIns="54000" tIns="54000" rIns="54000" bIns="540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3" name="Rectangle 42"/>
          <p:cNvSpPr>
            <a:spLocks noChangeArrowheads="1"/>
          </p:cNvSpPr>
          <p:nvPr/>
        </p:nvSpPr>
        <p:spPr bwMode="auto">
          <a:xfrm>
            <a:off x="4553249" y="2011086"/>
            <a:ext cx="4479925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▷ 주문 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Cut off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와 상관없이 주문변경 및 기타주문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추가주문 발생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484" name="Rectangle 42"/>
          <p:cNvSpPr>
            <a:spLocks noChangeArrowheads="1"/>
          </p:cNvSpPr>
          <p:nvPr/>
        </p:nvSpPr>
        <p:spPr bwMode="auto">
          <a:xfrm>
            <a:off x="614237" y="1941221"/>
            <a:ext cx="785818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000" b="1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12:00</a:t>
            </a:r>
          </a:p>
        </p:txBody>
      </p:sp>
      <p:sp>
        <p:nvSpPr>
          <p:cNvPr id="485" name="Rectangle 42"/>
          <p:cNvSpPr>
            <a:spLocks noChangeArrowheads="1"/>
          </p:cNvSpPr>
          <p:nvPr/>
        </p:nvSpPr>
        <p:spPr bwMode="auto">
          <a:xfrm>
            <a:off x="601174" y="4142736"/>
            <a:ext cx="785818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000" b="1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17:20</a:t>
            </a:r>
          </a:p>
        </p:txBody>
      </p:sp>
      <p:sp>
        <p:nvSpPr>
          <p:cNvPr id="486" name="Rectangle 42"/>
          <p:cNvSpPr>
            <a:spLocks noChangeArrowheads="1"/>
          </p:cNvSpPr>
          <p:nvPr/>
        </p:nvSpPr>
        <p:spPr bwMode="auto">
          <a:xfrm>
            <a:off x="614237" y="5500058"/>
            <a:ext cx="785818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kumimoji="0" lang="en-US" altLang="ko-KR" sz="1000" b="1" kern="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17:59</a:t>
            </a:r>
          </a:p>
        </p:txBody>
      </p:sp>
      <p:sp>
        <p:nvSpPr>
          <p:cNvPr id="488" name="Rectangle 3"/>
          <p:cNvSpPr>
            <a:spLocks noChangeArrowheads="1"/>
          </p:cNvSpPr>
          <p:nvPr/>
        </p:nvSpPr>
        <p:spPr bwMode="gray">
          <a:xfrm>
            <a:off x="664786" y="1655752"/>
            <a:ext cx="8535892" cy="27305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50000">
                <a:srgbClr val="F4F4F4"/>
              </a:gs>
              <a:gs pos="100000">
                <a:srgbClr val="DDDDDD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3806097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latinLnBrk="1" hangingPunct="1">
              <a:defRPr/>
            </a:pPr>
            <a:r>
              <a:rPr lang="en-US" altLang="ko-KR" sz="1100" b="1" dirty="0">
                <a:latin typeface="Arial" charset="0"/>
                <a:ea typeface="맑은 고딕" panose="020B0503020000020004" pitchFamily="50" charset="-127"/>
              </a:rPr>
              <a:t>As-Is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C1F6DCD-C091-4D9F-9F03-8BC56590C87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5665" y="61162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5. Case Study : C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수송복합 운송 최적화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95759" y="1135777"/>
            <a:ext cx="84296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다중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복화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운송을 위한 수송배차 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21968" y="2986877"/>
            <a:ext cx="795337" cy="573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87043" y="5080790"/>
            <a:ext cx="796925" cy="574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9" name="AutoShape 25"/>
          <p:cNvSpPr>
            <a:spLocks noChangeArrowheads="1"/>
          </p:cNvSpPr>
          <p:nvPr/>
        </p:nvSpPr>
        <p:spPr bwMode="auto">
          <a:xfrm>
            <a:off x="3334522" y="2499509"/>
            <a:ext cx="3500462" cy="325121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0C0C0"/>
            </a:solidFill>
            <a:round/>
            <a:headEnd type="none" w="sm" len="sm"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0" name="Rectangle 27"/>
          <p:cNvSpPr>
            <a:spLocks noChangeArrowheads="1"/>
          </p:cNvSpPr>
          <p:nvPr/>
        </p:nvSpPr>
        <p:spPr bwMode="auto">
          <a:xfrm>
            <a:off x="5838768" y="3687829"/>
            <a:ext cx="950903" cy="83026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/>
          </a:ln>
        </p:spPr>
        <p:txBody>
          <a:bodyPr wrap="none" lIns="91367" tIns="45684" rIns="91367" bIns="45684"/>
          <a:lstStyle/>
          <a:p>
            <a:pPr marL="119063" indent="-119063">
              <a:defRPr/>
            </a:pPr>
            <a:r>
              <a:rPr kumimoji="0" lang="en-US" altLang="ko-KR" sz="1050" b="1" dirty="0">
                <a:solidFill>
                  <a:srgbClr val="990000"/>
                </a:solidFill>
                <a:latin typeface="맑은 고딕" pitchFamily="50" charset="-127"/>
                <a:ea typeface="맑은 고딕" pitchFamily="50" charset="-127"/>
              </a:rPr>
              <a:t>Master</a:t>
            </a:r>
          </a:p>
          <a:p>
            <a:pPr marL="119063" indent="-119063">
              <a:defRPr/>
            </a:pPr>
            <a:r>
              <a:rPr lang="ko-KR" altLang="en-US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거점정보</a:t>
            </a:r>
            <a:endParaRPr kumimoji="0" lang="en-US" altLang="ko-KR" sz="105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9063" indent="-119063">
              <a:defRPr/>
            </a:pPr>
            <a:r>
              <a:rPr kumimoji="0" lang="ko-KR" altLang="en-US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거리정보</a:t>
            </a:r>
            <a:endParaRPr kumimoji="0" lang="en-US" altLang="ko-KR" sz="105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9063" indent="-119063">
              <a:defRPr/>
            </a:pPr>
            <a:r>
              <a:rPr kumimoji="0" lang="en-US" altLang="ko-KR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Laden Qty</a:t>
            </a:r>
          </a:p>
        </p:txBody>
      </p:sp>
      <p:sp>
        <p:nvSpPr>
          <p:cNvPr id="131" name="Rectangle 28"/>
          <p:cNvSpPr>
            <a:spLocks noChangeArrowheads="1"/>
          </p:cNvSpPr>
          <p:nvPr/>
        </p:nvSpPr>
        <p:spPr bwMode="auto">
          <a:xfrm>
            <a:off x="3409168" y="3713955"/>
            <a:ext cx="920750" cy="62230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/>
          </a:ln>
        </p:spPr>
        <p:txBody>
          <a:bodyPr wrap="none" lIns="91367" tIns="45684" rIns="91367" bIns="45684"/>
          <a:lstStyle/>
          <a:p>
            <a:pPr marL="119063" indent="-119063">
              <a:defRPr/>
            </a:pPr>
            <a:r>
              <a:rPr kumimoji="0" lang="en-US" altLang="ko-KR" sz="1050" b="1" dirty="0">
                <a:solidFill>
                  <a:srgbClr val="990000"/>
                </a:solidFill>
                <a:latin typeface="맑은 고딕" pitchFamily="50" charset="-127"/>
                <a:ea typeface="맑은 고딕" pitchFamily="50" charset="-127"/>
              </a:rPr>
              <a:t>Equipment</a:t>
            </a:r>
          </a:p>
          <a:p>
            <a:pPr marL="119063" indent="-119063">
              <a:defRPr/>
            </a:pPr>
            <a:r>
              <a:rPr kumimoji="0" lang="en-US" altLang="ko-KR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Dead-Head</a:t>
            </a:r>
          </a:p>
          <a:p>
            <a:pPr marL="119063" indent="-119063">
              <a:defRPr/>
            </a:pPr>
            <a:r>
              <a:rPr kumimoji="0" lang="en-US" altLang="ko-KR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Scheduling</a:t>
            </a:r>
          </a:p>
        </p:txBody>
      </p:sp>
      <p:sp>
        <p:nvSpPr>
          <p:cNvPr id="132" name="Rectangle 29"/>
          <p:cNvSpPr>
            <a:spLocks noChangeArrowheads="1"/>
          </p:cNvSpPr>
          <p:nvPr/>
        </p:nvSpPr>
        <p:spPr bwMode="auto">
          <a:xfrm>
            <a:off x="4509672" y="4694937"/>
            <a:ext cx="1355725" cy="1044591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/>
          </a:ln>
        </p:spPr>
        <p:txBody>
          <a:bodyPr wrap="none" lIns="91367" tIns="45684" rIns="91367" bIns="45684"/>
          <a:lstStyle/>
          <a:p>
            <a:pPr marL="119063" indent="-119063">
              <a:defRPr/>
            </a:pPr>
            <a:r>
              <a:rPr kumimoji="0" lang="en-US" altLang="ko-KR" sz="1050" b="1" dirty="0">
                <a:solidFill>
                  <a:srgbClr val="990000"/>
                </a:solidFill>
                <a:latin typeface="맑은 고딕" pitchFamily="50" charset="-127"/>
                <a:ea typeface="맑은 고딕" pitchFamily="50" charset="-127"/>
              </a:rPr>
              <a:t>Constraints</a:t>
            </a:r>
          </a:p>
          <a:p>
            <a:pPr marL="119063" indent="-119063">
              <a:defRPr/>
            </a:pPr>
            <a:r>
              <a:rPr kumimoji="0" lang="ko-KR" altLang="en-US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차량 제원 제약</a:t>
            </a:r>
            <a:endParaRPr kumimoji="0" lang="en-US" altLang="ko-KR" sz="1050" b="1" i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9063" indent="-119063">
              <a:defRPr/>
            </a:pPr>
            <a:r>
              <a:rPr kumimoji="0" lang="ko-KR" altLang="en-US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최대 </a:t>
            </a:r>
            <a:r>
              <a:rPr kumimoji="0" lang="ko-KR" altLang="en-US" sz="1050" b="1" i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착지수</a:t>
            </a:r>
            <a:r>
              <a:rPr kumimoji="0" lang="ko-KR" altLang="en-US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제약</a:t>
            </a:r>
            <a:endParaRPr kumimoji="0" lang="en-US" altLang="ko-KR" sz="1050" b="1" i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9063" indent="-119063">
              <a:defRPr/>
            </a:pPr>
            <a:r>
              <a:rPr kumimoji="0" lang="ko-KR" altLang="en-US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이동거리 제약</a:t>
            </a:r>
            <a:endParaRPr kumimoji="0" lang="en-US" altLang="ko-KR" sz="1050" b="1" i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9063" indent="-119063">
              <a:defRPr/>
            </a:pPr>
            <a:r>
              <a:rPr kumimoji="0" lang="ko-KR" altLang="en-US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근무시간 제약</a:t>
            </a:r>
            <a:endParaRPr kumimoji="0" lang="en-US" altLang="ko-KR" sz="1050" b="1" i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19063" indent="-119063">
              <a:defRPr/>
            </a:pPr>
            <a:r>
              <a:rPr lang="en-US" altLang="ko-KR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Appointment </a:t>
            </a:r>
            <a:r>
              <a:rPr lang="ko-KR" altLang="en-US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제약</a:t>
            </a:r>
            <a:endParaRPr kumimoji="0" lang="en-US" altLang="ko-KR" sz="1050" b="1" i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" name="Rectangle 30"/>
          <p:cNvSpPr>
            <a:spLocks noChangeArrowheads="1"/>
          </p:cNvSpPr>
          <p:nvPr/>
        </p:nvSpPr>
        <p:spPr bwMode="auto">
          <a:xfrm>
            <a:off x="4566450" y="2609319"/>
            <a:ext cx="1427163" cy="64294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/>
          </a:ln>
        </p:spPr>
        <p:txBody>
          <a:bodyPr wrap="none" lIns="91367" tIns="45684" rIns="91367" bIns="45684"/>
          <a:lstStyle/>
          <a:p>
            <a:pPr marL="119063" indent="-119063">
              <a:defRPr/>
            </a:pPr>
            <a:r>
              <a:rPr kumimoji="0" lang="en-US" altLang="ko-KR" sz="1050" b="1" dirty="0">
                <a:solidFill>
                  <a:srgbClr val="990000"/>
                </a:solidFill>
                <a:latin typeface="맑은 고딕" pitchFamily="50" charset="-127"/>
                <a:ea typeface="맑은 고딕" pitchFamily="50" charset="-127"/>
              </a:rPr>
              <a:t>Strategies</a:t>
            </a:r>
          </a:p>
          <a:p>
            <a:pPr marL="119063" indent="-119063">
              <a:defRPr/>
            </a:pPr>
            <a:r>
              <a:rPr kumimoji="0" lang="en-US" altLang="ko-KR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Consolidate</a:t>
            </a:r>
          </a:p>
          <a:p>
            <a:pPr marL="119063" indent="-119063">
              <a:defRPr/>
            </a:pPr>
            <a:r>
              <a:rPr kumimoji="0" lang="en-US" altLang="ko-KR" sz="1050" b="1" i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Multi-Trip </a:t>
            </a:r>
          </a:p>
        </p:txBody>
      </p:sp>
      <p:grpSp>
        <p:nvGrpSpPr>
          <p:cNvPr id="134" name="그룹 35"/>
          <p:cNvGrpSpPr>
            <a:grpSpLocks/>
          </p:cNvGrpSpPr>
          <p:nvPr/>
        </p:nvGrpSpPr>
        <p:grpSpPr bwMode="auto">
          <a:xfrm>
            <a:off x="4242605" y="2942108"/>
            <a:ext cx="1504950" cy="1728787"/>
            <a:chOff x="4788024" y="2564904"/>
            <a:chExt cx="1632540" cy="1728192"/>
          </a:xfrm>
        </p:grpSpPr>
        <p:grpSp>
          <p:nvGrpSpPr>
            <p:cNvPr id="135" name="그룹 662"/>
            <p:cNvGrpSpPr>
              <a:grpSpLocks/>
            </p:cNvGrpSpPr>
            <p:nvPr/>
          </p:nvGrpSpPr>
          <p:grpSpPr bwMode="auto">
            <a:xfrm>
              <a:off x="5395925" y="3412332"/>
              <a:ext cx="404690" cy="293585"/>
              <a:chOff x="6534671" y="3017456"/>
              <a:chExt cx="766070" cy="553616"/>
            </a:xfrm>
          </p:grpSpPr>
          <p:sp>
            <p:nvSpPr>
              <p:cNvPr id="163" name="Freeform 14"/>
              <p:cNvSpPr>
                <a:spLocks noEditPoints="1"/>
              </p:cNvSpPr>
              <p:nvPr/>
            </p:nvSpPr>
            <p:spPr bwMode="auto">
              <a:xfrm>
                <a:off x="6534671" y="3017456"/>
                <a:ext cx="766070" cy="412968"/>
              </a:xfrm>
              <a:custGeom>
                <a:avLst/>
                <a:gdLst/>
                <a:ahLst/>
                <a:cxnLst>
                  <a:cxn ang="0">
                    <a:pos x="210" y="224"/>
                  </a:cxn>
                  <a:cxn ang="0">
                    <a:pos x="186" y="82"/>
                  </a:cxn>
                  <a:cxn ang="0">
                    <a:pos x="184" y="72"/>
                  </a:cxn>
                  <a:cxn ang="0">
                    <a:pos x="168" y="58"/>
                  </a:cxn>
                  <a:cxn ang="0">
                    <a:pos x="98" y="56"/>
                  </a:cxn>
                  <a:cxn ang="0">
                    <a:pos x="90" y="56"/>
                  </a:cxn>
                  <a:cxn ang="0">
                    <a:pos x="80" y="62"/>
                  </a:cxn>
                  <a:cxn ang="0">
                    <a:pos x="76" y="66"/>
                  </a:cxn>
                  <a:cxn ang="0">
                    <a:pos x="10" y="130"/>
                  </a:cxn>
                  <a:cxn ang="0">
                    <a:pos x="0" y="144"/>
                  </a:cxn>
                  <a:cxn ang="0">
                    <a:pos x="0" y="224"/>
                  </a:cxn>
                  <a:cxn ang="0">
                    <a:pos x="46" y="258"/>
                  </a:cxn>
                  <a:cxn ang="0">
                    <a:pos x="46" y="258"/>
                  </a:cxn>
                  <a:cxn ang="0">
                    <a:pos x="58" y="246"/>
                  </a:cxn>
                  <a:cxn ang="0">
                    <a:pos x="72" y="236"/>
                  </a:cxn>
                  <a:cxn ang="0">
                    <a:pos x="98" y="230"/>
                  </a:cxn>
                  <a:cxn ang="0">
                    <a:pos x="108" y="232"/>
                  </a:cxn>
                  <a:cxn ang="0">
                    <a:pos x="126" y="238"/>
                  </a:cxn>
                  <a:cxn ang="0">
                    <a:pos x="134" y="242"/>
                  </a:cxn>
                  <a:cxn ang="0">
                    <a:pos x="150" y="258"/>
                  </a:cxn>
                  <a:cxn ang="0">
                    <a:pos x="150" y="258"/>
                  </a:cxn>
                  <a:cxn ang="0">
                    <a:pos x="200" y="260"/>
                  </a:cxn>
                  <a:cxn ang="0">
                    <a:pos x="328" y="260"/>
                  </a:cxn>
                  <a:cxn ang="0">
                    <a:pos x="328" y="258"/>
                  </a:cxn>
                  <a:cxn ang="0">
                    <a:pos x="352" y="238"/>
                  </a:cxn>
                  <a:cxn ang="0">
                    <a:pos x="382" y="230"/>
                  </a:cxn>
                  <a:cxn ang="0">
                    <a:pos x="398" y="232"/>
                  </a:cxn>
                  <a:cxn ang="0">
                    <a:pos x="424" y="246"/>
                  </a:cxn>
                  <a:cxn ang="0">
                    <a:pos x="434" y="258"/>
                  </a:cxn>
                  <a:cxn ang="0">
                    <a:pos x="492" y="260"/>
                  </a:cxn>
                  <a:cxn ang="0">
                    <a:pos x="210" y="0"/>
                  </a:cxn>
                  <a:cxn ang="0">
                    <a:pos x="70" y="170"/>
                  </a:cxn>
                  <a:cxn ang="0">
                    <a:pos x="36" y="146"/>
                  </a:cxn>
                  <a:cxn ang="0">
                    <a:pos x="88" y="98"/>
                  </a:cxn>
                  <a:cxn ang="0">
                    <a:pos x="156" y="170"/>
                  </a:cxn>
                  <a:cxn ang="0">
                    <a:pos x="116" y="170"/>
                  </a:cxn>
                  <a:cxn ang="0">
                    <a:pos x="116" y="88"/>
                  </a:cxn>
                  <a:cxn ang="0">
                    <a:pos x="156" y="170"/>
                  </a:cxn>
                </a:cxnLst>
                <a:rect l="0" t="0" r="r" b="b"/>
                <a:pathLst>
                  <a:path w="492" h="260">
                    <a:moveTo>
                      <a:pt x="210" y="0"/>
                    </a:moveTo>
                    <a:lnTo>
                      <a:pt x="210" y="224"/>
                    </a:lnTo>
                    <a:lnTo>
                      <a:pt x="186" y="224"/>
                    </a:lnTo>
                    <a:lnTo>
                      <a:pt x="186" y="82"/>
                    </a:lnTo>
                    <a:lnTo>
                      <a:pt x="186" y="82"/>
                    </a:lnTo>
                    <a:lnTo>
                      <a:pt x="184" y="72"/>
                    </a:lnTo>
                    <a:lnTo>
                      <a:pt x="178" y="64"/>
                    </a:lnTo>
                    <a:lnTo>
                      <a:pt x="168" y="58"/>
                    </a:lnTo>
                    <a:lnTo>
                      <a:pt x="158" y="56"/>
                    </a:lnTo>
                    <a:lnTo>
                      <a:pt x="98" y="56"/>
                    </a:lnTo>
                    <a:lnTo>
                      <a:pt x="98" y="56"/>
                    </a:lnTo>
                    <a:lnTo>
                      <a:pt x="90" y="56"/>
                    </a:lnTo>
                    <a:lnTo>
                      <a:pt x="84" y="58"/>
                    </a:lnTo>
                    <a:lnTo>
                      <a:pt x="80" y="62"/>
                    </a:lnTo>
                    <a:lnTo>
                      <a:pt x="76" y="66"/>
                    </a:lnTo>
                    <a:lnTo>
                      <a:pt x="76" y="66"/>
                    </a:lnTo>
                    <a:lnTo>
                      <a:pt x="32" y="106"/>
                    </a:lnTo>
                    <a:lnTo>
                      <a:pt x="10" y="130"/>
                    </a:lnTo>
                    <a:lnTo>
                      <a:pt x="2" y="138"/>
                    </a:lnTo>
                    <a:lnTo>
                      <a:pt x="0" y="144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0" y="258"/>
                    </a:lnTo>
                    <a:lnTo>
                      <a:pt x="46" y="258"/>
                    </a:lnTo>
                    <a:lnTo>
                      <a:pt x="46" y="258"/>
                    </a:lnTo>
                    <a:lnTo>
                      <a:pt x="46" y="258"/>
                    </a:lnTo>
                    <a:lnTo>
                      <a:pt x="46" y="258"/>
                    </a:lnTo>
                    <a:lnTo>
                      <a:pt x="58" y="246"/>
                    </a:lnTo>
                    <a:lnTo>
                      <a:pt x="72" y="236"/>
                    </a:lnTo>
                    <a:lnTo>
                      <a:pt x="72" y="236"/>
                    </a:lnTo>
                    <a:lnTo>
                      <a:pt x="84" y="232"/>
                    </a:lnTo>
                    <a:lnTo>
                      <a:pt x="98" y="230"/>
                    </a:lnTo>
                    <a:lnTo>
                      <a:pt x="98" y="230"/>
                    </a:lnTo>
                    <a:lnTo>
                      <a:pt x="108" y="232"/>
                    </a:lnTo>
                    <a:lnTo>
                      <a:pt x="118" y="234"/>
                    </a:lnTo>
                    <a:lnTo>
                      <a:pt x="126" y="238"/>
                    </a:lnTo>
                    <a:lnTo>
                      <a:pt x="134" y="242"/>
                    </a:lnTo>
                    <a:lnTo>
                      <a:pt x="134" y="242"/>
                    </a:lnTo>
                    <a:lnTo>
                      <a:pt x="144" y="250"/>
                    </a:lnTo>
                    <a:lnTo>
                      <a:pt x="150" y="258"/>
                    </a:lnTo>
                    <a:lnTo>
                      <a:pt x="150" y="258"/>
                    </a:lnTo>
                    <a:lnTo>
                      <a:pt x="150" y="258"/>
                    </a:lnTo>
                    <a:lnTo>
                      <a:pt x="200" y="258"/>
                    </a:lnTo>
                    <a:lnTo>
                      <a:pt x="200" y="260"/>
                    </a:lnTo>
                    <a:lnTo>
                      <a:pt x="328" y="260"/>
                    </a:lnTo>
                    <a:lnTo>
                      <a:pt x="328" y="260"/>
                    </a:lnTo>
                    <a:lnTo>
                      <a:pt x="328" y="258"/>
                    </a:lnTo>
                    <a:lnTo>
                      <a:pt x="328" y="258"/>
                    </a:lnTo>
                    <a:lnTo>
                      <a:pt x="338" y="246"/>
                    </a:lnTo>
                    <a:lnTo>
                      <a:pt x="352" y="238"/>
                    </a:lnTo>
                    <a:lnTo>
                      <a:pt x="366" y="232"/>
                    </a:lnTo>
                    <a:lnTo>
                      <a:pt x="382" y="230"/>
                    </a:lnTo>
                    <a:lnTo>
                      <a:pt x="382" y="230"/>
                    </a:lnTo>
                    <a:lnTo>
                      <a:pt x="398" y="232"/>
                    </a:lnTo>
                    <a:lnTo>
                      <a:pt x="412" y="238"/>
                    </a:lnTo>
                    <a:lnTo>
                      <a:pt x="424" y="246"/>
                    </a:lnTo>
                    <a:lnTo>
                      <a:pt x="434" y="258"/>
                    </a:lnTo>
                    <a:lnTo>
                      <a:pt x="434" y="258"/>
                    </a:lnTo>
                    <a:lnTo>
                      <a:pt x="434" y="260"/>
                    </a:lnTo>
                    <a:lnTo>
                      <a:pt x="492" y="260"/>
                    </a:lnTo>
                    <a:lnTo>
                      <a:pt x="492" y="0"/>
                    </a:lnTo>
                    <a:lnTo>
                      <a:pt x="210" y="0"/>
                    </a:lnTo>
                    <a:close/>
                    <a:moveTo>
                      <a:pt x="88" y="170"/>
                    </a:moveTo>
                    <a:lnTo>
                      <a:pt x="70" y="170"/>
                    </a:lnTo>
                    <a:lnTo>
                      <a:pt x="36" y="170"/>
                    </a:lnTo>
                    <a:lnTo>
                      <a:pt x="36" y="146"/>
                    </a:lnTo>
                    <a:lnTo>
                      <a:pt x="70" y="114"/>
                    </a:lnTo>
                    <a:lnTo>
                      <a:pt x="88" y="98"/>
                    </a:lnTo>
                    <a:lnTo>
                      <a:pt x="88" y="170"/>
                    </a:lnTo>
                    <a:close/>
                    <a:moveTo>
                      <a:pt x="156" y="170"/>
                    </a:moveTo>
                    <a:lnTo>
                      <a:pt x="136" y="170"/>
                    </a:lnTo>
                    <a:lnTo>
                      <a:pt x="116" y="170"/>
                    </a:lnTo>
                    <a:lnTo>
                      <a:pt x="116" y="106"/>
                    </a:lnTo>
                    <a:lnTo>
                      <a:pt x="116" y="88"/>
                    </a:lnTo>
                    <a:lnTo>
                      <a:pt x="156" y="88"/>
                    </a:lnTo>
                    <a:lnTo>
                      <a:pt x="156" y="170"/>
                    </a:lnTo>
                    <a:close/>
                  </a:path>
                </a:pathLst>
              </a:custGeom>
              <a:solidFill>
                <a:srgbClr val="4E67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400" kern="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64" name="Freeform 15"/>
              <p:cNvSpPr>
                <a:spLocks/>
              </p:cNvSpPr>
              <p:nvPr/>
            </p:nvSpPr>
            <p:spPr bwMode="auto">
              <a:xfrm>
                <a:off x="6612908" y="3421446"/>
                <a:ext cx="153213" cy="149626"/>
              </a:xfrm>
              <a:custGeom>
                <a:avLst/>
                <a:gdLst/>
                <a:ahLst/>
                <a:cxnLst>
                  <a:cxn ang="0">
                    <a:pos x="82" y="12"/>
                  </a:cxn>
                  <a:cxn ang="0">
                    <a:pos x="82" y="12"/>
                  </a:cxn>
                  <a:cxn ang="0">
                    <a:pos x="78" y="10"/>
                  </a:cxn>
                  <a:cxn ang="0">
                    <a:pos x="78" y="10"/>
                  </a:cxn>
                  <a:cxn ang="0">
                    <a:pos x="70" y="6"/>
                  </a:cxn>
                  <a:cxn ang="0">
                    <a:pos x="64" y="2"/>
                  </a:cxn>
                  <a:cxn ang="0">
                    <a:pos x="56" y="0"/>
                  </a:cxn>
                  <a:cxn ang="0">
                    <a:pos x="48" y="0"/>
                  </a:cxn>
                  <a:cxn ang="0">
                    <a:pos x="48" y="0"/>
                  </a:cxn>
                  <a:cxn ang="0">
                    <a:pos x="38" y="2"/>
                  </a:cxn>
                  <a:cxn ang="0">
                    <a:pos x="28" y="4"/>
                  </a:cxn>
                  <a:cxn ang="0">
                    <a:pos x="28" y="4"/>
                  </a:cxn>
                  <a:cxn ang="0">
                    <a:pos x="16" y="12"/>
                  </a:cxn>
                  <a:cxn ang="0">
                    <a:pos x="16" y="12"/>
                  </a:cxn>
                  <a:cxn ang="0">
                    <a:pos x="14" y="14"/>
                  </a:cxn>
                  <a:cxn ang="0">
                    <a:pos x="14" y="14"/>
                  </a:cxn>
                  <a:cxn ang="0">
                    <a:pos x="8" y="20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58"/>
                  </a:cxn>
                  <a:cxn ang="0">
                    <a:pos x="4" y="68"/>
                  </a:cxn>
                  <a:cxn ang="0">
                    <a:pos x="8" y="76"/>
                  </a:cxn>
                  <a:cxn ang="0">
                    <a:pos x="14" y="82"/>
                  </a:cxn>
                  <a:cxn ang="0">
                    <a:pos x="22" y="88"/>
                  </a:cxn>
                  <a:cxn ang="0">
                    <a:pos x="30" y="94"/>
                  </a:cxn>
                  <a:cxn ang="0">
                    <a:pos x="38" y="96"/>
                  </a:cxn>
                  <a:cxn ang="0">
                    <a:pos x="48" y="96"/>
                  </a:cxn>
                  <a:cxn ang="0">
                    <a:pos x="48" y="96"/>
                  </a:cxn>
                  <a:cxn ang="0">
                    <a:pos x="58" y="96"/>
                  </a:cxn>
                  <a:cxn ang="0">
                    <a:pos x="68" y="94"/>
                  </a:cxn>
                  <a:cxn ang="0">
                    <a:pos x="76" y="88"/>
                  </a:cxn>
                  <a:cxn ang="0">
                    <a:pos x="82" y="82"/>
                  </a:cxn>
                  <a:cxn ang="0">
                    <a:pos x="88" y="76"/>
                  </a:cxn>
                  <a:cxn ang="0">
                    <a:pos x="94" y="68"/>
                  </a:cxn>
                  <a:cxn ang="0">
                    <a:pos x="96" y="58"/>
                  </a:cxn>
                  <a:cxn ang="0">
                    <a:pos x="96" y="48"/>
                  </a:cxn>
                  <a:cxn ang="0">
                    <a:pos x="96" y="48"/>
                  </a:cxn>
                  <a:cxn ang="0">
                    <a:pos x="96" y="38"/>
                  </a:cxn>
                  <a:cxn ang="0">
                    <a:pos x="92" y="30"/>
                  </a:cxn>
                  <a:cxn ang="0">
                    <a:pos x="88" y="20"/>
                  </a:cxn>
                  <a:cxn ang="0">
                    <a:pos x="82" y="14"/>
                  </a:cxn>
                  <a:cxn ang="0">
                    <a:pos x="82" y="14"/>
                  </a:cxn>
                  <a:cxn ang="0">
                    <a:pos x="82" y="12"/>
                  </a:cxn>
                  <a:cxn ang="0">
                    <a:pos x="82" y="12"/>
                  </a:cxn>
                </a:cxnLst>
                <a:rect l="0" t="0" r="r" b="b"/>
                <a:pathLst>
                  <a:path w="96" h="96">
                    <a:moveTo>
                      <a:pt x="82" y="12"/>
                    </a:moveTo>
                    <a:lnTo>
                      <a:pt x="82" y="12"/>
                    </a:lnTo>
                    <a:lnTo>
                      <a:pt x="78" y="10"/>
                    </a:lnTo>
                    <a:lnTo>
                      <a:pt x="78" y="10"/>
                    </a:lnTo>
                    <a:lnTo>
                      <a:pt x="70" y="6"/>
                    </a:lnTo>
                    <a:lnTo>
                      <a:pt x="64" y="2"/>
                    </a:lnTo>
                    <a:lnTo>
                      <a:pt x="56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38" y="2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8" y="20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4" y="68"/>
                    </a:lnTo>
                    <a:lnTo>
                      <a:pt x="8" y="76"/>
                    </a:lnTo>
                    <a:lnTo>
                      <a:pt x="14" y="82"/>
                    </a:lnTo>
                    <a:lnTo>
                      <a:pt x="22" y="88"/>
                    </a:lnTo>
                    <a:lnTo>
                      <a:pt x="30" y="94"/>
                    </a:lnTo>
                    <a:lnTo>
                      <a:pt x="3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58" y="96"/>
                    </a:lnTo>
                    <a:lnTo>
                      <a:pt x="68" y="94"/>
                    </a:lnTo>
                    <a:lnTo>
                      <a:pt x="76" y="88"/>
                    </a:lnTo>
                    <a:lnTo>
                      <a:pt x="82" y="82"/>
                    </a:lnTo>
                    <a:lnTo>
                      <a:pt x="88" y="76"/>
                    </a:lnTo>
                    <a:lnTo>
                      <a:pt x="94" y="68"/>
                    </a:lnTo>
                    <a:lnTo>
                      <a:pt x="96" y="58"/>
                    </a:lnTo>
                    <a:lnTo>
                      <a:pt x="96" y="48"/>
                    </a:lnTo>
                    <a:lnTo>
                      <a:pt x="96" y="48"/>
                    </a:lnTo>
                    <a:lnTo>
                      <a:pt x="96" y="38"/>
                    </a:lnTo>
                    <a:lnTo>
                      <a:pt x="92" y="30"/>
                    </a:lnTo>
                    <a:lnTo>
                      <a:pt x="88" y="20"/>
                    </a:lnTo>
                    <a:lnTo>
                      <a:pt x="82" y="14"/>
                    </a:lnTo>
                    <a:lnTo>
                      <a:pt x="82" y="14"/>
                    </a:lnTo>
                    <a:lnTo>
                      <a:pt x="82" y="12"/>
                    </a:lnTo>
                    <a:lnTo>
                      <a:pt x="82" y="12"/>
                    </a:lnTo>
                    <a:close/>
                  </a:path>
                </a:pathLst>
              </a:custGeom>
              <a:solidFill>
                <a:srgbClr val="4E67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400" kern="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65" name="Freeform 16"/>
              <p:cNvSpPr>
                <a:spLocks/>
              </p:cNvSpPr>
              <p:nvPr/>
            </p:nvSpPr>
            <p:spPr bwMode="auto">
              <a:xfrm>
                <a:off x="7066030" y="3421446"/>
                <a:ext cx="149954" cy="149626"/>
              </a:xfrm>
              <a:custGeom>
                <a:avLst/>
                <a:gdLst/>
                <a:ahLst/>
                <a:cxnLst>
                  <a:cxn ang="0">
                    <a:pos x="82" y="14"/>
                  </a:cxn>
                  <a:cxn ang="0">
                    <a:pos x="82" y="14"/>
                  </a:cxn>
                  <a:cxn ang="0">
                    <a:pos x="74" y="8"/>
                  </a:cxn>
                  <a:cxn ang="0">
                    <a:pos x="66" y="4"/>
                  </a:cxn>
                  <a:cxn ang="0">
                    <a:pos x="58" y="0"/>
                  </a:cxn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28" y="4"/>
                  </a:cxn>
                  <a:cxn ang="0">
                    <a:pos x="20" y="8"/>
                  </a:cxn>
                  <a:cxn ang="0">
                    <a:pos x="14" y="14"/>
                  </a:cxn>
                  <a:cxn ang="0">
                    <a:pos x="14" y="14"/>
                  </a:cxn>
                  <a:cxn ang="0">
                    <a:pos x="12" y="14"/>
                  </a:cxn>
                  <a:cxn ang="0">
                    <a:pos x="12" y="14"/>
                  </a:cxn>
                  <a:cxn ang="0">
                    <a:pos x="8" y="22"/>
                  </a:cxn>
                  <a:cxn ang="0">
                    <a:pos x="2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58"/>
                  </a:cxn>
                  <a:cxn ang="0">
                    <a:pos x="2" y="68"/>
                  </a:cxn>
                  <a:cxn ang="0">
                    <a:pos x="8" y="76"/>
                  </a:cxn>
                  <a:cxn ang="0">
                    <a:pos x="14" y="82"/>
                  </a:cxn>
                  <a:cxn ang="0">
                    <a:pos x="20" y="88"/>
                  </a:cxn>
                  <a:cxn ang="0">
                    <a:pos x="28" y="94"/>
                  </a:cxn>
                  <a:cxn ang="0">
                    <a:pos x="38" y="96"/>
                  </a:cxn>
                  <a:cxn ang="0">
                    <a:pos x="48" y="96"/>
                  </a:cxn>
                  <a:cxn ang="0">
                    <a:pos x="48" y="96"/>
                  </a:cxn>
                  <a:cxn ang="0">
                    <a:pos x="58" y="96"/>
                  </a:cxn>
                  <a:cxn ang="0">
                    <a:pos x="66" y="94"/>
                  </a:cxn>
                  <a:cxn ang="0">
                    <a:pos x="74" y="88"/>
                  </a:cxn>
                  <a:cxn ang="0">
                    <a:pos x="82" y="82"/>
                  </a:cxn>
                  <a:cxn ang="0">
                    <a:pos x="88" y="76"/>
                  </a:cxn>
                  <a:cxn ang="0">
                    <a:pos x="92" y="68"/>
                  </a:cxn>
                  <a:cxn ang="0">
                    <a:pos x="94" y="58"/>
                  </a:cxn>
                  <a:cxn ang="0">
                    <a:pos x="96" y="48"/>
                  </a:cxn>
                  <a:cxn ang="0">
                    <a:pos x="96" y="48"/>
                  </a:cxn>
                  <a:cxn ang="0">
                    <a:pos x="94" y="38"/>
                  </a:cxn>
                  <a:cxn ang="0">
                    <a:pos x="92" y="30"/>
                  </a:cxn>
                  <a:cxn ang="0">
                    <a:pos x="88" y="22"/>
                  </a:cxn>
                  <a:cxn ang="0">
                    <a:pos x="82" y="14"/>
                  </a:cxn>
                  <a:cxn ang="0">
                    <a:pos x="82" y="14"/>
                  </a:cxn>
                  <a:cxn ang="0">
                    <a:pos x="82" y="14"/>
                  </a:cxn>
                  <a:cxn ang="0">
                    <a:pos x="82" y="14"/>
                  </a:cxn>
                </a:cxnLst>
                <a:rect l="0" t="0" r="r" b="b"/>
                <a:pathLst>
                  <a:path w="96" h="96">
                    <a:moveTo>
                      <a:pt x="82" y="14"/>
                    </a:moveTo>
                    <a:lnTo>
                      <a:pt x="82" y="14"/>
                    </a:lnTo>
                    <a:lnTo>
                      <a:pt x="74" y="8"/>
                    </a:lnTo>
                    <a:lnTo>
                      <a:pt x="66" y="4"/>
                    </a:lnTo>
                    <a:lnTo>
                      <a:pt x="5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38" y="0"/>
                    </a:lnTo>
                    <a:lnTo>
                      <a:pt x="28" y="4"/>
                    </a:lnTo>
                    <a:lnTo>
                      <a:pt x="20" y="8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8" y="22"/>
                    </a:lnTo>
                    <a:lnTo>
                      <a:pt x="2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2" y="68"/>
                    </a:lnTo>
                    <a:lnTo>
                      <a:pt x="8" y="76"/>
                    </a:lnTo>
                    <a:lnTo>
                      <a:pt x="14" y="82"/>
                    </a:lnTo>
                    <a:lnTo>
                      <a:pt x="20" y="88"/>
                    </a:lnTo>
                    <a:lnTo>
                      <a:pt x="28" y="94"/>
                    </a:lnTo>
                    <a:lnTo>
                      <a:pt x="3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58" y="96"/>
                    </a:lnTo>
                    <a:lnTo>
                      <a:pt x="66" y="94"/>
                    </a:lnTo>
                    <a:lnTo>
                      <a:pt x="74" y="88"/>
                    </a:lnTo>
                    <a:lnTo>
                      <a:pt x="82" y="82"/>
                    </a:lnTo>
                    <a:lnTo>
                      <a:pt x="88" y="76"/>
                    </a:lnTo>
                    <a:lnTo>
                      <a:pt x="92" y="68"/>
                    </a:lnTo>
                    <a:lnTo>
                      <a:pt x="94" y="58"/>
                    </a:lnTo>
                    <a:lnTo>
                      <a:pt x="96" y="48"/>
                    </a:lnTo>
                    <a:lnTo>
                      <a:pt x="96" y="48"/>
                    </a:lnTo>
                    <a:lnTo>
                      <a:pt x="94" y="38"/>
                    </a:lnTo>
                    <a:lnTo>
                      <a:pt x="92" y="30"/>
                    </a:lnTo>
                    <a:lnTo>
                      <a:pt x="88" y="22"/>
                    </a:lnTo>
                    <a:lnTo>
                      <a:pt x="82" y="14"/>
                    </a:lnTo>
                    <a:lnTo>
                      <a:pt x="82" y="14"/>
                    </a:lnTo>
                    <a:lnTo>
                      <a:pt x="82" y="14"/>
                    </a:lnTo>
                    <a:lnTo>
                      <a:pt x="82" y="14"/>
                    </a:lnTo>
                    <a:close/>
                  </a:path>
                </a:pathLst>
              </a:custGeom>
              <a:solidFill>
                <a:srgbClr val="4E67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400" kern="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136" name="그룹 201"/>
            <p:cNvGrpSpPr/>
            <p:nvPr/>
          </p:nvGrpSpPr>
          <p:grpSpPr bwMode="auto">
            <a:xfrm>
              <a:off x="5220072" y="3109688"/>
              <a:ext cx="866765" cy="823368"/>
              <a:chOff x="2289175" y="2878121"/>
              <a:chExt cx="355600" cy="327025"/>
            </a:xfrm>
            <a:solidFill>
              <a:srgbClr val="F72D3B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sunset" dir="t"/>
            </a:scene3d>
          </p:grpSpPr>
          <p:sp>
            <p:nvSpPr>
              <p:cNvPr id="161" name="Freeform 165"/>
              <p:cNvSpPr>
                <a:spLocks noEditPoints="1"/>
              </p:cNvSpPr>
              <p:nvPr/>
            </p:nvSpPr>
            <p:spPr bwMode="auto">
              <a:xfrm>
                <a:off x="2289175" y="2878121"/>
                <a:ext cx="355600" cy="327025"/>
              </a:xfrm>
              <a:custGeom>
                <a:avLst/>
                <a:gdLst/>
                <a:ahLst/>
                <a:cxnLst>
                  <a:cxn ang="0">
                    <a:pos x="150" y="184"/>
                  </a:cxn>
                  <a:cxn ang="0">
                    <a:pos x="130" y="144"/>
                  </a:cxn>
                  <a:cxn ang="0">
                    <a:pos x="172" y="176"/>
                  </a:cxn>
                  <a:cxn ang="0">
                    <a:pos x="144" y="102"/>
                  </a:cxn>
                  <a:cxn ang="0">
                    <a:pos x="140" y="116"/>
                  </a:cxn>
                  <a:cxn ang="0">
                    <a:pos x="210" y="78"/>
                  </a:cxn>
                  <a:cxn ang="0">
                    <a:pos x="164" y="122"/>
                  </a:cxn>
                  <a:cxn ang="0">
                    <a:pos x="152" y="62"/>
                  </a:cxn>
                  <a:cxn ang="0">
                    <a:pos x="210" y="78"/>
                  </a:cxn>
                  <a:cxn ang="0">
                    <a:pos x="96" y="144"/>
                  </a:cxn>
                  <a:cxn ang="0">
                    <a:pos x="74" y="94"/>
                  </a:cxn>
                  <a:cxn ang="0">
                    <a:pos x="100" y="70"/>
                  </a:cxn>
                  <a:cxn ang="0">
                    <a:pos x="136" y="92"/>
                  </a:cxn>
                  <a:cxn ang="0">
                    <a:pos x="122" y="138"/>
                  </a:cxn>
                  <a:cxn ang="0">
                    <a:pos x="118" y="148"/>
                  </a:cxn>
                  <a:cxn ang="0">
                    <a:pos x="78" y="190"/>
                  </a:cxn>
                  <a:cxn ang="0">
                    <a:pos x="66" y="158"/>
                  </a:cxn>
                  <a:cxn ang="0">
                    <a:pos x="98" y="178"/>
                  </a:cxn>
                  <a:cxn ang="0">
                    <a:pos x="68" y="124"/>
                  </a:cxn>
                  <a:cxn ang="0">
                    <a:pos x="84" y="146"/>
                  </a:cxn>
                  <a:cxn ang="0">
                    <a:pos x="94" y="48"/>
                  </a:cxn>
                  <a:cxn ang="0">
                    <a:pos x="98" y="62"/>
                  </a:cxn>
                  <a:cxn ang="0">
                    <a:pos x="130" y="18"/>
                  </a:cxn>
                  <a:cxn ang="0">
                    <a:pos x="142" y="52"/>
                  </a:cxn>
                  <a:cxn ang="0">
                    <a:pos x="100" y="42"/>
                  </a:cxn>
                  <a:cxn ang="0">
                    <a:pos x="130" y="18"/>
                  </a:cxn>
                  <a:cxn ang="0">
                    <a:pos x="124" y="66"/>
                  </a:cxn>
                  <a:cxn ang="0">
                    <a:pos x="138" y="84"/>
                  </a:cxn>
                  <a:cxn ang="0">
                    <a:pos x="20" y="116"/>
                  </a:cxn>
                  <a:cxn ang="0">
                    <a:pos x="60" y="116"/>
                  </a:cxn>
                  <a:cxn ang="0">
                    <a:pos x="18" y="140"/>
                  </a:cxn>
                  <a:cxn ang="0">
                    <a:pos x="64" y="104"/>
                  </a:cxn>
                  <a:cxn ang="0">
                    <a:pos x="66" y="92"/>
                  </a:cxn>
                  <a:cxn ang="0">
                    <a:pos x="40" y="24"/>
                  </a:cxn>
                  <a:cxn ang="0">
                    <a:pos x="88" y="42"/>
                  </a:cxn>
                  <a:cxn ang="0">
                    <a:pos x="50" y="80"/>
                  </a:cxn>
                  <a:cxn ang="0">
                    <a:pos x="40" y="24"/>
                  </a:cxn>
                  <a:cxn ang="0">
                    <a:pos x="216" y="64"/>
                  </a:cxn>
                  <a:cxn ang="0">
                    <a:pos x="152" y="52"/>
                  </a:cxn>
                  <a:cxn ang="0">
                    <a:pos x="136" y="2"/>
                  </a:cxn>
                  <a:cxn ang="0">
                    <a:pos x="104" y="20"/>
                  </a:cxn>
                  <a:cxn ang="0">
                    <a:pos x="48" y="10"/>
                  </a:cxn>
                  <a:cxn ang="0">
                    <a:pos x="26" y="18"/>
                  </a:cxn>
                  <a:cxn ang="0">
                    <a:pos x="42" y="86"/>
                  </a:cxn>
                  <a:cxn ang="0">
                    <a:pos x="0" y="126"/>
                  </a:cxn>
                  <a:cxn ang="0">
                    <a:pos x="6" y="148"/>
                  </a:cxn>
                  <a:cxn ang="0">
                    <a:pos x="56" y="158"/>
                  </a:cxn>
                  <a:cxn ang="0">
                    <a:pos x="72" y="206"/>
                  </a:cxn>
                  <a:cxn ang="0">
                    <a:pos x="104" y="188"/>
                  </a:cxn>
                  <a:cxn ang="0">
                    <a:pos x="160" y="196"/>
                  </a:cxn>
                  <a:cxn ang="0">
                    <a:pos x="180" y="190"/>
                  </a:cxn>
                  <a:cxn ang="0">
                    <a:pos x="168" y="128"/>
                  </a:cxn>
                  <a:cxn ang="0">
                    <a:pos x="222" y="86"/>
                  </a:cxn>
                </a:cxnLst>
                <a:rect l="0" t="0" r="r" b="b"/>
                <a:pathLst>
                  <a:path w="224" h="206">
                    <a:moveTo>
                      <a:pt x="168" y="184"/>
                    </a:moveTo>
                    <a:lnTo>
                      <a:pt x="168" y="184"/>
                    </a:lnTo>
                    <a:lnTo>
                      <a:pt x="164" y="186"/>
                    </a:lnTo>
                    <a:lnTo>
                      <a:pt x="160" y="186"/>
                    </a:lnTo>
                    <a:lnTo>
                      <a:pt x="150" y="184"/>
                    </a:lnTo>
                    <a:lnTo>
                      <a:pt x="136" y="176"/>
                    </a:lnTo>
                    <a:lnTo>
                      <a:pt x="120" y="166"/>
                    </a:lnTo>
                    <a:lnTo>
                      <a:pt x="120" y="166"/>
                    </a:lnTo>
                    <a:lnTo>
                      <a:pt x="130" y="144"/>
                    </a:lnTo>
                    <a:lnTo>
                      <a:pt x="130" y="144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8" y="150"/>
                    </a:lnTo>
                    <a:lnTo>
                      <a:pt x="172" y="164"/>
                    </a:lnTo>
                    <a:lnTo>
                      <a:pt x="172" y="176"/>
                    </a:lnTo>
                    <a:lnTo>
                      <a:pt x="170" y="180"/>
                    </a:lnTo>
                    <a:lnTo>
                      <a:pt x="168" y="184"/>
                    </a:lnTo>
                    <a:lnTo>
                      <a:pt x="168" y="184"/>
                    </a:lnTo>
                    <a:close/>
                    <a:moveTo>
                      <a:pt x="144" y="102"/>
                    </a:moveTo>
                    <a:lnTo>
                      <a:pt x="144" y="102"/>
                    </a:lnTo>
                    <a:lnTo>
                      <a:pt x="158" y="124"/>
                    </a:lnTo>
                    <a:lnTo>
                      <a:pt x="158" y="124"/>
                    </a:lnTo>
                    <a:lnTo>
                      <a:pt x="134" y="134"/>
                    </a:lnTo>
                    <a:lnTo>
                      <a:pt x="134" y="134"/>
                    </a:lnTo>
                    <a:lnTo>
                      <a:pt x="140" y="116"/>
                    </a:lnTo>
                    <a:lnTo>
                      <a:pt x="140" y="116"/>
                    </a:lnTo>
                    <a:lnTo>
                      <a:pt x="144" y="102"/>
                    </a:lnTo>
                    <a:lnTo>
                      <a:pt x="144" y="102"/>
                    </a:lnTo>
                    <a:close/>
                    <a:moveTo>
                      <a:pt x="210" y="78"/>
                    </a:moveTo>
                    <a:lnTo>
                      <a:pt x="210" y="78"/>
                    </a:lnTo>
                    <a:lnTo>
                      <a:pt x="210" y="82"/>
                    </a:lnTo>
                    <a:lnTo>
                      <a:pt x="208" y="86"/>
                    </a:lnTo>
                    <a:lnTo>
                      <a:pt x="200" y="98"/>
                    </a:lnTo>
                    <a:lnTo>
                      <a:pt x="184" y="110"/>
                    </a:lnTo>
                    <a:lnTo>
                      <a:pt x="164" y="122"/>
                    </a:lnTo>
                    <a:lnTo>
                      <a:pt x="164" y="122"/>
                    </a:lnTo>
                    <a:lnTo>
                      <a:pt x="146" y="94"/>
                    </a:lnTo>
                    <a:lnTo>
                      <a:pt x="146" y="94"/>
                    </a:lnTo>
                    <a:lnTo>
                      <a:pt x="152" y="62"/>
                    </a:lnTo>
                    <a:lnTo>
                      <a:pt x="152" y="62"/>
                    </a:lnTo>
                    <a:lnTo>
                      <a:pt x="174" y="62"/>
                    </a:lnTo>
                    <a:lnTo>
                      <a:pt x="192" y="66"/>
                    </a:lnTo>
                    <a:lnTo>
                      <a:pt x="204" y="70"/>
                    </a:lnTo>
                    <a:lnTo>
                      <a:pt x="208" y="74"/>
                    </a:lnTo>
                    <a:lnTo>
                      <a:pt x="210" y="78"/>
                    </a:lnTo>
                    <a:lnTo>
                      <a:pt x="210" y="78"/>
                    </a:lnTo>
                    <a:close/>
                    <a:moveTo>
                      <a:pt x="122" y="138"/>
                    </a:moveTo>
                    <a:lnTo>
                      <a:pt x="122" y="138"/>
                    </a:lnTo>
                    <a:lnTo>
                      <a:pt x="96" y="144"/>
                    </a:lnTo>
                    <a:lnTo>
                      <a:pt x="96" y="144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70" y="112"/>
                    </a:lnTo>
                    <a:lnTo>
                      <a:pt x="70" y="112"/>
                    </a:lnTo>
                    <a:lnTo>
                      <a:pt x="74" y="94"/>
                    </a:lnTo>
                    <a:lnTo>
                      <a:pt x="74" y="94"/>
                    </a:lnTo>
                    <a:lnTo>
                      <a:pt x="80" y="78"/>
                    </a:lnTo>
                    <a:lnTo>
                      <a:pt x="80" y="78"/>
                    </a:lnTo>
                    <a:lnTo>
                      <a:pt x="100" y="70"/>
                    </a:lnTo>
                    <a:lnTo>
                      <a:pt x="100" y="70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32" y="86"/>
                    </a:lnTo>
                    <a:lnTo>
                      <a:pt x="132" y="86"/>
                    </a:lnTo>
                    <a:lnTo>
                      <a:pt x="136" y="92"/>
                    </a:lnTo>
                    <a:lnTo>
                      <a:pt x="136" y="92"/>
                    </a:lnTo>
                    <a:lnTo>
                      <a:pt x="132" y="112"/>
                    </a:lnTo>
                    <a:lnTo>
                      <a:pt x="132" y="112"/>
                    </a:lnTo>
                    <a:lnTo>
                      <a:pt x="122" y="138"/>
                    </a:lnTo>
                    <a:lnTo>
                      <a:pt x="122" y="138"/>
                    </a:lnTo>
                    <a:close/>
                    <a:moveTo>
                      <a:pt x="112" y="160"/>
                    </a:moveTo>
                    <a:lnTo>
                      <a:pt x="112" y="160"/>
                    </a:lnTo>
                    <a:lnTo>
                      <a:pt x="102" y="152"/>
                    </a:lnTo>
                    <a:lnTo>
                      <a:pt x="102" y="152"/>
                    </a:lnTo>
                    <a:lnTo>
                      <a:pt x="118" y="148"/>
                    </a:lnTo>
                    <a:lnTo>
                      <a:pt x="118" y="148"/>
                    </a:lnTo>
                    <a:lnTo>
                      <a:pt x="112" y="160"/>
                    </a:lnTo>
                    <a:lnTo>
                      <a:pt x="112" y="160"/>
                    </a:lnTo>
                    <a:close/>
                    <a:moveTo>
                      <a:pt x="78" y="190"/>
                    </a:moveTo>
                    <a:lnTo>
                      <a:pt x="78" y="190"/>
                    </a:lnTo>
                    <a:lnTo>
                      <a:pt x="72" y="186"/>
                    </a:lnTo>
                    <a:lnTo>
                      <a:pt x="68" y="180"/>
                    </a:lnTo>
                    <a:lnTo>
                      <a:pt x="66" y="170"/>
                    </a:lnTo>
                    <a:lnTo>
                      <a:pt x="66" y="158"/>
                    </a:lnTo>
                    <a:lnTo>
                      <a:pt x="66" y="158"/>
                    </a:lnTo>
                    <a:lnTo>
                      <a:pt x="92" y="154"/>
                    </a:lnTo>
                    <a:lnTo>
                      <a:pt x="92" y="154"/>
                    </a:lnTo>
                    <a:lnTo>
                      <a:pt x="106" y="166"/>
                    </a:lnTo>
                    <a:lnTo>
                      <a:pt x="106" y="166"/>
                    </a:lnTo>
                    <a:lnTo>
                      <a:pt x="98" y="178"/>
                    </a:lnTo>
                    <a:lnTo>
                      <a:pt x="90" y="186"/>
                    </a:lnTo>
                    <a:lnTo>
                      <a:pt x="84" y="190"/>
                    </a:lnTo>
                    <a:lnTo>
                      <a:pt x="78" y="190"/>
                    </a:lnTo>
                    <a:lnTo>
                      <a:pt x="78" y="190"/>
                    </a:lnTo>
                    <a:close/>
                    <a:moveTo>
                      <a:pt x="68" y="124"/>
                    </a:moveTo>
                    <a:lnTo>
                      <a:pt x="68" y="124"/>
                    </a:lnTo>
                    <a:lnTo>
                      <a:pt x="72" y="130"/>
                    </a:lnTo>
                    <a:lnTo>
                      <a:pt x="72" y="130"/>
                    </a:lnTo>
                    <a:lnTo>
                      <a:pt x="84" y="146"/>
                    </a:lnTo>
                    <a:lnTo>
                      <a:pt x="84" y="146"/>
                    </a:lnTo>
                    <a:lnTo>
                      <a:pt x="66" y="148"/>
                    </a:lnTo>
                    <a:lnTo>
                      <a:pt x="66" y="148"/>
                    </a:lnTo>
                    <a:lnTo>
                      <a:pt x="68" y="124"/>
                    </a:lnTo>
                    <a:lnTo>
                      <a:pt x="68" y="124"/>
                    </a:lnTo>
                    <a:close/>
                    <a:moveTo>
                      <a:pt x="94" y="48"/>
                    </a:moveTo>
                    <a:lnTo>
                      <a:pt x="94" y="48"/>
                    </a:lnTo>
                    <a:lnTo>
                      <a:pt x="106" y="60"/>
                    </a:lnTo>
                    <a:lnTo>
                      <a:pt x="106" y="60"/>
                    </a:lnTo>
                    <a:lnTo>
                      <a:pt x="98" y="62"/>
                    </a:lnTo>
                    <a:lnTo>
                      <a:pt x="98" y="62"/>
                    </a:lnTo>
                    <a:lnTo>
                      <a:pt x="86" y="66"/>
                    </a:lnTo>
                    <a:lnTo>
                      <a:pt x="86" y="66"/>
                    </a:lnTo>
                    <a:lnTo>
                      <a:pt x="94" y="48"/>
                    </a:lnTo>
                    <a:lnTo>
                      <a:pt x="94" y="48"/>
                    </a:lnTo>
                    <a:close/>
                    <a:moveTo>
                      <a:pt x="130" y="18"/>
                    </a:moveTo>
                    <a:lnTo>
                      <a:pt x="130" y="18"/>
                    </a:lnTo>
                    <a:lnTo>
                      <a:pt x="136" y="22"/>
                    </a:lnTo>
                    <a:lnTo>
                      <a:pt x="138" y="28"/>
                    </a:lnTo>
                    <a:lnTo>
                      <a:pt x="140" y="40"/>
                    </a:lnTo>
                    <a:lnTo>
                      <a:pt x="142" y="52"/>
                    </a:lnTo>
                    <a:lnTo>
                      <a:pt x="142" y="52"/>
                    </a:lnTo>
                    <a:lnTo>
                      <a:pt x="116" y="56"/>
                    </a:lnTo>
                    <a:lnTo>
                      <a:pt x="116" y="56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108" y="30"/>
                    </a:lnTo>
                    <a:lnTo>
                      <a:pt x="116" y="22"/>
                    </a:lnTo>
                    <a:lnTo>
                      <a:pt x="124" y="18"/>
                    </a:lnTo>
                    <a:lnTo>
                      <a:pt x="130" y="18"/>
                    </a:lnTo>
                    <a:lnTo>
                      <a:pt x="130" y="18"/>
                    </a:lnTo>
                    <a:close/>
                    <a:moveTo>
                      <a:pt x="138" y="84"/>
                    </a:moveTo>
                    <a:lnTo>
                      <a:pt x="138" y="84"/>
                    </a:lnTo>
                    <a:lnTo>
                      <a:pt x="134" y="78"/>
                    </a:lnTo>
                    <a:lnTo>
                      <a:pt x="134" y="78"/>
                    </a:lnTo>
                    <a:lnTo>
                      <a:pt x="124" y="66"/>
                    </a:lnTo>
                    <a:lnTo>
                      <a:pt x="124" y="66"/>
                    </a:lnTo>
                    <a:lnTo>
                      <a:pt x="142" y="62"/>
                    </a:lnTo>
                    <a:lnTo>
                      <a:pt x="142" y="62"/>
                    </a:lnTo>
                    <a:lnTo>
                      <a:pt x="138" y="84"/>
                    </a:lnTo>
                    <a:lnTo>
                      <a:pt x="138" y="84"/>
                    </a:lnTo>
                    <a:close/>
                    <a:moveTo>
                      <a:pt x="12" y="134"/>
                    </a:moveTo>
                    <a:lnTo>
                      <a:pt x="12" y="134"/>
                    </a:lnTo>
                    <a:lnTo>
                      <a:pt x="12" y="130"/>
                    </a:lnTo>
                    <a:lnTo>
                      <a:pt x="14" y="126"/>
                    </a:lnTo>
                    <a:lnTo>
                      <a:pt x="20" y="116"/>
                    </a:lnTo>
                    <a:lnTo>
                      <a:pt x="30" y="106"/>
                    </a:lnTo>
                    <a:lnTo>
                      <a:pt x="46" y="94"/>
                    </a:lnTo>
                    <a:lnTo>
                      <a:pt x="46" y="94"/>
                    </a:lnTo>
                    <a:lnTo>
                      <a:pt x="60" y="116"/>
                    </a:lnTo>
                    <a:lnTo>
                      <a:pt x="60" y="116"/>
                    </a:lnTo>
                    <a:lnTo>
                      <a:pt x="56" y="148"/>
                    </a:lnTo>
                    <a:lnTo>
                      <a:pt x="56" y="148"/>
                    </a:lnTo>
                    <a:lnTo>
                      <a:pt x="40" y="146"/>
                    </a:lnTo>
                    <a:lnTo>
                      <a:pt x="26" y="144"/>
                    </a:lnTo>
                    <a:lnTo>
                      <a:pt x="18" y="140"/>
                    </a:lnTo>
                    <a:lnTo>
                      <a:pt x="14" y="138"/>
                    </a:lnTo>
                    <a:lnTo>
                      <a:pt x="12" y="134"/>
                    </a:lnTo>
                    <a:lnTo>
                      <a:pt x="12" y="134"/>
                    </a:lnTo>
                    <a:close/>
                    <a:moveTo>
                      <a:pt x="64" y="104"/>
                    </a:moveTo>
                    <a:lnTo>
                      <a:pt x="64" y="104"/>
                    </a:lnTo>
                    <a:lnTo>
                      <a:pt x="56" y="90"/>
                    </a:lnTo>
                    <a:lnTo>
                      <a:pt x="56" y="90"/>
                    </a:lnTo>
                    <a:lnTo>
                      <a:pt x="70" y="82"/>
                    </a:lnTo>
                    <a:lnTo>
                      <a:pt x="70" y="82"/>
                    </a:lnTo>
                    <a:lnTo>
                      <a:pt x="66" y="92"/>
                    </a:lnTo>
                    <a:lnTo>
                      <a:pt x="66" y="92"/>
                    </a:lnTo>
                    <a:lnTo>
                      <a:pt x="64" y="104"/>
                    </a:lnTo>
                    <a:lnTo>
                      <a:pt x="64" y="104"/>
                    </a:lnTo>
                    <a:close/>
                    <a:moveTo>
                      <a:pt x="40" y="24"/>
                    </a:moveTo>
                    <a:lnTo>
                      <a:pt x="40" y="24"/>
                    </a:lnTo>
                    <a:lnTo>
                      <a:pt x="42" y="22"/>
                    </a:lnTo>
                    <a:lnTo>
                      <a:pt x="46" y="22"/>
                    </a:lnTo>
                    <a:lnTo>
                      <a:pt x="58" y="24"/>
                    </a:lnTo>
                    <a:lnTo>
                      <a:pt x="72" y="32"/>
                    </a:lnTo>
                    <a:lnTo>
                      <a:pt x="88" y="42"/>
                    </a:lnTo>
                    <a:lnTo>
                      <a:pt x="88" y="42"/>
                    </a:lnTo>
                    <a:lnTo>
                      <a:pt x="76" y="70"/>
                    </a:lnTo>
                    <a:lnTo>
                      <a:pt x="76" y="70"/>
                    </a:lnTo>
                    <a:lnTo>
                      <a:pt x="50" y="80"/>
                    </a:lnTo>
                    <a:lnTo>
                      <a:pt x="50" y="80"/>
                    </a:lnTo>
                    <a:lnTo>
                      <a:pt x="42" y="62"/>
                    </a:lnTo>
                    <a:lnTo>
                      <a:pt x="36" y="44"/>
                    </a:lnTo>
                    <a:lnTo>
                      <a:pt x="36" y="32"/>
                    </a:lnTo>
                    <a:lnTo>
                      <a:pt x="36" y="28"/>
                    </a:lnTo>
                    <a:lnTo>
                      <a:pt x="40" y="24"/>
                    </a:lnTo>
                    <a:lnTo>
                      <a:pt x="40" y="24"/>
                    </a:lnTo>
                    <a:close/>
                    <a:moveTo>
                      <a:pt x="222" y="74"/>
                    </a:moveTo>
                    <a:lnTo>
                      <a:pt x="222" y="74"/>
                    </a:lnTo>
                    <a:lnTo>
                      <a:pt x="220" y="68"/>
                    </a:lnTo>
                    <a:lnTo>
                      <a:pt x="216" y="64"/>
                    </a:lnTo>
                    <a:lnTo>
                      <a:pt x="208" y="60"/>
                    </a:lnTo>
                    <a:lnTo>
                      <a:pt x="200" y="56"/>
                    </a:lnTo>
                    <a:lnTo>
                      <a:pt x="178" y="52"/>
                    </a:lnTo>
                    <a:lnTo>
                      <a:pt x="152" y="52"/>
                    </a:lnTo>
                    <a:lnTo>
                      <a:pt x="152" y="52"/>
                    </a:lnTo>
                    <a:lnTo>
                      <a:pt x="152" y="32"/>
                    </a:lnTo>
                    <a:lnTo>
                      <a:pt x="148" y="18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2"/>
                    </a:lnTo>
                    <a:lnTo>
                      <a:pt x="136" y="2"/>
                    </a:lnTo>
                    <a:lnTo>
                      <a:pt x="130" y="0"/>
                    </a:lnTo>
                    <a:lnTo>
                      <a:pt x="126" y="2"/>
                    </a:lnTo>
                    <a:lnTo>
                      <a:pt x="114" y="8"/>
                    </a:lnTo>
                    <a:lnTo>
                      <a:pt x="104" y="20"/>
                    </a:lnTo>
                    <a:lnTo>
                      <a:pt x="92" y="34"/>
                    </a:lnTo>
                    <a:lnTo>
                      <a:pt x="92" y="34"/>
                    </a:lnTo>
                    <a:lnTo>
                      <a:pt x="74" y="22"/>
                    </a:lnTo>
                    <a:lnTo>
                      <a:pt x="56" y="12"/>
                    </a:lnTo>
                    <a:lnTo>
                      <a:pt x="48" y="10"/>
                    </a:lnTo>
                    <a:lnTo>
                      <a:pt x="42" y="10"/>
                    </a:lnTo>
                    <a:lnTo>
                      <a:pt x="36" y="10"/>
                    </a:lnTo>
                    <a:lnTo>
                      <a:pt x="30" y="14"/>
                    </a:lnTo>
                    <a:lnTo>
                      <a:pt x="30" y="14"/>
                    </a:lnTo>
                    <a:lnTo>
                      <a:pt x="26" y="18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42"/>
                    </a:lnTo>
                    <a:lnTo>
                      <a:pt x="30" y="62"/>
                    </a:lnTo>
                    <a:lnTo>
                      <a:pt x="42" y="86"/>
                    </a:lnTo>
                    <a:lnTo>
                      <a:pt x="42" y="86"/>
                    </a:lnTo>
                    <a:lnTo>
                      <a:pt x="22" y="100"/>
                    </a:lnTo>
                    <a:lnTo>
                      <a:pt x="8" y="114"/>
                    </a:lnTo>
                    <a:lnTo>
                      <a:pt x="4" y="120"/>
                    </a:lnTo>
                    <a:lnTo>
                      <a:pt x="0" y="126"/>
                    </a:lnTo>
                    <a:lnTo>
                      <a:pt x="0" y="13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44"/>
                    </a:lnTo>
                    <a:lnTo>
                      <a:pt x="6" y="148"/>
                    </a:lnTo>
                    <a:lnTo>
                      <a:pt x="12" y="150"/>
                    </a:lnTo>
                    <a:lnTo>
                      <a:pt x="18" y="154"/>
                    </a:lnTo>
                    <a:lnTo>
                      <a:pt x="34" y="156"/>
                    </a:lnTo>
                    <a:lnTo>
                      <a:pt x="56" y="158"/>
                    </a:lnTo>
                    <a:lnTo>
                      <a:pt x="56" y="158"/>
                    </a:lnTo>
                    <a:lnTo>
                      <a:pt x="56" y="176"/>
                    </a:lnTo>
                    <a:lnTo>
                      <a:pt x="58" y="190"/>
                    </a:lnTo>
                    <a:lnTo>
                      <a:pt x="64" y="200"/>
                    </a:lnTo>
                    <a:lnTo>
                      <a:pt x="68" y="204"/>
                    </a:lnTo>
                    <a:lnTo>
                      <a:pt x="72" y="206"/>
                    </a:lnTo>
                    <a:lnTo>
                      <a:pt x="72" y="206"/>
                    </a:lnTo>
                    <a:lnTo>
                      <a:pt x="76" y="206"/>
                    </a:lnTo>
                    <a:lnTo>
                      <a:pt x="82" y="206"/>
                    </a:lnTo>
                    <a:lnTo>
                      <a:pt x="92" y="200"/>
                    </a:lnTo>
                    <a:lnTo>
                      <a:pt x="104" y="188"/>
                    </a:lnTo>
                    <a:lnTo>
                      <a:pt x="114" y="174"/>
                    </a:lnTo>
                    <a:lnTo>
                      <a:pt x="114" y="174"/>
                    </a:lnTo>
                    <a:lnTo>
                      <a:pt x="134" y="186"/>
                    </a:lnTo>
                    <a:lnTo>
                      <a:pt x="152" y="194"/>
                    </a:lnTo>
                    <a:lnTo>
                      <a:pt x="160" y="196"/>
                    </a:lnTo>
                    <a:lnTo>
                      <a:pt x="166" y="198"/>
                    </a:lnTo>
                    <a:lnTo>
                      <a:pt x="172" y="196"/>
                    </a:lnTo>
                    <a:lnTo>
                      <a:pt x="178" y="194"/>
                    </a:lnTo>
                    <a:lnTo>
                      <a:pt x="178" y="194"/>
                    </a:lnTo>
                    <a:lnTo>
                      <a:pt x="180" y="190"/>
                    </a:lnTo>
                    <a:lnTo>
                      <a:pt x="182" y="184"/>
                    </a:lnTo>
                    <a:lnTo>
                      <a:pt x="184" y="178"/>
                    </a:lnTo>
                    <a:lnTo>
                      <a:pt x="182" y="170"/>
                    </a:lnTo>
                    <a:lnTo>
                      <a:pt x="178" y="150"/>
                    </a:lnTo>
                    <a:lnTo>
                      <a:pt x="168" y="128"/>
                    </a:lnTo>
                    <a:lnTo>
                      <a:pt x="168" y="128"/>
                    </a:lnTo>
                    <a:lnTo>
                      <a:pt x="192" y="116"/>
                    </a:lnTo>
                    <a:lnTo>
                      <a:pt x="212" y="100"/>
                    </a:lnTo>
                    <a:lnTo>
                      <a:pt x="218" y="94"/>
                    </a:lnTo>
                    <a:lnTo>
                      <a:pt x="222" y="86"/>
                    </a:lnTo>
                    <a:lnTo>
                      <a:pt x="224" y="80"/>
                    </a:lnTo>
                    <a:lnTo>
                      <a:pt x="222" y="74"/>
                    </a:lnTo>
                    <a:lnTo>
                      <a:pt x="222" y="7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etal">
                <a:bevelT w="196850" h="107950" prst="coolSlant"/>
              </a:sp3d>
            </p:spPr>
            <p:txBody>
              <a:bodyPr/>
              <a:lstStyle/>
              <a:p>
                <a:pPr algn="l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400" kern="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62" name="Freeform 166"/>
              <p:cNvSpPr>
                <a:spLocks/>
              </p:cNvSpPr>
              <p:nvPr/>
            </p:nvSpPr>
            <p:spPr bwMode="auto">
              <a:xfrm>
                <a:off x="2432050" y="3024171"/>
                <a:ext cx="47625" cy="444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2" y="4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6"/>
                  </a:cxn>
                  <a:cxn ang="0">
                    <a:pos x="2" y="22"/>
                  </a:cxn>
                  <a:cxn ang="0">
                    <a:pos x="4" y="26"/>
                  </a:cxn>
                  <a:cxn ang="0">
                    <a:pos x="10" y="28"/>
                  </a:cxn>
                  <a:cxn ang="0">
                    <a:pos x="10" y="28"/>
                  </a:cxn>
                  <a:cxn ang="0">
                    <a:pos x="16" y="28"/>
                  </a:cxn>
                  <a:cxn ang="0">
                    <a:pos x="22" y="28"/>
                  </a:cxn>
                  <a:cxn ang="0">
                    <a:pos x="26" y="24"/>
                  </a:cxn>
                  <a:cxn ang="0">
                    <a:pos x="28" y="18"/>
                  </a:cxn>
                  <a:cxn ang="0">
                    <a:pos x="28" y="18"/>
                  </a:cxn>
                  <a:cxn ang="0">
                    <a:pos x="30" y="12"/>
                  </a:cxn>
                  <a:cxn ang="0">
                    <a:pos x="28" y="8"/>
                  </a:cxn>
                  <a:cxn ang="0">
                    <a:pos x="24" y="2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0" h="28">
                    <a:moveTo>
                      <a:pt x="18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2" y="22"/>
                    </a:lnTo>
                    <a:lnTo>
                      <a:pt x="4" y="26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16" y="28"/>
                    </a:lnTo>
                    <a:lnTo>
                      <a:pt x="22" y="28"/>
                    </a:lnTo>
                    <a:lnTo>
                      <a:pt x="26" y="24"/>
                    </a:lnTo>
                    <a:lnTo>
                      <a:pt x="28" y="18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28" y="8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p3d prstMaterial="metal">
                <a:bevelT w="196850" h="107950" prst="coolSlant"/>
              </a:sp3d>
            </p:spPr>
            <p:txBody>
              <a:bodyPr/>
              <a:lstStyle/>
              <a:p>
                <a:pPr algn="l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400" kern="0" dirty="0">
                  <a:solidFill>
                    <a:prstClr val="black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cxnSp>
          <p:nvCxnSpPr>
            <p:cNvPr id="137" name="직선 화살표 연결선 38"/>
            <p:cNvCxnSpPr>
              <a:cxnSpLocks noChangeShapeType="1"/>
            </p:cNvCxnSpPr>
            <p:nvPr/>
          </p:nvCxnSpPr>
          <p:spPr bwMode="auto">
            <a:xfrm flipV="1">
              <a:off x="5808472" y="2852936"/>
              <a:ext cx="491720" cy="432048"/>
            </a:xfrm>
            <a:prstGeom prst="straightConnector1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 type="oval" w="med" len="med"/>
            </a:ln>
          </p:spPr>
        </p:cxnSp>
        <p:cxnSp>
          <p:nvCxnSpPr>
            <p:cNvPr id="138" name="직선 화살표 연결선 39"/>
            <p:cNvCxnSpPr>
              <a:cxnSpLocks noChangeShapeType="1"/>
            </p:cNvCxnSpPr>
            <p:nvPr/>
          </p:nvCxnSpPr>
          <p:spPr bwMode="auto">
            <a:xfrm>
              <a:off x="5856836" y="3617508"/>
              <a:ext cx="563728" cy="234927"/>
            </a:xfrm>
            <a:prstGeom prst="straightConnector1">
              <a:avLst/>
            </a:prstGeom>
            <a:noFill/>
            <a:ln w="9525" algn="ctr">
              <a:solidFill>
                <a:srgbClr val="FFC000"/>
              </a:solidFill>
              <a:round/>
              <a:headEnd/>
              <a:tailEnd type="oval" w="med" len="med"/>
            </a:ln>
          </p:spPr>
        </p:cxnSp>
        <p:cxnSp>
          <p:nvCxnSpPr>
            <p:cNvPr id="139" name="직선 화살표 연결선 40"/>
            <p:cNvCxnSpPr>
              <a:cxnSpLocks noChangeShapeType="1"/>
            </p:cNvCxnSpPr>
            <p:nvPr/>
          </p:nvCxnSpPr>
          <p:spPr bwMode="auto">
            <a:xfrm>
              <a:off x="5653454" y="3789040"/>
              <a:ext cx="0" cy="504056"/>
            </a:xfrm>
            <a:prstGeom prst="straightConnector1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 type="oval" w="med" len="med"/>
            </a:ln>
          </p:spPr>
        </p:cxnSp>
        <p:cxnSp>
          <p:nvCxnSpPr>
            <p:cNvPr id="140" name="직선 화살표 연결선 139"/>
            <p:cNvCxnSpPr/>
            <p:nvPr/>
          </p:nvCxnSpPr>
          <p:spPr bwMode="auto">
            <a:xfrm flipH="1">
              <a:off x="5003286" y="3734488"/>
              <a:ext cx="433966" cy="41419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  <p:cxnSp>
          <p:nvCxnSpPr>
            <p:cNvPr id="141" name="직선 화살표 연결선 42"/>
            <p:cNvCxnSpPr>
              <a:cxnSpLocks noChangeShapeType="1"/>
            </p:cNvCxnSpPr>
            <p:nvPr/>
          </p:nvCxnSpPr>
          <p:spPr bwMode="auto">
            <a:xfrm flipH="1" flipV="1">
              <a:off x="4788024" y="3212976"/>
              <a:ext cx="607698" cy="264430"/>
            </a:xfrm>
            <a:prstGeom prst="straightConnector1">
              <a:avLst/>
            </a:prstGeom>
            <a:noFill/>
            <a:ln w="9525" algn="ctr">
              <a:solidFill>
                <a:schemeClr val="accent2"/>
              </a:solidFill>
              <a:round/>
              <a:headEnd/>
              <a:tailEnd type="oval" w="med" len="med"/>
            </a:ln>
          </p:spPr>
        </p:cxnSp>
        <p:cxnSp>
          <p:nvCxnSpPr>
            <p:cNvPr id="142" name="직선 화살표 연결선 43"/>
            <p:cNvCxnSpPr>
              <a:cxnSpLocks noChangeShapeType="1"/>
            </p:cNvCxnSpPr>
            <p:nvPr/>
          </p:nvCxnSpPr>
          <p:spPr bwMode="auto">
            <a:xfrm flipH="1" flipV="1">
              <a:off x="5517959" y="2564904"/>
              <a:ext cx="50367" cy="670932"/>
            </a:xfrm>
            <a:prstGeom prst="straightConnector1">
              <a:avLst/>
            </a:prstGeom>
            <a:noFill/>
            <a:ln w="9525" algn="ctr">
              <a:solidFill>
                <a:srgbClr val="FFFF00"/>
              </a:solidFill>
              <a:round/>
              <a:headEnd/>
              <a:tailEnd type="oval" w="med" len="med"/>
            </a:ln>
          </p:spPr>
        </p:cxnSp>
        <p:cxnSp>
          <p:nvCxnSpPr>
            <p:cNvPr id="143" name="직선 화살표 연결선 142"/>
            <p:cNvCxnSpPr/>
            <p:nvPr/>
          </p:nvCxnSpPr>
          <p:spPr bwMode="auto">
            <a:xfrm flipV="1">
              <a:off x="5807500" y="3228251"/>
              <a:ext cx="280701" cy="7141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  <p:cxnSp>
          <p:nvCxnSpPr>
            <p:cNvPr id="144" name="직선 화살표 연결선 143"/>
            <p:cNvCxnSpPr/>
            <p:nvPr/>
          </p:nvCxnSpPr>
          <p:spPr bwMode="auto">
            <a:xfrm>
              <a:off x="5652512" y="3788445"/>
              <a:ext cx="158432" cy="28882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  <p:cxnSp>
          <p:nvCxnSpPr>
            <p:cNvPr id="145" name="직선 화살표 연결선 144"/>
            <p:cNvCxnSpPr/>
            <p:nvPr/>
          </p:nvCxnSpPr>
          <p:spPr bwMode="auto">
            <a:xfrm flipV="1">
              <a:off x="5810945" y="2961642"/>
              <a:ext cx="206651" cy="32373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  <p:cxnSp>
          <p:nvCxnSpPr>
            <p:cNvPr id="146" name="직선 화살표 연결선 47"/>
            <p:cNvCxnSpPr>
              <a:cxnSpLocks noChangeShapeType="1"/>
            </p:cNvCxnSpPr>
            <p:nvPr/>
          </p:nvCxnSpPr>
          <p:spPr bwMode="auto">
            <a:xfrm flipH="1" flipV="1">
              <a:off x="5395722" y="2852936"/>
              <a:ext cx="172605" cy="382901"/>
            </a:xfrm>
            <a:prstGeom prst="straightConnector1">
              <a:avLst/>
            </a:prstGeom>
            <a:noFill/>
            <a:ln w="9525" algn="ctr">
              <a:solidFill>
                <a:srgbClr val="FF0066"/>
              </a:solidFill>
              <a:round/>
              <a:headEnd/>
              <a:tailEnd type="oval" w="med" len="med"/>
            </a:ln>
          </p:spPr>
        </p:cxnSp>
        <p:cxnSp>
          <p:nvCxnSpPr>
            <p:cNvPr id="148" name="직선 화살표 연결선 48"/>
            <p:cNvCxnSpPr>
              <a:cxnSpLocks noChangeShapeType="1"/>
            </p:cNvCxnSpPr>
            <p:nvPr/>
          </p:nvCxnSpPr>
          <p:spPr bwMode="auto">
            <a:xfrm flipV="1">
              <a:off x="5568327" y="2780928"/>
              <a:ext cx="116084" cy="483293"/>
            </a:xfrm>
            <a:prstGeom prst="straightConnector1">
              <a:avLst/>
            </a:prstGeom>
            <a:noFill/>
            <a:ln w="9525" algn="ctr">
              <a:solidFill>
                <a:srgbClr val="FF9966"/>
              </a:solidFill>
              <a:round/>
              <a:headEnd/>
              <a:tailEnd type="oval" w="med" len="med"/>
            </a:ln>
          </p:spPr>
        </p:cxnSp>
        <p:cxnSp>
          <p:nvCxnSpPr>
            <p:cNvPr id="154" name="직선 화살표 연결선 49"/>
            <p:cNvCxnSpPr>
              <a:cxnSpLocks noChangeShapeType="1"/>
            </p:cNvCxnSpPr>
            <p:nvPr/>
          </p:nvCxnSpPr>
          <p:spPr bwMode="auto">
            <a:xfrm flipH="1" flipV="1">
              <a:off x="5091873" y="3122966"/>
              <a:ext cx="303849" cy="354441"/>
            </a:xfrm>
            <a:prstGeom prst="straightConnector1">
              <a:avLst/>
            </a:prstGeom>
            <a:noFill/>
            <a:ln w="9525" algn="ctr">
              <a:solidFill>
                <a:srgbClr val="3399FF"/>
              </a:solidFill>
              <a:round/>
              <a:headEnd/>
              <a:tailEnd type="oval" w="med" len="med"/>
            </a:ln>
          </p:spPr>
        </p:cxnSp>
        <p:cxnSp>
          <p:nvCxnSpPr>
            <p:cNvPr id="155" name="직선 화살표 연결선 50"/>
            <p:cNvCxnSpPr>
              <a:cxnSpLocks noChangeShapeType="1"/>
            </p:cNvCxnSpPr>
            <p:nvPr/>
          </p:nvCxnSpPr>
          <p:spPr bwMode="auto">
            <a:xfrm flipH="1" flipV="1">
              <a:off x="5004048" y="3411807"/>
              <a:ext cx="391674" cy="65600"/>
            </a:xfrm>
            <a:prstGeom prst="straightConnector1">
              <a:avLst/>
            </a:prstGeom>
            <a:noFill/>
            <a:ln w="9525" algn="ctr">
              <a:solidFill>
                <a:srgbClr val="FFCCFF"/>
              </a:solidFill>
              <a:round/>
              <a:headEnd/>
              <a:tailEnd type="oval" w="med" len="med"/>
            </a:ln>
          </p:spPr>
        </p:cxnSp>
        <p:cxnSp>
          <p:nvCxnSpPr>
            <p:cNvPr id="156" name="직선 화살표 연결선 51"/>
            <p:cNvCxnSpPr>
              <a:cxnSpLocks noChangeShapeType="1"/>
            </p:cNvCxnSpPr>
            <p:nvPr/>
          </p:nvCxnSpPr>
          <p:spPr bwMode="auto">
            <a:xfrm flipV="1">
              <a:off x="5856836" y="3589320"/>
              <a:ext cx="330396" cy="28188"/>
            </a:xfrm>
            <a:prstGeom prst="straightConnector1">
              <a:avLst/>
            </a:prstGeom>
            <a:noFill/>
            <a:ln w="9525" algn="ctr">
              <a:solidFill>
                <a:srgbClr val="FF00FF"/>
              </a:solidFill>
              <a:round/>
              <a:headEnd/>
              <a:tailEnd type="oval" w="med" len="med"/>
            </a:ln>
          </p:spPr>
        </p:cxnSp>
        <p:cxnSp>
          <p:nvCxnSpPr>
            <p:cNvPr id="157" name="직선 화살표 연결선 52"/>
            <p:cNvCxnSpPr>
              <a:cxnSpLocks noChangeShapeType="1"/>
            </p:cNvCxnSpPr>
            <p:nvPr/>
          </p:nvCxnSpPr>
          <p:spPr bwMode="auto">
            <a:xfrm>
              <a:off x="5856836" y="3626120"/>
              <a:ext cx="281864" cy="297484"/>
            </a:xfrm>
            <a:prstGeom prst="straightConnector1">
              <a:avLst/>
            </a:prstGeom>
            <a:noFill/>
            <a:ln w="9525" algn="ctr">
              <a:solidFill>
                <a:srgbClr val="008000"/>
              </a:solidFill>
              <a:round/>
              <a:headEnd/>
              <a:tailEnd type="oval" w="med" len="med"/>
            </a:ln>
          </p:spPr>
        </p:cxnSp>
        <p:cxnSp>
          <p:nvCxnSpPr>
            <p:cNvPr id="158" name="직선 화살표 연결선 53"/>
            <p:cNvCxnSpPr>
              <a:cxnSpLocks noChangeShapeType="1"/>
            </p:cNvCxnSpPr>
            <p:nvPr/>
          </p:nvCxnSpPr>
          <p:spPr bwMode="auto">
            <a:xfrm flipH="1">
              <a:off x="5543142" y="3774862"/>
              <a:ext cx="110312" cy="446226"/>
            </a:xfrm>
            <a:prstGeom prst="straightConnector1">
              <a:avLst/>
            </a:prstGeom>
            <a:noFill/>
            <a:ln w="9525" algn="ctr">
              <a:solidFill>
                <a:srgbClr val="A0ECFE"/>
              </a:solidFill>
              <a:round/>
              <a:headEnd/>
              <a:tailEnd type="oval" w="med" len="med"/>
            </a:ln>
          </p:spPr>
        </p:cxnSp>
        <p:cxnSp>
          <p:nvCxnSpPr>
            <p:cNvPr id="159" name="직선 화살표 연결선 54"/>
            <p:cNvCxnSpPr>
              <a:cxnSpLocks noChangeShapeType="1"/>
            </p:cNvCxnSpPr>
            <p:nvPr/>
          </p:nvCxnSpPr>
          <p:spPr bwMode="auto">
            <a:xfrm flipH="1">
              <a:off x="5292080" y="3734971"/>
              <a:ext cx="144918" cy="342101"/>
            </a:xfrm>
            <a:prstGeom prst="straightConnector1">
              <a:avLst/>
            </a:prstGeom>
            <a:noFill/>
            <a:ln w="9525" algn="ctr">
              <a:solidFill>
                <a:srgbClr val="003399"/>
              </a:solidFill>
              <a:round/>
              <a:headEnd/>
              <a:tailEnd type="oval" w="med" len="med"/>
            </a:ln>
          </p:spPr>
        </p:cxnSp>
        <p:cxnSp>
          <p:nvCxnSpPr>
            <p:cNvPr id="160" name="직선 화살표 연결선 159"/>
            <p:cNvCxnSpPr/>
            <p:nvPr/>
          </p:nvCxnSpPr>
          <p:spPr bwMode="auto">
            <a:xfrm flipH="1">
              <a:off x="5003286" y="3734488"/>
              <a:ext cx="433966" cy="539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oval"/>
            </a:ln>
            <a:effectLst/>
          </p:spPr>
        </p:cxnSp>
      </p:grpSp>
      <p:pic>
        <p:nvPicPr>
          <p:cNvPr id="166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7310" y="4756957"/>
            <a:ext cx="644525" cy="376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7" name="AutoShape 34"/>
          <p:cNvSpPr>
            <a:spLocks noChangeArrowheads="1"/>
          </p:cNvSpPr>
          <p:nvPr/>
        </p:nvSpPr>
        <p:spPr bwMode="auto">
          <a:xfrm>
            <a:off x="6977860" y="4669645"/>
            <a:ext cx="2187575" cy="11874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0C0C0"/>
            </a:solidFill>
            <a:round/>
            <a:headEnd type="none" w="sm" len="sm"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8" name="Rectangle 35"/>
          <p:cNvSpPr>
            <a:spLocks noChangeArrowheads="1"/>
          </p:cNvSpPr>
          <p:nvPr/>
        </p:nvSpPr>
        <p:spPr bwMode="auto">
          <a:xfrm>
            <a:off x="7038185" y="4688695"/>
            <a:ext cx="2128863" cy="1016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/>
          </a:ln>
        </p:spPr>
        <p:txBody>
          <a:bodyPr lIns="91367" tIns="45684" rIns="91367" bIns="45684"/>
          <a:lstStyle/>
          <a:p>
            <a:pPr algn="ctr"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차량</a:t>
            </a:r>
            <a:r>
              <a:rPr lang="en-US" altLang="ko-KR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기사</a:t>
            </a:r>
            <a:r>
              <a:rPr lang="en-US" altLang="ko-KR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배정 </a:t>
            </a:r>
            <a:endParaRPr kumimoji="0" lang="en-US" altLang="ko-KR" sz="11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>
              <a:defRPr/>
            </a:pPr>
            <a:r>
              <a:rPr kumimoji="0" lang="en-US" altLang="ko-KR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차량 위치고려</a:t>
            </a:r>
            <a:endParaRPr kumimoji="0" lang="ko-KR" altLang="en-US" sz="105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>
              <a:defRPr/>
            </a:pPr>
            <a:r>
              <a:rPr kumimoji="0" lang="en-US" altLang="ko-KR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2. </a:t>
            </a:r>
            <a:r>
              <a:rPr kumimoji="0" lang="ko-KR" altLang="en-US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전일 실적 및 </a:t>
            </a:r>
            <a:r>
              <a:rPr kumimoji="0" lang="ko-KR" altLang="en-US" sz="105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ko-KR" altLang="en-US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고려 </a:t>
            </a:r>
            <a:endParaRPr kumimoji="0" lang="en-US" altLang="ko-KR" sz="105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>
              <a:defRPr/>
            </a:pPr>
            <a:r>
              <a:rPr kumimoji="0" lang="en-US" altLang="ko-KR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3. </a:t>
            </a:r>
            <a:r>
              <a:rPr kumimoji="0" lang="ko-KR" altLang="en-US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실적고려</a:t>
            </a:r>
          </a:p>
          <a:p>
            <a:pPr algn="l">
              <a:defRPr/>
            </a:pPr>
            <a:r>
              <a:rPr kumimoji="0" lang="en-US" altLang="ko-KR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05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공장별</a:t>
            </a:r>
            <a:r>
              <a:rPr lang="ko-KR" altLang="en-US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물량고려</a:t>
            </a:r>
            <a:endParaRPr kumimoji="0" lang="ko-KR" altLang="en-US" sz="105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6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56518" y="2747883"/>
            <a:ext cx="644525" cy="376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70" name="AutoShape 34"/>
          <p:cNvSpPr>
            <a:spLocks noChangeArrowheads="1"/>
          </p:cNvSpPr>
          <p:nvPr/>
        </p:nvSpPr>
        <p:spPr bwMode="auto">
          <a:xfrm>
            <a:off x="977068" y="2660571"/>
            <a:ext cx="2187575" cy="11874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0C0C0"/>
            </a:solidFill>
            <a:round/>
            <a:headEnd type="none" w="sm" len="sm"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endParaRPr lang="ko-KR" altLang="en-US" sz="1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1" name="Rectangle 35"/>
          <p:cNvSpPr>
            <a:spLocks noChangeArrowheads="1"/>
          </p:cNvSpPr>
          <p:nvPr/>
        </p:nvSpPr>
        <p:spPr bwMode="auto">
          <a:xfrm>
            <a:off x="1037393" y="2679621"/>
            <a:ext cx="2128863" cy="10160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/>
          </a:ln>
        </p:spPr>
        <p:txBody>
          <a:bodyPr lIns="91367" tIns="45684" rIns="91367" bIns="45684"/>
          <a:lstStyle/>
          <a:p>
            <a:pPr algn="ctr">
              <a:defRPr/>
            </a:pPr>
            <a:r>
              <a:rPr lang="ko-KR" altLang="en-US" sz="11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주문 배정 </a:t>
            </a:r>
            <a:endParaRPr kumimoji="0" lang="en-US" altLang="ko-KR" sz="11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>
              <a:defRPr/>
            </a:pPr>
            <a:r>
              <a:rPr kumimoji="0" lang="en-US" altLang="ko-KR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en-US" altLang="ko-KR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Order Split</a:t>
            </a:r>
            <a:endParaRPr kumimoji="0" lang="ko-KR" altLang="en-US" sz="105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>
              <a:defRPr/>
            </a:pPr>
            <a:r>
              <a:rPr kumimoji="0" lang="en-US" altLang="ko-KR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2. Order Merge</a:t>
            </a:r>
            <a:r>
              <a:rPr kumimoji="0" lang="ko-KR" altLang="en-US" sz="105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105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2" name="Rectangle 75"/>
          <p:cNvSpPr>
            <a:spLocks noChangeArrowheads="1"/>
          </p:cNvSpPr>
          <p:nvPr/>
        </p:nvSpPr>
        <p:spPr bwMode="auto">
          <a:xfrm>
            <a:off x="4523578" y="2239883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최적화 엔진</a:t>
            </a:r>
            <a:endParaRPr kumimoji="0" lang="en-US" altLang="ko-KR" sz="12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3" name="Rectangle 75"/>
          <p:cNvSpPr>
            <a:spLocks noChangeArrowheads="1"/>
          </p:cNvSpPr>
          <p:nvPr/>
        </p:nvSpPr>
        <p:spPr bwMode="auto">
          <a:xfrm>
            <a:off x="7335786" y="4241017"/>
            <a:ext cx="1500198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통합물류 </a:t>
            </a:r>
            <a:r>
              <a:rPr kumimoji="0" lang="en-US" altLang="ko-KR" sz="12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TMS</a:t>
            </a:r>
          </a:p>
        </p:txBody>
      </p:sp>
      <p:sp>
        <p:nvSpPr>
          <p:cNvPr id="174" name="Rectangle 75"/>
          <p:cNvSpPr>
            <a:spLocks noChangeArrowheads="1"/>
          </p:cNvSpPr>
          <p:nvPr/>
        </p:nvSpPr>
        <p:spPr bwMode="auto">
          <a:xfrm>
            <a:off x="1548572" y="2213757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주문배문</a:t>
            </a:r>
            <a:endParaRPr kumimoji="0" lang="en-US" altLang="ko-KR" sz="12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75" name="AutoShape 31"/>
          <p:cNvCxnSpPr>
            <a:cxnSpLocks noChangeShapeType="1"/>
          </p:cNvCxnSpPr>
          <p:nvPr/>
        </p:nvCxnSpPr>
        <p:spPr bwMode="auto">
          <a:xfrm rot="16200000" flipH="1">
            <a:off x="2135168" y="3530597"/>
            <a:ext cx="1463675" cy="1258887"/>
          </a:xfrm>
          <a:prstGeom prst="curvedConnector2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  <a:round/>
            <a:headEnd type="none" w="sm" len="sm"/>
            <a:tailEnd type="triangle" w="med" len="med"/>
          </a:ln>
        </p:spPr>
      </p:cxnSp>
      <p:cxnSp>
        <p:nvCxnSpPr>
          <p:cNvPr id="176" name="AutoShape 36"/>
          <p:cNvCxnSpPr>
            <a:cxnSpLocks noChangeShapeType="1"/>
          </p:cNvCxnSpPr>
          <p:nvPr/>
        </p:nvCxnSpPr>
        <p:spPr bwMode="auto">
          <a:xfrm>
            <a:off x="6595280" y="3571079"/>
            <a:ext cx="1495425" cy="725488"/>
          </a:xfrm>
          <a:prstGeom prst="curvedConnector2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  <a:round/>
            <a:headEnd type="none" w="sm" len="sm"/>
            <a:tailEnd type="triangle" w="med" len="med"/>
          </a:ln>
        </p:spPr>
      </p:cxnSp>
      <p:sp>
        <p:nvSpPr>
          <p:cNvPr id="177" name="Rectangle 75"/>
          <p:cNvSpPr>
            <a:spLocks noChangeArrowheads="1"/>
          </p:cNvSpPr>
          <p:nvPr/>
        </p:nvSpPr>
        <p:spPr bwMode="auto">
          <a:xfrm>
            <a:off x="2193101" y="5885215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주문배정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8" name="Rectangle 75"/>
          <p:cNvSpPr>
            <a:spLocks noChangeArrowheads="1"/>
          </p:cNvSpPr>
          <p:nvPr/>
        </p:nvSpPr>
        <p:spPr bwMode="auto">
          <a:xfrm>
            <a:off x="5306189" y="5885215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차량 배정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9" name="Rectangle 75"/>
          <p:cNvSpPr>
            <a:spLocks noChangeArrowheads="1"/>
          </p:cNvSpPr>
          <p:nvPr/>
        </p:nvSpPr>
        <p:spPr bwMode="auto">
          <a:xfrm>
            <a:off x="3748851" y="5885215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최적화 계획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0" name="직선 화살표 연결선 179"/>
          <p:cNvCxnSpPr>
            <a:stCxn id="177" idx="3"/>
          </p:cNvCxnSpPr>
          <p:nvPr/>
        </p:nvCxnSpPr>
        <p:spPr>
          <a:xfrm>
            <a:off x="3244026" y="6059840"/>
            <a:ext cx="504825" cy="158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직선 화살표 연결선 180"/>
          <p:cNvCxnSpPr>
            <a:stCxn id="179" idx="3"/>
            <a:endCxn id="178" idx="1"/>
          </p:cNvCxnSpPr>
          <p:nvPr/>
        </p:nvCxnSpPr>
        <p:spPr>
          <a:xfrm>
            <a:off x="4799776" y="6059840"/>
            <a:ext cx="506413" cy="158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꺾인 연결선 184"/>
          <p:cNvCxnSpPr/>
          <p:nvPr/>
        </p:nvCxnSpPr>
        <p:spPr>
          <a:xfrm rot="5400000">
            <a:off x="3255934" y="5456590"/>
            <a:ext cx="1588" cy="1555750"/>
          </a:xfrm>
          <a:prstGeom prst="bentConnector3">
            <a:avLst>
              <a:gd name="adj1" fmla="val 14395466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꺾인 연결선 184"/>
          <p:cNvCxnSpPr>
            <a:stCxn id="178" idx="2"/>
            <a:endCxn id="179" idx="2"/>
          </p:cNvCxnSpPr>
          <p:nvPr/>
        </p:nvCxnSpPr>
        <p:spPr>
          <a:xfrm rot="5400000">
            <a:off x="5052983" y="5455796"/>
            <a:ext cx="1588" cy="1557338"/>
          </a:xfrm>
          <a:prstGeom prst="bentConnector3">
            <a:avLst>
              <a:gd name="adj1" fmla="val 14395466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Rectangle 75"/>
          <p:cNvSpPr>
            <a:spLocks noChangeArrowheads="1"/>
          </p:cNvSpPr>
          <p:nvPr/>
        </p:nvSpPr>
        <p:spPr bwMode="auto">
          <a:xfrm>
            <a:off x="6927067" y="5877272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배차확정</a:t>
            </a:r>
            <a:endParaRPr kumimoji="0"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85" name="직선 화살표 연결선 184"/>
          <p:cNvCxnSpPr>
            <a:stCxn id="178" idx="3"/>
            <a:endCxn id="184" idx="1"/>
          </p:cNvCxnSpPr>
          <p:nvPr/>
        </p:nvCxnSpPr>
        <p:spPr>
          <a:xfrm flipV="1">
            <a:off x="6357114" y="6051897"/>
            <a:ext cx="569953" cy="794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3"/>
          <p:cNvSpPr>
            <a:spLocks noChangeArrowheads="1"/>
          </p:cNvSpPr>
          <p:nvPr/>
        </p:nvSpPr>
        <p:spPr bwMode="gray">
          <a:xfrm>
            <a:off x="631727" y="1598602"/>
            <a:ext cx="8784976" cy="306388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50000">
                <a:srgbClr val="F4F4F4"/>
              </a:gs>
              <a:gs pos="100000">
                <a:srgbClr val="DDDDDD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3806097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1" latinLnBrk="1" hangingPunct="1">
              <a:defRPr/>
            </a:pP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To-be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8E7F01C-B805-4E2F-B2FF-3353D802FA80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5664" y="61162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5. Case Study : C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수송복합 운송 최적화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graphicFrame>
        <p:nvGraphicFramePr>
          <p:cNvPr id="65" name="Group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565859"/>
              </p:ext>
            </p:extLst>
          </p:nvPr>
        </p:nvGraphicFramePr>
        <p:xfrm>
          <a:off x="728885" y="1671234"/>
          <a:ext cx="8615809" cy="4710094"/>
        </p:xfrm>
        <a:graphic>
          <a:graphicData uri="http://schemas.openxmlformats.org/drawingml/2006/table">
            <a:tbl>
              <a:tblPr/>
              <a:tblGrid>
                <a:gridCol w="8615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10094">
                <a:tc>
                  <a:txBody>
                    <a:bodyPr/>
                    <a:lstStyle>
                      <a:lvl1pPr marL="84138" indent="-84138" algn="l" latinLnBrk="1">
                        <a:lnSpc>
                          <a:spcPct val="130000"/>
                        </a:lnSpc>
                        <a:spcBef>
                          <a:spcPct val="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Arial" charset="0"/>
                          <a:ea typeface="굴림" pitchFamily="50" charset="-127"/>
                        </a:defRPr>
                      </a:lvl1pPr>
                      <a:lvl2pPr marL="268288" indent="-4763" algn="l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Arial" charset="0"/>
                          <a:ea typeface="굴림" pitchFamily="50" charset="-127"/>
                        </a:defRPr>
                      </a:lvl2pPr>
                      <a:lvl3pPr marL="723900" algn="l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Arial" charset="0"/>
                          <a:ea typeface="굴림" pitchFamily="50" charset="-127"/>
                        </a:defRPr>
                      </a:lvl3pPr>
                      <a:lvl4pPr marL="1096963" algn="l" latinLnBrk="1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4pPr>
                      <a:lvl5pPr marL="1457325" algn="l" latinLnBrk="1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5pPr>
                      <a:lvl6pPr marL="19145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6pPr>
                      <a:lvl7pPr marL="23717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7pPr>
                      <a:lvl8pPr marL="28289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8pPr>
                      <a:lvl9pPr marL="32861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itchFamily="50" charset="-127"/>
                          <a:ea typeface="굴림" pitchFamily="50" charset="-127"/>
                        </a:defRPr>
                      </a:lvl9pPr>
                    </a:lstStyle>
                    <a:p>
                      <a:pPr marL="84138" marR="0" lvl="0" indent="-84138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4000" marR="54000" marT="90000" marB="36000" horzOverflow="overflow">
                    <a:lnL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Rectangle 71"/>
          <p:cNvSpPr>
            <a:spLocks noChangeArrowheads="1"/>
          </p:cNvSpPr>
          <p:nvPr/>
        </p:nvSpPr>
        <p:spPr bwMode="auto">
          <a:xfrm>
            <a:off x="7018268" y="4652708"/>
            <a:ext cx="848309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100" u="sng" dirty="0">
                <a:latin typeface="맑은 고딕" pitchFamily="50" charset="-127"/>
                <a:ea typeface="맑은 고딕" pitchFamily="50" charset="-127"/>
              </a:rPr>
              <a:t>차량 배정 </a:t>
            </a:r>
          </a:p>
        </p:txBody>
      </p:sp>
      <p:sp>
        <p:nvSpPr>
          <p:cNvPr id="67" name="Rectangle 72"/>
          <p:cNvSpPr>
            <a:spLocks noChangeArrowheads="1"/>
          </p:cNvSpPr>
          <p:nvPr/>
        </p:nvSpPr>
        <p:spPr bwMode="auto">
          <a:xfrm>
            <a:off x="5219922" y="4935283"/>
            <a:ext cx="3951361" cy="1298575"/>
          </a:xfrm>
          <a:prstGeom prst="rect">
            <a:avLst/>
          </a:prstGeom>
          <a:solidFill>
            <a:schemeClr val="bg1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54000" rIns="54000" anchor="ctr"/>
          <a:lstStyle/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전일 운임실적에 따른 차량 할당 우선순위 적용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차량 위치에 따른 차량 할당 우선순위 적용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월누적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 실적에 따른 차량 할당 우선순위 적용</a:t>
            </a:r>
          </a:p>
          <a:p>
            <a:pPr marL="182563" indent="-182563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ko-KR" altLang="en-US" b="0" dirty="0">
                <a:latin typeface="맑은 고딕" pitchFamily="50" charset="-127"/>
                <a:ea typeface="맑은 고딕" pitchFamily="50" charset="-127"/>
              </a:rPr>
              <a:t>  </a:t>
            </a:r>
          </a:p>
        </p:txBody>
      </p:sp>
      <p:sp>
        <p:nvSpPr>
          <p:cNvPr id="68" name="Rectangle 73"/>
          <p:cNvSpPr>
            <a:spLocks noChangeArrowheads="1"/>
          </p:cNvSpPr>
          <p:nvPr/>
        </p:nvSpPr>
        <p:spPr bwMode="auto">
          <a:xfrm>
            <a:off x="6523397" y="1671234"/>
            <a:ext cx="1744388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100" u="sng" dirty="0">
                <a:latin typeface="맑은 고딕" pitchFamily="50" charset="-127"/>
                <a:ea typeface="맑은 고딕" pitchFamily="50" charset="-127"/>
              </a:rPr>
              <a:t>주문 배정 업무 분리처리</a:t>
            </a:r>
          </a:p>
        </p:txBody>
      </p:sp>
      <p:sp>
        <p:nvSpPr>
          <p:cNvPr id="69" name="Rectangle 74"/>
          <p:cNvSpPr>
            <a:spLocks noChangeArrowheads="1"/>
          </p:cNvSpPr>
          <p:nvPr/>
        </p:nvSpPr>
        <p:spPr bwMode="auto">
          <a:xfrm>
            <a:off x="5219922" y="3492097"/>
            <a:ext cx="3951361" cy="1106487"/>
          </a:xfrm>
          <a:prstGeom prst="rect">
            <a:avLst/>
          </a:prstGeom>
          <a:solidFill>
            <a:schemeClr val="bg1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54000" rIns="54000" anchor="ctr"/>
          <a:lstStyle/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상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하자 시간을 고려한 다중 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복화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 계획</a:t>
            </a: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용적률 및 공평배차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평균배차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용적률 향상과 공평배차 계획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공차 이동거리를 최소화 시키는 다중 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복화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 적용</a:t>
            </a:r>
          </a:p>
        </p:txBody>
      </p:sp>
      <p:sp>
        <p:nvSpPr>
          <p:cNvPr id="70" name="AutoShape 76"/>
          <p:cNvSpPr>
            <a:spLocks noChangeArrowheads="1"/>
          </p:cNvSpPr>
          <p:nvPr/>
        </p:nvSpPr>
        <p:spPr bwMode="auto">
          <a:xfrm rot="5400000">
            <a:off x="4620641" y="2397516"/>
            <a:ext cx="865187" cy="215900"/>
          </a:xfrm>
          <a:prstGeom prst="triangle">
            <a:avLst>
              <a:gd name="adj" fmla="val 50037"/>
            </a:avLst>
          </a:prstGeom>
          <a:gradFill rotWithShape="0">
            <a:gsLst>
              <a:gs pos="0">
                <a:srgbClr val="C0C0C0"/>
              </a:gs>
              <a:gs pos="100000">
                <a:srgbClr val="7F7F7F"/>
              </a:gs>
            </a:gsLst>
            <a:lin ang="0" scaled="1"/>
          </a:gradFill>
          <a:ln w="8001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Rectangle 77"/>
          <p:cNvSpPr>
            <a:spLocks noChangeArrowheads="1"/>
          </p:cNvSpPr>
          <p:nvPr/>
        </p:nvSpPr>
        <p:spPr bwMode="auto">
          <a:xfrm>
            <a:off x="5202460" y="1979209"/>
            <a:ext cx="3951361" cy="1130300"/>
          </a:xfrm>
          <a:prstGeom prst="rect">
            <a:avLst/>
          </a:prstGeom>
          <a:solidFill>
            <a:schemeClr val="bg1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54000" rIns="54000" anchor="ctr"/>
          <a:lstStyle/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배차계획 및 차량 할당 결과에 따른 주문 배정작업 분리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쉽고 빠른 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Split &amp; Merge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기능 제공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운송주문의 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Time Window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관리 필요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3" name="Rectangle 78"/>
          <p:cNvSpPr>
            <a:spLocks noChangeArrowheads="1"/>
          </p:cNvSpPr>
          <p:nvPr/>
        </p:nvSpPr>
        <p:spPr bwMode="auto">
          <a:xfrm>
            <a:off x="6444575" y="3180947"/>
            <a:ext cx="1794081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100" u="sng" dirty="0">
                <a:latin typeface="맑은 고딕" pitchFamily="50" charset="-127"/>
                <a:ea typeface="맑은 고딕" pitchFamily="50" charset="-127"/>
              </a:rPr>
              <a:t>다중 </a:t>
            </a:r>
            <a:r>
              <a:rPr lang="ko-KR" altLang="en-US" sz="1100" u="sng" dirty="0" err="1">
                <a:latin typeface="맑은 고딕" pitchFamily="50" charset="-127"/>
                <a:ea typeface="맑은 고딕" pitchFamily="50" charset="-127"/>
              </a:rPr>
              <a:t>복화</a:t>
            </a:r>
            <a:r>
              <a:rPr lang="ko-KR" altLang="en-US" sz="1100" u="sng" dirty="0">
                <a:latin typeface="맑은 고딕" pitchFamily="50" charset="-127"/>
                <a:ea typeface="맑은 고딕" pitchFamily="50" charset="-127"/>
              </a:rPr>
              <a:t> 운송 계획 수립</a:t>
            </a:r>
          </a:p>
        </p:txBody>
      </p:sp>
      <p:sp>
        <p:nvSpPr>
          <p:cNvPr id="75" name="AutoShape 79"/>
          <p:cNvSpPr>
            <a:spLocks noChangeArrowheads="1"/>
          </p:cNvSpPr>
          <p:nvPr/>
        </p:nvSpPr>
        <p:spPr bwMode="auto">
          <a:xfrm rot="5400000">
            <a:off x="4620641" y="3913578"/>
            <a:ext cx="865188" cy="215900"/>
          </a:xfrm>
          <a:prstGeom prst="triangle">
            <a:avLst>
              <a:gd name="adj" fmla="val 50037"/>
            </a:avLst>
          </a:prstGeom>
          <a:gradFill rotWithShape="0">
            <a:gsLst>
              <a:gs pos="0">
                <a:srgbClr val="C0C0C0"/>
              </a:gs>
              <a:gs pos="100000">
                <a:srgbClr val="7F7F7F"/>
              </a:gs>
            </a:gsLst>
            <a:lin ang="0" scaled="1"/>
          </a:gradFill>
          <a:ln w="8001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AutoShape 80"/>
          <p:cNvSpPr>
            <a:spLocks noChangeArrowheads="1"/>
          </p:cNvSpPr>
          <p:nvPr/>
        </p:nvSpPr>
        <p:spPr bwMode="auto">
          <a:xfrm rot="5400000">
            <a:off x="4620641" y="5489114"/>
            <a:ext cx="865187" cy="215900"/>
          </a:xfrm>
          <a:prstGeom prst="triangle">
            <a:avLst>
              <a:gd name="adj" fmla="val 50037"/>
            </a:avLst>
          </a:prstGeom>
          <a:gradFill rotWithShape="0">
            <a:gsLst>
              <a:gs pos="0">
                <a:srgbClr val="C0C0C0"/>
              </a:gs>
              <a:gs pos="100000">
                <a:srgbClr val="7F7F7F"/>
              </a:gs>
            </a:gsLst>
            <a:lin ang="0" scaled="1"/>
          </a:gradFill>
          <a:ln w="8001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Rectangle 11"/>
          <p:cNvSpPr>
            <a:spLocks noChangeArrowheads="1"/>
          </p:cNvSpPr>
          <p:nvPr/>
        </p:nvSpPr>
        <p:spPr bwMode="auto">
          <a:xfrm>
            <a:off x="1198785" y="2018897"/>
            <a:ext cx="3668712" cy="1036637"/>
          </a:xfrm>
          <a:prstGeom prst="rect">
            <a:avLst/>
          </a:prstGeom>
          <a:noFill/>
          <a:ln w="9525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Rectangle 75"/>
          <p:cNvSpPr>
            <a:spLocks noChangeArrowheads="1"/>
          </p:cNvSpPr>
          <p:nvPr/>
        </p:nvSpPr>
        <p:spPr bwMode="auto">
          <a:xfrm>
            <a:off x="1313085" y="2157009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일괄 </a:t>
            </a:r>
            <a:r>
              <a:rPr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Split</a:t>
            </a:r>
          </a:p>
        </p:txBody>
      </p:sp>
      <p:sp>
        <p:nvSpPr>
          <p:cNvPr id="79" name="Rectangle 75"/>
          <p:cNvSpPr>
            <a:spLocks noChangeArrowheads="1"/>
          </p:cNvSpPr>
          <p:nvPr/>
        </p:nvSpPr>
        <p:spPr bwMode="auto">
          <a:xfrm>
            <a:off x="2468785" y="2144309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조건별</a:t>
            </a: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Split</a:t>
            </a:r>
          </a:p>
        </p:txBody>
      </p:sp>
      <p:sp>
        <p:nvSpPr>
          <p:cNvPr id="80" name="Rectangle 75"/>
          <p:cNvSpPr>
            <a:spLocks noChangeArrowheads="1"/>
          </p:cNvSpPr>
          <p:nvPr/>
        </p:nvSpPr>
        <p:spPr bwMode="auto">
          <a:xfrm>
            <a:off x="3662585" y="2144309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Split </a:t>
            </a: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취소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" name="Rectangle 75"/>
          <p:cNvSpPr>
            <a:spLocks noChangeArrowheads="1"/>
          </p:cNvSpPr>
          <p:nvPr/>
        </p:nvSpPr>
        <p:spPr bwMode="auto">
          <a:xfrm>
            <a:off x="1300385" y="2588809"/>
            <a:ext cx="3414712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주문 </a:t>
            </a:r>
            <a:r>
              <a:rPr lang="en-US" altLang="ko-KR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Merge</a:t>
            </a:r>
          </a:p>
        </p:txBody>
      </p:sp>
      <p:sp>
        <p:nvSpPr>
          <p:cNvPr id="82" name="Rectangle 11"/>
          <p:cNvSpPr>
            <a:spLocks noChangeArrowheads="1"/>
          </p:cNvSpPr>
          <p:nvPr/>
        </p:nvSpPr>
        <p:spPr bwMode="auto">
          <a:xfrm>
            <a:off x="1186085" y="3520134"/>
            <a:ext cx="3668712" cy="1090514"/>
          </a:xfrm>
          <a:prstGeom prst="rect">
            <a:avLst/>
          </a:prstGeom>
          <a:noFill/>
          <a:ln w="9525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2541810" y="3505748"/>
            <a:ext cx="86995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Rectangle 75"/>
          <p:cNvSpPr>
            <a:spLocks noChangeArrowheads="1"/>
          </p:cNvSpPr>
          <p:nvPr/>
        </p:nvSpPr>
        <p:spPr bwMode="auto">
          <a:xfrm>
            <a:off x="1278460" y="3667673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공차거리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6" name="Rectangle 75"/>
          <p:cNvSpPr>
            <a:spLocks noChangeArrowheads="1"/>
          </p:cNvSpPr>
          <p:nvPr/>
        </p:nvSpPr>
        <p:spPr bwMode="auto">
          <a:xfrm>
            <a:off x="1268835" y="4079823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Schduling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" name="Rectangle 75"/>
          <p:cNvSpPr>
            <a:spLocks noChangeArrowheads="1"/>
          </p:cNvSpPr>
          <p:nvPr/>
        </p:nvSpPr>
        <p:spPr bwMode="auto">
          <a:xfrm>
            <a:off x="3687985" y="3654973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차량제원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8" name="Rectangle 75"/>
          <p:cNvSpPr>
            <a:spLocks noChangeArrowheads="1"/>
          </p:cNvSpPr>
          <p:nvPr/>
        </p:nvSpPr>
        <p:spPr bwMode="auto">
          <a:xfrm>
            <a:off x="3672210" y="4064448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진입제약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9" name="Rectangle 11"/>
          <p:cNvSpPr>
            <a:spLocks noChangeArrowheads="1"/>
          </p:cNvSpPr>
          <p:nvPr/>
        </p:nvSpPr>
        <p:spPr bwMode="auto">
          <a:xfrm>
            <a:off x="1198785" y="4952847"/>
            <a:ext cx="3668712" cy="1222808"/>
          </a:xfrm>
          <a:prstGeom prst="rect">
            <a:avLst/>
          </a:prstGeom>
          <a:noFill/>
          <a:ln w="9525" algn="ctr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1" name="Picture 8" descr="D:\김성용\PT샘플\103893065.jpg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 l="11237"/>
          <a:stretch>
            <a:fillRect/>
          </a:stretch>
        </p:blipFill>
        <p:spPr bwMode="auto">
          <a:xfrm>
            <a:off x="2619597" y="5317570"/>
            <a:ext cx="857250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Rectangle 75"/>
          <p:cNvSpPr>
            <a:spLocks noChangeArrowheads="1"/>
          </p:cNvSpPr>
          <p:nvPr/>
        </p:nvSpPr>
        <p:spPr bwMode="auto">
          <a:xfrm>
            <a:off x="1262285" y="5206445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차량위치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3" name="Rectangle 75"/>
          <p:cNvSpPr>
            <a:spLocks noChangeArrowheads="1"/>
          </p:cNvSpPr>
          <p:nvPr/>
        </p:nvSpPr>
        <p:spPr bwMode="auto">
          <a:xfrm>
            <a:off x="1262285" y="5663645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공장물량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4" name="Rectangle 75"/>
          <p:cNvSpPr>
            <a:spLocks noChangeArrowheads="1"/>
          </p:cNvSpPr>
          <p:nvPr/>
        </p:nvSpPr>
        <p:spPr bwMode="auto">
          <a:xfrm>
            <a:off x="3687985" y="5206445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전일실적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5" name="Rectangle 75"/>
          <p:cNvSpPr>
            <a:spLocks noChangeArrowheads="1"/>
          </p:cNvSpPr>
          <p:nvPr/>
        </p:nvSpPr>
        <p:spPr bwMode="auto">
          <a:xfrm>
            <a:off x="3662585" y="5663645"/>
            <a:ext cx="1050925" cy="34925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itchFamily="50" charset="-127"/>
                <a:ea typeface="맑은 고딕" pitchFamily="50" charset="-127"/>
              </a:rPr>
              <a:t>월 실적</a:t>
            </a:r>
            <a:endParaRPr lang="en-US" altLang="ko-KR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6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23246" y="3069427"/>
            <a:ext cx="287338" cy="23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23246" y="4644076"/>
            <a:ext cx="287338" cy="23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8" name="Rectangle 305"/>
          <p:cNvSpPr>
            <a:spLocks noChangeArrowheads="1"/>
          </p:cNvSpPr>
          <p:nvPr/>
        </p:nvSpPr>
        <p:spPr bwMode="auto">
          <a:xfrm>
            <a:off x="703734" y="1804584"/>
            <a:ext cx="1049337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[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주문배정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]</a:t>
            </a:r>
          </a:p>
        </p:txBody>
      </p:sp>
      <p:sp>
        <p:nvSpPr>
          <p:cNvPr id="99" name="Rectangle 305"/>
          <p:cNvSpPr>
            <a:spLocks noChangeArrowheads="1"/>
          </p:cNvSpPr>
          <p:nvPr/>
        </p:nvSpPr>
        <p:spPr bwMode="auto">
          <a:xfrm>
            <a:off x="703734" y="3212010"/>
            <a:ext cx="1050925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[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배차계획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]</a:t>
            </a:r>
          </a:p>
        </p:txBody>
      </p:sp>
      <p:sp>
        <p:nvSpPr>
          <p:cNvPr id="100" name="Rectangle 305"/>
          <p:cNvSpPr>
            <a:spLocks noChangeArrowheads="1"/>
          </p:cNvSpPr>
          <p:nvPr/>
        </p:nvSpPr>
        <p:spPr bwMode="auto">
          <a:xfrm>
            <a:off x="717572" y="4719483"/>
            <a:ext cx="1050925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[</a:t>
            </a: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차량배정</a:t>
            </a:r>
            <a:r>
              <a:rPr lang="en-US" altLang="ko-KR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  <a:cs typeface="Arial Unicode MS" panose="020B0604020202020204" pitchFamily="50" charset="-127"/>
              </a:rPr>
              <a:t>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3BC8BEF-9470-4559-9D0B-FBD6354868EA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2" name="화살표: 아래쪽 1">
            <a:extLst>
              <a:ext uri="{FF2B5EF4-FFF2-40B4-BE49-F238E27FC236}">
                <a16:creationId xmlns:a16="http://schemas.microsoft.com/office/drawing/2014/main" id="{A08D2F14-ADEB-EE03-045B-BE0353F582C9}"/>
              </a:ext>
            </a:extLst>
          </p:cNvPr>
          <p:cNvSpPr/>
          <p:nvPr/>
        </p:nvSpPr>
        <p:spPr>
          <a:xfrm>
            <a:off x="911324" y="2144309"/>
            <a:ext cx="144016" cy="776461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화살표: 아래쪽 2">
            <a:extLst>
              <a:ext uri="{FF2B5EF4-FFF2-40B4-BE49-F238E27FC236}">
                <a16:creationId xmlns:a16="http://schemas.microsoft.com/office/drawing/2014/main" id="{A4D82695-23C1-D8FB-95AF-A248F1CC2E97}"/>
              </a:ext>
            </a:extLst>
          </p:cNvPr>
          <p:cNvSpPr/>
          <p:nvPr/>
        </p:nvSpPr>
        <p:spPr>
          <a:xfrm>
            <a:off x="885477" y="3707401"/>
            <a:ext cx="144016" cy="776461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6F9CA1CF-0FDE-B7EF-2DF6-61D69417F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865" y="1167135"/>
            <a:ext cx="84296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TMS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를 통한 배차업무 프로세스 재 정립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0" y="621253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5. Case Study : C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수송복합 운송 최적화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324" name="Rectangle 8"/>
          <p:cNvSpPr/>
          <p:nvPr/>
        </p:nvSpPr>
        <p:spPr bwMode="auto">
          <a:xfrm>
            <a:off x="243648" y="3594100"/>
            <a:ext cx="9398000" cy="2803525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182563" indent="-182563" fontAlgn="auto">
              <a:lnSpc>
                <a:spcPct val="85000"/>
              </a:lnSpc>
              <a:spcBef>
                <a:spcPct val="50000"/>
              </a:spcBef>
              <a:defRPr/>
            </a:pPr>
            <a:endParaRPr lang="en-US" altLang="ko-KR" kern="0" dirty="0">
              <a:solidFill>
                <a:srgbClr val="000000"/>
              </a:solidFill>
              <a:latin typeface="맑은 고딕" panose="020B0503020000020004" pitchFamily="50" charset="-127"/>
              <a:ea typeface="맑은 고딕" pitchFamily="50" charset="-127"/>
              <a:cs typeface="Arial" charset="0"/>
            </a:endParaRPr>
          </a:p>
        </p:txBody>
      </p:sp>
      <p:grpSp>
        <p:nvGrpSpPr>
          <p:cNvPr id="325" name="그룹 483"/>
          <p:cNvGrpSpPr>
            <a:grpSpLocks/>
          </p:cNvGrpSpPr>
          <p:nvPr/>
        </p:nvGrpSpPr>
        <p:grpSpPr bwMode="auto">
          <a:xfrm>
            <a:off x="1824437" y="3759200"/>
            <a:ext cx="2919774" cy="2449513"/>
            <a:chOff x="1741488" y="3276600"/>
            <a:chExt cx="3013075" cy="2449513"/>
          </a:xfrm>
        </p:grpSpPr>
        <p:sp>
          <p:nvSpPr>
            <p:cNvPr id="326" name="Rectangle 8"/>
            <p:cNvSpPr/>
            <p:nvPr/>
          </p:nvSpPr>
          <p:spPr bwMode="auto">
            <a:xfrm>
              <a:off x="1741488" y="3276600"/>
              <a:ext cx="3013075" cy="2449513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182563" indent="-182563" fontAlgn="auto">
                <a:lnSpc>
                  <a:spcPct val="85000"/>
                </a:lnSpc>
                <a:spcBef>
                  <a:spcPct val="50000"/>
                </a:spcBef>
                <a:defRPr/>
              </a:pPr>
              <a:endParaRPr lang="en-US" altLang="ko-KR" b="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grpSp>
          <p:nvGrpSpPr>
            <p:cNvPr id="327" name="Group 80"/>
            <p:cNvGrpSpPr>
              <a:grpSpLocks/>
            </p:cNvGrpSpPr>
            <p:nvPr/>
          </p:nvGrpSpPr>
          <p:grpSpPr bwMode="auto">
            <a:xfrm>
              <a:off x="2789238" y="3678228"/>
              <a:ext cx="1035050" cy="361949"/>
              <a:chOff x="2866564" y="3596022"/>
              <a:chExt cx="1035009" cy="362176"/>
            </a:xfrm>
          </p:grpSpPr>
          <p:sp>
            <p:nvSpPr>
              <p:cNvPr id="382" name="Rectangle 8"/>
              <p:cNvSpPr/>
              <p:nvPr/>
            </p:nvSpPr>
            <p:spPr bwMode="auto">
              <a:xfrm>
                <a:off x="2866564" y="3596022"/>
                <a:ext cx="765145" cy="255747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383" name="그룹 26"/>
              <p:cNvGrpSpPr>
                <a:grpSpLocks/>
              </p:cNvGrpSpPr>
              <p:nvPr/>
            </p:nvGrpSpPr>
            <p:grpSpPr bwMode="auto">
              <a:xfrm>
                <a:off x="3393593" y="3859712"/>
                <a:ext cx="125407" cy="98486"/>
                <a:chOff x="1711229" y="4356926"/>
                <a:chExt cx="206941" cy="207192"/>
              </a:xfrm>
            </p:grpSpPr>
            <p:sp>
              <p:nvSpPr>
                <p:cNvPr id="393" name="Flowchart: Connector 65"/>
                <p:cNvSpPr/>
                <p:nvPr/>
              </p:nvSpPr>
              <p:spPr bwMode="auto">
                <a:xfrm>
                  <a:off x="1711229" y="4356926"/>
                  <a:ext cx="20694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94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384" name="한쪽 모서리가 잘린 사각형 82"/>
              <p:cNvSpPr/>
              <p:nvPr/>
            </p:nvSpPr>
            <p:spPr bwMode="auto">
              <a:xfrm>
                <a:off x="3666632" y="3618261"/>
                <a:ext cx="234941" cy="233508"/>
              </a:xfrm>
              <a:prstGeom prst="snip1Rect">
                <a:avLst>
                  <a:gd name="adj" fmla="val 40833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385" name="그룹 30"/>
              <p:cNvGrpSpPr>
                <a:grpSpLocks/>
              </p:cNvGrpSpPr>
              <p:nvPr/>
            </p:nvGrpSpPr>
            <p:grpSpPr bwMode="auto">
              <a:xfrm>
                <a:off x="3690443" y="3859712"/>
                <a:ext cx="125408" cy="98486"/>
                <a:chOff x="1714790" y="4356926"/>
                <a:chExt cx="209351" cy="207192"/>
              </a:xfrm>
            </p:grpSpPr>
            <p:sp>
              <p:nvSpPr>
                <p:cNvPr id="391" name="Flowchart: Connector 65"/>
                <p:cNvSpPr/>
                <p:nvPr/>
              </p:nvSpPr>
              <p:spPr bwMode="auto">
                <a:xfrm>
                  <a:off x="1714790" y="4356926"/>
                  <a:ext cx="20935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92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grpSp>
            <p:nvGrpSpPr>
              <p:cNvPr id="386" name="그룹 25"/>
              <p:cNvGrpSpPr>
                <a:grpSpLocks/>
              </p:cNvGrpSpPr>
              <p:nvPr/>
            </p:nvGrpSpPr>
            <p:grpSpPr bwMode="auto">
              <a:xfrm>
                <a:off x="2906249" y="3859712"/>
                <a:ext cx="123820" cy="98486"/>
                <a:chOff x="1715924" y="4356926"/>
                <a:chExt cx="204325" cy="207192"/>
              </a:xfrm>
            </p:grpSpPr>
            <p:sp>
              <p:nvSpPr>
                <p:cNvPr id="389" name="Flowchart: Connector 65"/>
                <p:cNvSpPr/>
                <p:nvPr/>
              </p:nvSpPr>
              <p:spPr bwMode="auto">
                <a:xfrm>
                  <a:off x="1715924" y="4356926"/>
                  <a:ext cx="204325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90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387" name="Rectangle 8"/>
              <p:cNvSpPr/>
              <p:nvPr/>
            </p:nvSpPr>
            <p:spPr bwMode="auto">
              <a:xfrm>
                <a:off x="3433279" y="35960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388" name="Rectangle 8"/>
              <p:cNvSpPr/>
              <p:nvPr/>
            </p:nvSpPr>
            <p:spPr bwMode="auto">
              <a:xfrm>
                <a:off x="3195163" y="35960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</p:grpSp>
        <p:grpSp>
          <p:nvGrpSpPr>
            <p:cNvPr id="328" name="Group 79"/>
            <p:cNvGrpSpPr>
              <a:grpSpLocks/>
            </p:cNvGrpSpPr>
            <p:nvPr/>
          </p:nvGrpSpPr>
          <p:grpSpPr bwMode="auto">
            <a:xfrm>
              <a:off x="2789238" y="4214801"/>
              <a:ext cx="1035050" cy="361949"/>
              <a:chOff x="2866564" y="4217762"/>
              <a:chExt cx="1035009" cy="362176"/>
            </a:xfrm>
          </p:grpSpPr>
          <p:sp>
            <p:nvSpPr>
              <p:cNvPr id="369" name="Rectangle 8"/>
              <p:cNvSpPr/>
              <p:nvPr/>
            </p:nvSpPr>
            <p:spPr bwMode="auto">
              <a:xfrm>
                <a:off x="2866564" y="4217762"/>
                <a:ext cx="765145" cy="255747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370" name="그룹 26"/>
              <p:cNvGrpSpPr>
                <a:grpSpLocks/>
              </p:cNvGrpSpPr>
              <p:nvPr/>
            </p:nvGrpSpPr>
            <p:grpSpPr bwMode="auto">
              <a:xfrm>
                <a:off x="3393593" y="4481452"/>
                <a:ext cx="125407" cy="98486"/>
                <a:chOff x="1711229" y="4356926"/>
                <a:chExt cx="206941" cy="207192"/>
              </a:xfrm>
            </p:grpSpPr>
            <p:sp>
              <p:nvSpPr>
                <p:cNvPr id="380" name="Flowchart: Connector 65"/>
                <p:cNvSpPr/>
                <p:nvPr/>
              </p:nvSpPr>
              <p:spPr bwMode="auto">
                <a:xfrm>
                  <a:off x="1711229" y="4356926"/>
                  <a:ext cx="20694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81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371" name="한쪽 모서리가 잘린 사각형 82"/>
              <p:cNvSpPr/>
              <p:nvPr/>
            </p:nvSpPr>
            <p:spPr bwMode="auto">
              <a:xfrm>
                <a:off x="3666632" y="4240001"/>
                <a:ext cx="234941" cy="233508"/>
              </a:xfrm>
              <a:prstGeom prst="snip1Rect">
                <a:avLst>
                  <a:gd name="adj" fmla="val 40833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372" name="그룹 30"/>
              <p:cNvGrpSpPr>
                <a:grpSpLocks/>
              </p:cNvGrpSpPr>
              <p:nvPr/>
            </p:nvGrpSpPr>
            <p:grpSpPr bwMode="auto">
              <a:xfrm>
                <a:off x="3690443" y="4481452"/>
                <a:ext cx="125408" cy="98486"/>
                <a:chOff x="1714790" y="4356926"/>
                <a:chExt cx="209351" cy="207192"/>
              </a:xfrm>
            </p:grpSpPr>
            <p:sp>
              <p:nvSpPr>
                <p:cNvPr id="378" name="Flowchart: Connector 65"/>
                <p:cNvSpPr/>
                <p:nvPr/>
              </p:nvSpPr>
              <p:spPr bwMode="auto">
                <a:xfrm>
                  <a:off x="1714790" y="4356926"/>
                  <a:ext cx="20935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79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grpSp>
            <p:nvGrpSpPr>
              <p:cNvPr id="373" name="그룹 25"/>
              <p:cNvGrpSpPr>
                <a:grpSpLocks/>
              </p:cNvGrpSpPr>
              <p:nvPr/>
            </p:nvGrpSpPr>
            <p:grpSpPr bwMode="auto">
              <a:xfrm>
                <a:off x="2906249" y="4481452"/>
                <a:ext cx="123820" cy="98486"/>
                <a:chOff x="1715924" y="4356926"/>
                <a:chExt cx="204325" cy="207192"/>
              </a:xfrm>
            </p:grpSpPr>
            <p:sp>
              <p:nvSpPr>
                <p:cNvPr id="376" name="Flowchart: Connector 65"/>
                <p:cNvSpPr/>
                <p:nvPr/>
              </p:nvSpPr>
              <p:spPr bwMode="auto">
                <a:xfrm>
                  <a:off x="1715924" y="4356926"/>
                  <a:ext cx="204325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77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374" name="Rectangle 8"/>
              <p:cNvSpPr/>
              <p:nvPr/>
            </p:nvSpPr>
            <p:spPr bwMode="auto">
              <a:xfrm>
                <a:off x="3433279" y="421776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375" name="Rectangle 8"/>
              <p:cNvSpPr/>
              <p:nvPr/>
            </p:nvSpPr>
            <p:spPr bwMode="auto">
              <a:xfrm>
                <a:off x="3195163" y="421776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</p:grpSp>
        <p:grpSp>
          <p:nvGrpSpPr>
            <p:cNvPr id="329" name="Group 77"/>
            <p:cNvGrpSpPr>
              <a:grpSpLocks/>
            </p:cNvGrpSpPr>
            <p:nvPr/>
          </p:nvGrpSpPr>
          <p:grpSpPr bwMode="auto">
            <a:xfrm>
              <a:off x="2789238" y="5286360"/>
              <a:ext cx="1035050" cy="361949"/>
              <a:chOff x="2866564" y="5589362"/>
              <a:chExt cx="1035009" cy="362176"/>
            </a:xfrm>
          </p:grpSpPr>
          <p:sp>
            <p:nvSpPr>
              <p:cNvPr id="356" name="Rectangle 8"/>
              <p:cNvSpPr/>
              <p:nvPr/>
            </p:nvSpPr>
            <p:spPr bwMode="auto">
              <a:xfrm>
                <a:off x="2866564" y="5589362"/>
                <a:ext cx="765145" cy="255748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357" name="그룹 26"/>
              <p:cNvGrpSpPr>
                <a:grpSpLocks/>
              </p:cNvGrpSpPr>
              <p:nvPr/>
            </p:nvGrpSpPr>
            <p:grpSpPr bwMode="auto">
              <a:xfrm>
                <a:off x="3393593" y="5853052"/>
                <a:ext cx="125407" cy="98486"/>
                <a:chOff x="1711229" y="4356926"/>
                <a:chExt cx="206941" cy="207192"/>
              </a:xfrm>
            </p:grpSpPr>
            <p:sp>
              <p:nvSpPr>
                <p:cNvPr id="367" name="Flowchart: Connector 65"/>
                <p:cNvSpPr/>
                <p:nvPr/>
              </p:nvSpPr>
              <p:spPr bwMode="auto">
                <a:xfrm>
                  <a:off x="1711229" y="4356926"/>
                  <a:ext cx="20694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68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358" name="한쪽 모서리가 잘린 사각형 82"/>
              <p:cNvSpPr/>
              <p:nvPr/>
            </p:nvSpPr>
            <p:spPr bwMode="auto">
              <a:xfrm>
                <a:off x="3666632" y="5611601"/>
                <a:ext cx="234941" cy="233509"/>
              </a:xfrm>
              <a:prstGeom prst="snip1Rect">
                <a:avLst>
                  <a:gd name="adj" fmla="val 40833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359" name="그룹 30"/>
              <p:cNvGrpSpPr>
                <a:grpSpLocks/>
              </p:cNvGrpSpPr>
              <p:nvPr/>
            </p:nvGrpSpPr>
            <p:grpSpPr bwMode="auto">
              <a:xfrm>
                <a:off x="3690443" y="5853052"/>
                <a:ext cx="125408" cy="98486"/>
                <a:chOff x="1714790" y="4356926"/>
                <a:chExt cx="209351" cy="207192"/>
              </a:xfrm>
            </p:grpSpPr>
            <p:sp>
              <p:nvSpPr>
                <p:cNvPr id="365" name="Flowchart: Connector 65"/>
                <p:cNvSpPr/>
                <p:nvPr/>
              </p:nvSpPr>
              <p:spPr bwMode="auto">
                <a:xfrm>
                  <a:off x="1714790" y="4356926"/>
                  <a:ext cx="20935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66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grpSp>
            <p:nvGrpSpPr>
              <p:cNvPr id="360" name="그룹 25"/>
              <p:cNvGrpSpPr>
                <a:grpSpLocks/>
              </p:cNvGrpSpPr>
              <p:nvPr/>
            </p:nvGrpSpPr>
            <p:grpSpPr bwMode="auto">
              <a:xfrm>
                <a:off x="2906249" y="5853052"/>
                <a:ext cx="123820" cy="98486"/>
                <a:chOff x="1715924" y="4356926"/>
                <a:chExt cx="204325" cy="207192"/>
              </a:xfrm>
            </p:grpSpPr>
            <p:sp>
              <p:nvSpPr>
                <p:cNvPr id="363" name="Flowchart: Connector 65"/>
                <p:cNvSpPr/>
                <p:nvPr/>
              </p:nvSpPr>
              <p:spPr bwMode="auto">
                <a:xfrm>
                  <a:off x="1715924" y="4356926"/>
                  <a:ext cx="204325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64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361" name="Rectangle 8"/>
              <p:cNvSpPr/>
              <p:nvPr/>
            </p:nvSpPr>
            <p:spPr bwMode="auto">
              <a:xfrm>
                <a:off x="3433279" y="5589362"/>
                <a:ext cx="198430" cy="255748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362" name="Rectangle 8"/>
              <p:cNvSpPr/>
              <p:nvPr/>
            </p:nvSpPr>
            <p:spPr bwMode="auto">
              <a:xfrm>
                <a:off x="3195163" y="5589362"/>
                <a:ext cx="198430" cy="255748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</p:grpSp>
        <p:grpSp>
          <p:nvGrpSpPr>
            <p:cNvPr id="330" name="Group 78"/>
            <p:cNvGrpSpPr>
              <a:grpSpLocks/>
            </p:cNvGrpSpPr>
            <p:nvPr/>
          </p:nvGrpSpPr>
          <p:grpSpPr bwMode="auto">
            <a:xfrm>
              <a:off x="2789238" y="4751374"/>
              <a:ext cx="1035050" cy="361949"/>
              <a:chOff x="2866564" y="4967622"/>
              <a:chExt cx="1035009" cy="362176"/>
            </a:xfrm>
          </p:grpSpPr>
          <p:sp>
            <p:nvSpPr>
              <p:cNvPr id="342" name="Rectangle 8"/>
              <p:cNvSpPr/>
              <p:nvPr/>
            </p:nvSpPr>
            <p:spPr bwMode="auto">
              <a:xfrm>
                <a:off x="2866564" y="4967622"/>
                <a:ext cx="765145" cy="255747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343" name="그룹 26"/>
              <p:cNvGrpSpPr>
                <a:grpSpLocks/>
              </p:cNvGrpSpPr>
              <p:nvPr/>
            </p:nvGrpSpPr>
            <p:grpSpPr bwMode="auto">
              <a:xfrm>
                <a:off x="3393593" y="5231312"/>
                <a:ext cx="125407" cy="98486"/>
                <a:chOff x="1711229" y="4356926"/>
                <a:chExt cx="206941" cy="207192"/>
              </a:xfrm>
            </p:grpSpPr>
            <p:sp>
              <p:nvSpPr>
                <p:cNvPr id="354" name="Flowchart: Connector 65"/>
                <p:cNvSpPr/>
                <p:nvPr/>
              </p:nvSpPr>
              <p:spPr bwMode="auto">
                <a:xfrm>
                  <a:off x="1711229" y="4356926"/>
                  <a:ext cx="20694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55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344" name="한쪽 모서리가 잘린 사각형 82"/>
              <p:cNvSpPr/>
              <p:nvPr/>
            </p:nvSpPr>
            <p:spPr bwMode="auto">
              <a:xfrm>
                <a:off x="3666632" y="4989861"/>
                <a:ext cx="234941" cy="233508"/>
              </a:xfrm>
              <a:prstGeom prst="snip1Rect">
                <a:avLst>
                  <a:gd name="adj" fmla="val 40833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345" name="그룹 30"/>
              <p:cNvGrpSpPr>
                <a:grpSpLocks/>
              </p:cNvGrpSpPr>
              <p:nvPr/>
            </p:nvGrpSpPr>
            <p:grpSpPr bwMode="auto">
              <a:xfrm>
                <a:off x="3690443" y="5231312"/>
                <a:ext cx="125408" cy="98486"/>
                <a:chOff x="1714790" y="4356926"/>
                <a:chExt cx="209351" cy="207192"/>
              </a:xfrm>
            </p:grpSpPr>
            <p:sp>
              <p:nvSpPr>
                <p:cNvPr id="352" name="Flowchart: Connector 65"/>
                <p:cNvSpPr/>
                <p:nvPr/>
              </p:nvSpPr>
              <p:spPr bwMode="auto">
                <a:xfrm>
                  <a:off x="1714790" y="4356926"/>
                  <a:ext cx="20935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53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grpSp>
            <p:nvGrpSpPr>
              <p:cNvPr id="346" name="그룹 25"/>
              <p:cNvGrpSpPr>
                <a:grpSpLocks/>
              </p:cNvGrpSpPr>
              <p:nvPr/>
            </p:nvGrpSpPr>
            <p:grpSpPr bwMode="auto">
              <a:xfrm>
                <a:off x="2906249" y="5231312"/>
                <a:ext cx="123820" cy="98486"/>
                <a:chOff x="1715924" y="4356926"/>
                <a:chExt cx="204325" cy="207192"/>
              </a:xfrm>
            </p:grpSpPr>
            <p:sp>
              <p:nvSpPr>
                <p:cNvPr id="350" name="Flowchart: Connector 65"/>
                <p:cNvSpPr/>
                <p:nvPr/>
              </p:nvSpPr>
              <p:spPr bwMode="auto">
                <a:xfrm>
                  <a:off x="1715924" y="4356926"/>
                  <a:ext cx="204325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351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347" name="Rectangle 8"/>
              <p:cNvSpPr/>
              <p:nvPr/>
            </p:nvSpPr>
            <p:spPr bwMode="auto">
              <a:xfrm>
                <a:off x="3433279" y="49676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348" name="Rectangle 8"/>
              <p:cNvSpPr/>
              <p:nvPr/>
            </p:nvSpPr>
            <p:spPr bwMode="auto">
              <a:xfrm>
                <a:off x="3195163" y="49676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349" name="Rectangle 8"/>
              <p:cNvSpPr/>
              <p:nvPr/>
            </p:nvSpPr>
            <p:spPr bwMode="auto">
              <a:xfrm>
                <a:off x="2941173" y="49676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</p:grpSp>
        <p:sp>
          <p:nvSpPr>
            <p:cNvPr id="331" name="Text Box 54"/>
            <p:cNvSpPr txBox="1">
              <a:spLocks noChangeArrowheads="1"/>
            </p:cNvSpPr>
            <p:nvPr/>
          </p:nvSpPr>
          <p:spPr bwMode="gray">
            <a:xfrm>
              <a:off x="3977854" y="3730625"/>
              <a:ext cx="712042" cy="24929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A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BC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332" name="Text Box 54"/>
            <p:cNvSpPr txBox="1">
              <a:spLocks noChangeArrowheads="1"/>
            </p:cNvSpPr>
            <p:nvPr/>
          </p:nvSpPr>
          <p:spPr bwMode="gray">
            <a:xfrm>
              <a:off x="3976142" y="4278313"/>
              <a:ext cx="482104" cy="24160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C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A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333" name="Text Box 54"/>
            <p:cNvSpPr txBox="1">
              <a:spLocks noChangeArrowheads="1"/>
            </p:cNvSpPr>
            <p:nvPr/>
          </p:nvSpPr>
          <p:spPr bwMode="gray">
            <a:xfrm>
              <a:off x="2157841" y="3730625"/>
              <a:ext cx="591282" cy="24160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Load 1</a:t>
              </a:r>
            </a:p>
          </p:txBody>
        </p:sp>
        <p:sp>
          <p:nvSpPr>
            <p:cNvPr id="334" name="Text Box 54"/>
            <p:cNvSpPr txBox="1">
              <a:spLocks noChangeArrowheads="1"/>
            </p:cNvSpPr>
            <p:nvPr/>
          </p:nvSpPr>
          <p:spPr bwMode="gray">
            <a:xfrm>
              <a:off x="2157841" y="4278313"/>
              <a:ext cx="591282" cy="24160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Load 2</a:t>
              </a:r>
            </a:p>
          </p:txBody>
        </p:sp>
        <p:sp>
          <p:nvSpPr>
            <p:cNvPr id="335" name="Text Box 54"/>
            <p:cNvSpPr txBox="1">
              <a:spLocks noChangeArrowheads="1"/>
            </p:cNvSpPr>
            <p:nvPr/>
          </p:nvSpPr>
          <p:spPr bwMode="gray">
            <a:xfrm>
              <a:off x="3995557" y="4806950"/>
              <a:ext cx="660760" cy="24160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A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EF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336" name="Text Box 54"/>
            <p:cNvSpPr txBox="1">
              <a:spLocks noChangeArrowheads="1"/>
            </p:cNvSpPr>
            <p:nvPr/>
          </p:nvSpPr>
          <p:spPr bwMode="gray">
            <a:xfrm>
              <a:off x="3975181" y="5338763"/>
              <a:ext cx="490376" cy="24160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GA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337" name="Text Box 54"/>
            <p:cNvSpPr txBox="1">
              <a:spLocks noChangeArrowheads="1"/>
            </p:cNvSpPr>
            <p:nvPr/>
          </p:nvSpPr>
          <p:spPr bwMode="gray">
            <a:xfrm>
              <a:off x="2157841" y="4806950"/>
              <a:ext cx="591282" cy="24160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Load 3</a:t>
              </a:r>
            </a:p>
          </p:txBody>
        </p:sp>
        <p:sp>
          <p:nvSpPr>
            <p:cNvPr id="338" name="Text Box 54"/>
            <p:cNvSpPr txBox="1">
              <a:spLocks noChangeArrowheads="1"/>
            </p:cNvSpPr>
            <p:nvPr/>
          </p:nvSpPr>
          <p:spPr bwMode="gray">
            <a:xfrm>
              <a:off x="2157841" y="5338763"/>
              <a:ext cx="591282" cy="24160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Load 4</a:t>
              </a:r>
            </a:p>
          </p:txBody>
        </p:sp>
        <p:sp>
          <p:nvSpPr>
            <p:cNvPr id="339" name="Freeform 77"/>
            <p:cNvSpPr/>
            <p:nvPr/>
          </p:nvSpPr>
          <p:spPr bwMode="auto">
            <a:xfrm>
              <a:off x="2063750" y="3871913"/>
              <a:ext cx="141288" cy="539750"/>
            </a:xfrm>
            <a:custGeom>
              <a:avLst/>
              <a:gdLst>
                <a:gd name="connsiteX0" fmla="*/ 223157 w 223157"/>
                <a:gd name="connsiteY0" fmla="*/ 14514 h 651327"/>
                <a:gd name="connsiteX1" fmla="*/ 38100 w 223157"/>
                <a:gd name="connsiteY1" fmla="*/ 90714 h 651327"/>
                <a:gd name="connsiteX2" fmla="*/ 27214 w 223157"/>
                <a:gd name="connsiteY2" fmla="*/ 558799 h 651327"/>
                <a:gd name="connsiteX3" fmla="*/ 201386 w 223157"/>
                <a:gd name="connsiteY3" fmla="*/ 645885 h 65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157" h="651327">
                  <a:moveTo>
                    <a:pt x="223157" y="14514"/>
                  </a:moveTo>
                  <a:cubicBezTo>
                    <a:pt x="146957" y="7257"/>
                    <a:pt x="70757" y="0"/>
                    <a:pt x="38100" y="90714"/>
                  </a:cubicBezTo>
                  <a:cubicBezTo>
                    <a:pt x="5443" y="181428"/>
                    <a:pt x="0" y="466271"/>
                    <a:pt x="27214" y="558799"/>
                  </a:cubicBezTo>
                  <a:cubicBezTo>
                    <a:pt x="54428" y="651327"/>
                    <a:pt x="127907" y="648606"/>
                    <a:pt x="201386" y="645885"/>
                  </a:cubicBezTo>
                </a:path>
              </a:pathLst>
            </a:custGeom>
            <a:noFill/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fontAlgn="auto">
                <a:lnSpc>
                  <a:spcPct val="85000"/>
                </a:lnSpc>
                <a:spcBef>
                  <a:spcPct val="50000"/>
                </a:spcBef>
                <a:defRPr/>
              </a:pPr>
              <a:endParaRPr lang="ko-KR" altLang="en-US" sz="1000" b="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340" name="Text Box 54"/>
            <p:cNvSpPr txBox="1">
              <a:spLocks noChangeArrowheads="1"/>
            </p:cNvSpPr>
            <p:nvPr/>
          </p:nvSpPr>
          <p:spPr bwMode="gray">
            <a:xfrm>
              <a:off x="1813107" y="4010025"/>
              <a:ext cx="547325" cy="256993"/>
            </a:xfrm>
            <a:prstGeom prst="rect">
              <a:avLst/>
            </a:prstGeom>
            <a:solidFill>
              <a:srgbClr val="FFFFFF"/>
            </a:solidFill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 fontAlgn="auto">
                <a:spcBef>
                  <a:spcPct val="50000"/>
                </a:spcBef>
                <a:defRPr/>
              </a:pPr>
              <a:r>
                <a:rPr lang="en-US" altLang="ko-KR" sz="1100" b="0" kern="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Trip 1</a:t>
              </a:r>
            </a:p>
          </p:txBody>
        </p:sp>
        <p:sp>
          <p:nvSpPr>
            <p:cNvPr id="341" name="Text Box 54"/>
            <p:cNvSpPr txBox="1">
              <a:spLocks noChangeArrowheads="1"/>
            </p:cNvSpPr>
            <p:nvPr/>
          </p:nvSpPr>
          <p:spPr bwMode="gray">
            <a:xfrm>
              <a:off x="2532627" y="3319463"/>
              <a:ext cx="1453022" cy="256993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ko-KR" altLang="en-US" sz="11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기 수립된 운송 계획</a:t>
              </a:r>
              <a:endParaRPr lang="en-US" altLang="ko-KR" sz="1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95" name="AutoShape 25"/>
          <p:cNvSpPr>
            <a:spLocks noChangeArrowheads="1"/>
          </p:cNvSpPr>
          <p:nvPr/>
        </p:nvSpPr>
        <p:spPr bwMode="auto">
          <a:xfrm rot="5400000">
            <a:off x="3754404" y="4891882"/>
            <a:ext cx="2601913" cy="209550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Font typeface="Wingdings" pitchFamily="2" charset="2"/>
              <a:buNone/>
            </a:pPr>
            <a:endParaRPr lang="ko-KR" altLang="en-US" sz="1000" dirty="0">
              <a:latin typeface="맑은 고딕" panose="020B0503020000020004" pitchFamily="50" charset="-127"/>
              <a:ea typeface="맑은 고딕" pitchFamily="50" charset="-127"/>
            </a:endParaRPr>
          </a:p>
        </p:txBody>
      </p:sp>
      <p:grpSp>
        <p:nvGrpSpPr>
          <p:cNvPr id="396" name="그룹 482"/>
          <p:cNvGrpSpPr>
            <a:grpSpLocks/>
          </p:cNvGrpSpPr>
          <p:nvPr/>
        </p:nvGrpSpPr>
        <p:grpSpPr bwMode="auto">
          <a:xfrm>
            <a:off x="6490461" y="3746500"/>
            <a:ext cx="3013075" cy="2449513"/>
            <a:chOff x="5980113" y="3276600"/>
            <a:chExt cx="3013075" cy="2449513"/>
          </a:xfrm>
        </p:grpSpPr>
        <p:sp>
          <p:nvSpPr>
            <p:cNvPr id="397" name="Rectangle 8"/>
            <p:cNvSpPr/>
            <p:nvPr/>
          </p:nvSpPr>
          <p:spPr bwMode="auto">
            <a:xfrm>
              <a:off x="5980113" y="3276600"/>
              <a:ext cx="3013075" cy="2449513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182563" indent="-182563" fontAlgn="auto">
                <a:lnSpc>
                  <a:spcPct val="85000"/>
                </a:lnSpc>
                <a:spcBef>
                  <a:spcPct val="50000"/>
                </a:spcBef>
                <a:defRPr/>
              </a:pPr>
              <a:endParaRPr lang="en-US" altLang="ko-KR" b="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grpSp>
          <p:nvGrpSpPr>
            <p:cNvPr id="398" name="Group 92"/>
            <p:cNvGrpSpPr>
              <a:grpSpLocks/>
            </p:cNvGrpSpPr>
            <p:nvPr/>
          </p:nvGrpSpPr>
          <p:grpSpPr bwMode="auto">
            <a:xfrm>
              <a:off x="7027863" y="3678228"/>
              <a:ext cx="1035050" cy="361949"/>
              <a:chOff x="2866564" y="3596022"/>
              <a:chExt cx="1035009" cy="362176"/>
            </a:xfrm>
          </p:grpSpPr>
          <p:sp>
            <p:nvSpPr>
              <p:cNvPr id="457" name="Rectangle 8"/>
              <p:cNvSpPr/>
              <p:nvPr/>
            </p:nvSpPr>
            <p:spPr bwMode="auto">
              <a:xfrm>
                <a:off x="2866564" y="3596022"/>
                <a:ext cx="765145" cy="255747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458" name="그룹 26"/>
              <p:cNvGrpSpPr>
                <a:grpSpLocks/>
              </p:cNvGrpSpPr>
              <p:nvPr/>
            </p:nvGrpSpPr>
            <p:grpSpPr bwMode="auto">
              <a:xfrm>
                <a:off x="3393593" y="3859712"/>
                <a:ext cx="125407" cy="98486"/>
                <a:chOff x="1711229" y="4356926"/>
                <a:chExt cx="206941" cy="207192"/>
              </a:xfrm>
            </p:grpSpPr>
            <p:sp>
              <p:nvSpPr>
                <p:cNvPr id="468" name="Flowchart: Connector 65"/>
                <p:cNvSpPr/>
                <p:nvPr/>
              </p:nvSpPr>
              <p:spPr bwMode="auto">
                <a:xfrm>
                  <a:off x="1711229" y="4356926"/>
                  <a:ext cx="20694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69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459" name="한쪽 모서리가 잘린 사각형 82"/>
              <p:cNvSpPr/>
              <p:nvPr/>
            </p:nvSpPr>
            <p:spPr bwMode="auto">
              <a:xfrm>
                <a:off x="3666632" y="3618261"/>
                <a:ext cx="234941" cy="233508"/>
              </a:xfrm>
              <a:prstGeom prst="snip1Rect">
                <a:avLst>
                  <a:gd name="adj" fmla="val 40833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460" name="그룹 30"/>
              <p:cNvGrpSpPr>
                <a:grpSpLocks/>
              </p:cNvGrpSpPr>
              <p:nvPr/>
            </p:nvGrpSpPr>
            <p:grpSpPr bwMode="auto">
              <a:xfrm>
                <a:off x="3690443" y="3859712"/>
                <a:ext cx="125408" cy="98486"/>
                <a:chOff x="1714790" y="4356926"/>
                <a:chExt cx="209351" cy="207192"/>
              </a:xfrm>
            </p:grpSpPr>
            <p:sp>
              <p:nvSpPr>
                <p:cNvPr id="466" name="Flowchart: Connector 65"/>
                <p:cNvSpPr/>
                <p:nvPr/>
              </p:nvSpPr>
              <p:spPr bwMode="auto">
                <a:xfrm>
                  <a:off x="1714790" y="4356926"/>
                  <a:ext cx="20935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67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grpSp>
            <p:nvGrpSpPr>
              <p:cNvPr id="461" name="그룹 25"/>
              <p:cNvGrpSpPr>
                <a:grpSpLocks/>
              </p:cNvGrpSpPr>
              <p:nvPr/>
            </p:nvGrpSpPr>
            <p:grpSpPr bwMode="auto">
              <a:xfrm>
                <a:off x="2906249" y="3859712"/>
                <a:ext cx="123820" cy="98486"/>
                <a:chOff x="1715924" y="4356926"/>
                <a:chExt cx="204325" cy="207192"/>
              </a:xfrm>
            </p:grpSpPr>
            <p:sp>
              <p:nvSpPr>
                <p:cNvPr id="464" name="Flowchart: Connector 65"/>
                <p:cNvSpPr/>
                <p:nvPr/>
              </p:nvSpPr>
              <p:spPr bwMode="auto">
                <a:xfrm>
                  <a:off x="1715924" y="4356926"/>
                  <a:ext cx="204325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65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462" name="Rectangle 8"/>
              <p:cNvSpPr/>
              <p:nvPr/>
            </p:nvSpPr>
            <p:spPr bwMode="auto">
              <a:xfrm>
                <a:off x="3433279" y="35960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463" name="Rectangle 8"/>
              <p:cNvSpPr/>
              <p:nvPr/>
            </p:nvSpPr>
            <p:spPr bwMode="auto">
              <a:xfrm>
                <a:off x="3195163" y="35960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</p:grpSp>
        <p:grpSp>
          <p:nvGrpSpPr>
            <p:cNvPr id="399" name="Group 106"/>
            <p:cNvGrpSpPr>
              <a:grpSpLocks/>
            </p:cNvGrpSpPr>
            <p:nvPr/>
          </p:nvGrpSpPr>
          <p:grpSpPr bwMode="auto">
            <a:xfrm>
              <a:off x="7027863" y="4214801"/>
              <a:ext cx="1035050" cy="361949"/>
              <a:chOff x="2866564" y="4217762"/>
              <a:chExt cx="1035009" cy="362176"/>
            </a:xfrm>
          </p:grpSpPr>
          <p:sp>
            <p:nvSpPr>
              <p:cNvPr id="444" name="Rectangle 8"/>
              <p:cNvSpPr/>
              <p:nvPr/>
            </p:nvSpPr>
            <p:spPr bwMode="auto">
              <a:xfrm>
                <a:off x="2866564" y="4217762"/>
                <a:ext cx="765145" cy="255747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445" name="그룹 26"/>
              <p:cNvGrpSpPr>
                <a:grpSpLocks/>
              </p:cNvGrpSpPr>
              <p:nvPr/>
            </p:nvGrpSpPr>
            <p:grpSpPr bwMode="auto">
              <a:xfrm>
                <a:off x="3393593" y="4481452"/>
                <a:ext cx="125407" cy="98486"/>
                <a:chOff x="1711229" y="4356926"/>
                <a:chExt cx="206941" cy="207192"/>
              </a:xfrm>
            </p:grpSpPr>
            <p:sp>
              <p:nvSpPr>
                <p:cNvPr id="455" name="Flowchart: Connector 65"/>
                <p:cNvSpPr/>
                <p:nvPr/>
              </p:nvSpPr>
              <p:spPr bwMode="auto">
                <a:xfrm>
                  <a:off x="1711229" y="4356926"/>
                  <a:ext cx="20694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56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446" name="한쪽 모서리가 잘린 사각형 82"/>
              <p:cNvSpPr/>
              <p:nvPr/>
            </p:nvSpPr>
            <p:spPr bwMode="auto">
              <a:xfrm>
                <a:off x="3666632" y="4240001"/>
                <a:ext cx="234941" cy="233508"/>
              </a:xfrm>
              <a:prstGeom prst="snip1Rect">
                <a:avLst>
                  <a:gd name="adj" fmla="val 40833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447" name="그룹 30"/>
              <p:cNvGrpSpPr>
                <a:grpSpLocks/>
              </p:cNvGrpSpPr>
              <p:nvPr/>
            </p:nvGrpSpPr>
            <p:grpSpPr bwMode="auto">
              <a:xfrm>
                <a:off x="3690443" y="4481452"/>
                <a:ext cx="125408" cy="98486"/>
                <a:chOff x="1714790" y="4356926"/>
                <a:chExt cx="209351" cy="207192"/>
              </a:xfrm>
            </p:grpSpPr>
            <p:sp>
              <p:nvSpPr>
                <p:cNvPr id="453" name="Flowchart: Connector 65"/>
                <p:cNvSpPr/>
                <p:nvPr/>
              </p:nvSpPr>
              <p:spPr bwMode="auto">
                <a:xfrm>
                  <a:off x="1714790" y="4356926"/>
                  <a:ext cx="20935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54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grpSp>
            <p:nvGrpSpPr>
              <p:cNvPr id="448" name="그룹 25"/>
              <p:cNvGrpSpPr>
                <a:grpSpLocks/>
              </p:cNvGrpSpPr>
              <p:nvPr/>
            </p:nvGrpSpPr>
            <p:grpSpPr bwMode="auto">
              <a:xfrm>
                <a:off x="2906249" y="4481452"/>
                <a:ext cx="123820" cy="98486"/>
                <a:chOff x="1715924" y="4356926"/>
                <a:chExt cx="204325" cy="207192"/>
              </a:xfrm>
            </p:grpSpPr>
            <p:sp>
              <p:nvSpPr>
                <p:cNvPr id="451" name="Flowchart: Connector 65"/>
                <p:cNvSpPr/>
                <p:nvPr/>
              </p:nvSpPr>
              <p:spPr bwMode="auto">
                <a:xfrm>
                  <a:off x="1715924" y="4356926"/>
                  <a:ext cx="204325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52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449" name="Rectangle 8"/>
              <p:cNvSpPr/>
              <p:nvPr/>
            </p:nvSpPr>
            <p:spPr bwMode="auto">
              <a:xfrm>
                <a:off x="3433279" y="421776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450" name="Rectangle 8"/>
              <p:cNvSpPr/>
              <p:nvPr/>
            </p:nvSpPr>
            <p:spPr bwMode="auto">
              <a:xfrm>
                <a:off x="3195163" y="421776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</p:grpSp>
        <p:grpSp>
          <p:nvGrpSpPr>
            <p:cNvPr id="400" name="Group 120"/>
            <p:cNvGrpSpPr>
              <a:grpSpLocks/>
            </p:cNvGrpSpPr>
            <p:nvPr/>
          </p:nvGrpSpPr>
          <p:grpSpPr bwMode="auto">
            <a:xfrm>
              <a:off x="7027863" y="5286360"/>
              <a:ext cx="1035050" cy="361949"/>
              <a:chOff x="2866564" y="5589362"/>
              <a:chExt cx="1035009" cy="362176"/>
            </a:xfrm>
          </p:grpSpPr>
          <p:sp>
            <p:nvSpPr>
              <p:cNvPr id="431" name="Rectangle 8"/>
              <p:cNvSpPr/>
              <p:nvPr/>
            </p:nvSpPr>
            <p:spPr bwMode="auto">
              <a:xfrm>
                <a:off x="2866564" y="5589362"/>
                <a:ext cx="765145" cy="255748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432" name="그룹 26"/>
              <p:cNvGrpSpPr>
                <a:grpSpLocks/>
              </p:cNvGrpSpPr>
              <p:nvPr/>
            </p:nvGrpSpPr>
            <p:grpSpPr bwMode="auto">
              <a:xfrm>
                <a:off x="3393593" y="5853052"/>
                <a:ext cx="125407" cy="98486"/>
                <a:chOff x="1711229" y="4356926"/>
                <a:chExt cx="206941" cy="207192"/>
              </a:xfrm>
            </p:grpSpPr>
            <p:sp>
              <p:nvSpPr>
                <p:cNvPr id="442" name="Flowchart: Connector 65"/>
                <p:cNvSpPr/>
                <p:nvPr/>
              </p:nvSpPr>
              <p:spPr bwMode="auto">
                <a:xfrm>
                  <a:off x="1711229" y="4356926"/>
                  <a:ext cx="20694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43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433" name="한쪽 모서리가 잘린 사각형 82"/>
              <p:cNvSpPr/>
              <p:nvPr/>
            </p:nvSpPr>
            <p:spPr bwMode="auto">
              <a:xfrm>
                <a:off x="3666632" y="5611601"/>
                <a:ext cx="234941" cy="233509"/>
              </a:xfrm>
              <a:prstGeom prst="snip1Rect">
                <a:avLst>
                  <a:gd name="adj" fmla="val 40833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434" name="그룹 30"/>
              <p:cNvGrpSpPr>
                <a:grpSpLocks/>
              </p:cNvGrpSpPr>
              <p:nvPr/>
            </p:nvGrpSpPr>
            <p:grpSpPr bwMode="auto">
              <a:xfrm>
                <a:off x="3690443" y="5853052"/>
                <a:ext cx="125408" cy="98486"/>
                <a:chOff x="1714790" y="4356926"/>
                <a:chExt cx="209351" cy="207192"/>
              </a:xfrm>
            </p:grpSpPr>
            <p:sp>
              <p:nvSpPr>
                <p:cNvPr id="440" name="Flowchart: Connector 65"/>
                <p:cNvSpPr/>
                <p:nvPr/>
              </p:nvSpPr>
              <p:spPr bwMode="auto">
                <a:xfrm>
                  <a:off x="1714790" y="4356926"/>
                  <a:ext cx="20935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41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grpSp>
            <p:nvGrpSpPr>
              <p:cNvPr id="435" name="그룹 25"/>
              <p:cNvGrpSpPr>
                <a:grpSpLocks/>
              </p:cNvGrpSpPr>
              <p:nvPr/>
            </p:nvGrpSpPr>
            <p:grpSpPr bwMode="auto">
              <a:xfrm>
                <a:off x="2906249" y="5853052"/>
                <a:ext cx="123820" cy="98486"/>
                <a:chOff x="1715924" y="4356926"/>
                <a:chExt cx="204325" cy="207192"/>
              </a:xfrm>
            </p:grpSpPr>
            <p:sp>
              <p:nvSpPr>
                <p:cNvPr id="438" name="Flowchart: Connector 65"/>
                <p:cNvSpPr/>
                <p:nvPr/>
              </p:nvSpPr>
              <p:spPr bwMode="auto">
                <a:xfrm>
                  <a:off x="1715924" y="4356926"/>
                  <a:ext cx="204325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39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436" name="Rectangle 8"/>
              <p:cNvSpPr/>
              <p:nvPr/>
            </p:nvSpPr>
            <p:spPr bwMode="auto">
              <a:xfrm>
                <a:off x="3433279" y="5589362"/>
                <a:ext cx="198430" cy="255748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437" name="Rectangle 8"/>
              <p:cNvSpPr/>
              <p:nvPr/>
            </p:nvSpPr>
            <p:spPr bwMode="auto">
              <a:xfrm>
                <a:off x="3195163" y="5589362"/>
                <a:ext cx="198430" cy="255748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</p:grpSp>
        <p:grpSp>
          <p:nvGrpSpPr>
            <p:cNvPr id="401" name="Group 135"/>
            <p:cNvGrpSpPr>
              <a:grpSpLocks/>
            </p:cNvGrpSpPr>
            <p:nvPr/>
          </p:nvGrpSpPr>
          <p:grpSpPr bwMode="auto">
            <a:xfrm>
              <a:off x="7027863" y="4751374"/>
              <a:ext cx="1035050" cy="361949"/>
              <a:chOff x="2866564" y="4967622"/>
              <a:chExt cx="1035009" cy="362176"/>
            </a:xfrm>
          </p:grpSpPr>
          <p:sp>
            <p:nvSpPr>
              <p:cNvPr id="417" name="Rectangle 8"/>
              <p:cNvSpPr/>
              <p:nvPr/>
            </p:nvSpPr>
            <p:spPr bwMode="auto">
              <a:xfrm>
                <a:off x="2866564" y="4967622"/>
                <a:ext cx="765145" cy="255747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418" name="그룹 26"/>
              <p:cNvGrpSpPr>
                <a:grpSpLocks/>
              </p:cNvGrpSpPr>
              <p:nvPr/>
            </p:nvGrpSpPr>
            <p:grpSpPr bwMode="auto">
              <a:xfrm>
                <a:off x="3393593" y="5231312"/>
                <a:ext cx="125407" cy="98486"/>
                <a:chOff x="1711229" y="4356926"/>
                <a:chExt cx="206941" cy="207192"/>
              </a:xfrm>
            </p:grpSpPr>
            <p:sp>
              <p:nvSpPr>
                <p:cNvPr id="429" name="Flowchart: Connector 65"/>
                <p:cNvSpPr/>
                <p:nvPr/>
              </p:nvSpPr>
              <p:spPr bwMode="auto">
                <a:xfrm>
                  <a:off x="1711229" y="4356926"/>
                  <a:ext cx="20694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30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419" name="한쪽 모서리가 잘린 사각형 82"/>
              <p:cNvSpPr/>
              <p:nvPr/>
            </p:nvSpPr>
            <p:spPr bwMode="auto">
              <a:xfrm>
                <a:off x="3666632" y="4989861"/>
                <a:ext cx="234941" cy="233508"/>
              </a:xfrm>
              <a:prstGeom prst="snip1Rect">
                <a:avLst>
                  <a:gd name="adj" fmla="val 40833"/>
                </a:avLst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7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420" name="그룹 30"/>
              <p:cNvGrpSpPr>
                <a:grpSpLocks/>
              </p:cNvGrpSpPr>
              <p:nvPr/>
            </p:nvGrpSpPr>
            <p:grpSpPr bwMode="auto">
              <a:xfrm>
                <a:off x="3690443" y="5231312"/>
                <a:ext cx="125408" cy="98486"/>
                <a:chOff x="1714790" y="4356926"/>
                <a:chExt cx="209351" cy="207192"/>
              </a:xfrm>
            </p:grpSpPr>
            <p:sp>
              <p:nvSpPr>
                <p:cNvPr id="427" name="Flowchart: Connector 65"/>
                <p:cNvSpPr/>
                <p:nvPr/>
              </p:nvSpPr>
              <p:spPr bwMode="auto">
                <a:xfrm>
                  <a:off x="1714790" y="4356926"/>
                  <a:ext cx="209351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28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grpSp>
            <p:nvGrpSpPr>
              <p:cNvPr id="421" name="그룹 25"/>
              <p:cNvGrpSpPr>
                <a:grpSpLocks/>
              </p:cNvGrpSpPr>
              <p:nvPr/>
            </p:nvGrpSpPr>
            <p:grpSpPr bwMode="auto">
              <a:xfrm>
                <a:off x="2906249" y="5231312"/>
                <a:ext cx="123820" cy="98486"/>
                <a:chOff x="1715924" y="4356926"/>
                <a:chExt cx="204325" cy="207192"/>
              </a:xfrm>
            </p:grpSpPr>
            <p:sp>
              <p:nvSpPr>
                <p:cNvPr id="425" name="Flowchart: Connector 65"/>
                <p:cNvSpPr/>
                <p:nvPr/>
              </p:nvSpPr>
              <p:spPr bwMode="auto">
                <a:xfrm>
                  <a:off x="1715924" y="4356926"/>
                  <a:ext cx="204325" cy="207192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426" name="Flowchart: Connector 65"/>
                <p:cNvSpPr/>
                <p:nvPr/>
              </p:nvSpPr>
              <p:spPr bwMode="auto">
                <a:xfrm>
                  <a:off x="1777978" y="4421192"/>
                  <a:ext cx="79378" cy="79378"/>
                </a:xfrm>
                <a:prstGeom prst="flowChartConnector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innerShdw blurRad="50800" dist="12700" dir="12540000">
                    <a:prstClr val="black">
                      <a:alpha val="28000"/>
                    </a:prstClr>
                  </a:innerShdw>
                </a:effectLst>
              </p:spPr>
              <p:txBody>
                <a:bodyPr wrap="none" anchor="ctr"/>
                <a:lstStyle/>
                <a:p>
                  <a:pPr algn="ctr" fontAlgn="auto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70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itchFamily="50" charset="-127"/>
                    <a:cs typeface="Arial" charset="0"/>
                  </a:endParaRPr>
                </a:p>
              </p:txBody>
            </p:sp>
          </p:grpSp>
          <p:sp>
            <p:nvSpPr>
              <p:cNvPr id="422" name="Rectangle 8"/>
              <p:cNvSpPr/>
              <p:nvPr/>
            </p:nvSpPr>
            <p:spPr bwMode="auto">
              <a:xfrm>
                <a:off x="3433279" y="49676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423" name="Rectangle 8"/>
              <p:cNvSpPr/>
              <p:nvPr/>
            </p:nvSpPr>
            <p:spPr bwMode="auto">
              <a:xfrm>
                <a:off x="3195163" y="49676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sp>
            <p:nvSpPr>
              <p:cNvPr id="424" name="Rectangle 8"/>
              <p:cNvSpPr/>
              <p:nvPr/>
            </p:nvSpPr>
            <p:spPr bwMode="auto">
              <a:xfrm>
                <a:off x="2941173" y="4967622"/>
                <a:ext cx="198430" cy="255747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</p:grpSp>
        <p:sp>
          <p:nvSpPr>
            <p:cNvPr id="402" name="Text Box 54"/>
            <p:cNvSpPr txBox="1">
              <a:spLocks noChangeArrowheads="1"/>
            </p:cNvSpPr>
            <p:nvPr/>
          </p:nvSpPr>
          <p:spPr bwMode="gray">
            <a:xfrm>
              <a:off x="8227503" y="3730625"/>
              <a:ext cx="689993" cy="24929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A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BC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403" name="Text Box 54"/>
            <p:cNvSpPr txBox="1">
              <a:spLocks noChangeArrowheads="1"/>
            </p:cNvSpPr>
            <p:nvPr/>
          </p:nvSpPr>
          <p:spPr bwMode="gray">
            <a:xfrm>
              <a:off x="8215819" y="4278313"/>
              <a:ext cx="479999" cy="24929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C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A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404" name="Text Box 54"/>
            <p:cNvSpPr txBox="1">
              <a:spLocks noChangeArrowheads="1"/>
            </p:cNvSpPr>
            <p:nvPr/>
          </p:nvSpPr>
          <p:spPr bwMode="gray">
            <a:xfrm>
              <a:off x="6388100" y="3730625"/>
              <a:ext cx="608013" cy="25717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1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Load 1</a:t>
              </a:r>
            </a:p>
          </p:txBody>
        </p:sp>
        <p:sp>
          <p:nvSpPr>
            <p:cNvPr id="405" name="Text Box 54"/>
            <p:cNvSpPr txBox="1">
              <a:spLocks noChangeArrowheads="1"/>
            </p:cNvSpPr>
            <p:nvPr/>
          </p:nvSpPr>
          <p:spPr bwMode="gray">
            <a:xfrm>
              <a:off x="6388100" y="4278313"/>
              <a:ext cx="608013" cy="25717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1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Load 2</a:t>
              </a:r>
            </a:p>
          </p:txBody>
        </p:sp>
        <p:sp>
          <p:nvSpPr>
            <p:cNvPr id="406" name="Text Box 54"/>
            <p:cNvSpPr txBox="1">
              <a:spLocks noChangeArrowheads="1"/>
            </p:cNvSpPr>
            <p:nvPr/>
          </p:nvSpPr>
          <p:spPr bwMode="gray">
            <a:xfrm>
              <a:off x="8244412" y="4806950"/>
              <a:ext cx="640299" cy="24160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A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EF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407" name="Text Box 54"/>
            <p:cNvSpPr txBox="1">
              <a:spLocks noChangeArrowheads="1"/>
            </p:cNvSpPr>
            <p:nvPr/>
          </p:nvSpPr>
          <p:spPr bwMode="gray">
            <a:xfrm>
              <a:off x="8227511" y="5338763"/>
              <a:ext cx="688390" cy="24929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FGA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408" name="Text Box 54"/>
            <p:cNvSpPr txBox="1">
              <a:spLocks noChangeArrowheads="1"/>
            </p:cNvSpPr>
            <p:nvPr/>
          </p:nvSpPr>
          <p:spPr bwMode="gray">
            <a:xfrm>
              <a:off x="6388100" y="4806950"/>
              <a:ext cx="608013" cy="25717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1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Load 3</a:t>
              </a:r>
            </a:p>
          </p:txBody>
        </p:sp>
        <p:sp>
          <p:nvSpPr>
            <p:cNvPr id="409" name="Text Box 54"/>
            <p:cNvSpPr txBox="1">
              <a:spLocks noChangeArrowheads="1"/>
            </p:cNvSpPr>
            <p:nvPr/>
          </p:nvSpPr>
          <p:spPr bwMode="gray">
            <a:xfrm>
              <a:off x="6388100" y="5338763"/>
              <a:ext cx="608013" cy="25717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1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Load 4</a:t>
              </a:r>
            </a:p>
          </p:txBody>
        </p:sp>
        <p:sp>
          <p:nvSpPr>
            <p:cNvPr id="410" name="Freeform 150"/>
            <p:cNvSpPr/>
            <p:nvPr/>
          </p:nvSpPr>
          <p:spPr bwMode="auto">
            <a:xfrm>
              <a:off x="6302375" y="3871913"/>
              <a:ext cx="141288" cy="539750"/>
            </a:xfrm>
            <a:custGeom>
              <a:avLst/>
              <a:gdLst>
                <a:gd name="connsiteX0" fmla="*/ 223157 w 223157"/>
                <a:gd name="connsiteY0" fmla="*/ 14514 h 651327"/>
                <a:gd name="connsiteX1" fmla="*/ 38100 w 223157"/>
                <a:gd name="connsiteY1" fmla="*/ 90714 h 651327"/>
                <a:gd name="connsiteX2" fmla="*/ 27214 w 223157"/>
                <a:gd name="connsiteY2" fmla="*/ 558799 h 651327"/>
                <a:gd name="connsiteX3" fmla="*/ 201386 w 223157"/>
                <a:gd name="connsiteY3" fmla="*/ 645885 h 65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157" h="651327">
                  <a:moveTo>
                    <a:pt x="223157" y="14514"/>
                  </a:moveTo>
                  <a:cubicBezTo>
                    <a:pt x="146957" y="7257"/>
                    <a:pt x="70757" y="0"/>
                    <a:pt x="38100" y="90714"/>
                  </a:cubicBezTo>
                  <a:cubicBezTo>
                    <a:pt x="5443" y="181428"/>
                    <a:pt x="0" y="466271"/>
                    <a:pt x="27214" y="558799"/>
                  </a:cubicBezTo>
                  <a:cubicBezTo>
                    <a:pt x="54428" y="651327"/>
                    <a:pt x="127907" y="648606"/>
                    <a:pt x="201386" y="645885"/>
                  </a:cubicBezTo>
                </a:path>
              </a:pathLst>
            </a:custGeom>
            <a:noFill/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fontAlgn="auto">
                <a:lnSpc>
                  <a:spcPct val="85000"/>
                </a:lnSpc>
                <a:spcBef>
                  <a:spcPct val="50000"/>
                </a:spcBef>
                <a:defRPr/>
              </a:pPr>
              <a:endParaRPr lang="ko-KR" altLang="en-US" sz="1000" b="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411" name="Text Box 54"/>
            <p:cNvSpPr txBox="1">
              <a:spLocks noChangeArrowheads="1"/>
            </p:cNvSpPr>
            <p:nvPr/>
          </p:nvSpPr>
          <p:spPr bwMode="gray">
            <a:xfrm>
              <a:off x="6051732" y="4010025"/>
              <a:ext cx="547325" cy="256993"/>
            </a:xfrm>
            <a:prstGeom prst="rect">
              <a:avLst/>
            </a:prstGeom>
            <a:solidFill>
              <a:srgbClr val="FFFFFF"/>
            </a:solidFill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 fontAlgn="auto">
                <a:spcBef>
                  <a:spcPct val="50000"/>
                </a:spcBef>
                <a:defRPr/>
              </a:pPr>
              <a:r>
                <a:rPr lang="en-US" altLang="ko-KR" sz="1100" b="0" kern="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Trip 1</a:t>
              </a:r>
            </a:p>
          </p:txBody>
        </p:sp>
        <p:sp>
          <p:nvSpPr>
            <p:cNvPr id="412" name="Text Box 54"/>
            <p:cNvSpPr txBox="1">
              <a:spLocks noChangeArrowheads="1"/>
            </p:cNvSpPr>
            <p:nvPr/>
          </p:nvSpPr>
          <p:spPr bwMode="gray">
            <a:xfrm>
              <a:off x="6776825" y="3319463"/>
              <a:ext cx="1121200" cy="256993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ko-KR" altLang="en-US" sz="11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신규 운송 계획</a:t>
              </a:r>
              <a:endParaRPr lang="en-US" altLang="ko-KR" sz="1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413" name="Rectangle 8"/>
            <p:cNvSpPr/>
            <p:nvPr/>
          </p:nvSpPr>
          <p:spPr bwMode="auto">
            <a:xfrm>
              <a:off x="7116763" y="3678238"/>
              <a:ext cx="196850" cy="255587"/>
            </a:xfrm>
            <a:prstGeom prst="rect">
              <a:avLst/>
            </a:prstGeom>
            <a:solidFill>
              <a:srgbClr val="2C108F">
                <a:lumMod val="40000"/>
                <a:lumOff val="60000"/>
              </a:srgbClr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414" name="Rectangle 8"/>
            <p:cNvSpPr/>
            <p:nvPr/>
          </p:nvSpPr>
          <p:spPr bwMode="auto">
            <a:xfrm>
              <a:off x="7116763" y="5286375"/>
              <a:ext cx="196850" cy="255588"/>
            </a:xfrm>
            <a:prstGeom prst="rect">
              <a:avLst/>
            </a:prstGeom>
            <a:solidFill>
              <a:srgbClr val="FFC000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415" name="Freeform 155"/>
            <p:cNvSpPr/>
            <p:nvPr/>
          </p:nvSpPr>
          <p:spPr bwMode="auto">
            <a:xfrm>
              <a:off x="6302375" y="4945063"/>
              <a:ext cx="141288" cy="538162"/>
            </a:xfrm>
            <a:custGeom>
              <a:avLst/>
              <a:gdLst>
                <a:gd name="connsiteX0" fmla="*/ 223157 w 223157"/>
                <a:gd name="connsiteY0" fmla="*/ 14514 h 651327"/>
                <a:gd name="connsiteX1" fmla="*/ 38100 w 223157"/>
                <a:gd name="connsiteY1" fmla="*/ 90714 h 651327"/>
                <a:gd name="connsiteX2" fmla="*/ 27214 w 223157"/>
                <a:gd name="connsiteY2" fmla="*/ 558799 h 651327"/>
                <a:gd name="connsiteX3" fmla="*/ 201386 w 223157"/>
                <a:gd name="connsiteY3" fmla="*/ 645885 h 65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157" h="651327">
                  <a:moveTo>
                    <a:pt x="223157" y="14514"/>
                  </a:moveTo>
                  <a:cubicBezTo>
                    <a:pt x="146957" y="7257"/>
                    <a:pt x="70757" y="0"/>
                    <a:pt x="38100" y="90714"/>
                  </a:cubicBezTo>
                  <a:cubicBezTo>
                    <a:pt x="5443" y="181428"/>
                    <a:pt x="0" y="466271"/>
                    <a:pt x="27214" y="558799"/>
                  </a:cubicBezTo>
                  <a:cubicBezTo>
                    <a:pt x="54428" y="651327"/>
                    <a:pt x="127907" y="648606"/>
                    <a:pt x="201386" y="645885"/>
                  </a:cubicBezTo>
                </a:path>
              </a:pathLst>
            </a:custGeom>
            <a:noFill/>
            <a:ln w="9525" cap="flat" cmpd="sng" algn="ctr">
              <a:solidFill>
                <a:srgbClr val="000000">
                  <a:lumMod val="75000"/>
                  <a:lumOff val="2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fontAlgn="auto">
                <a:lnSpc>
                  <a:spcPct val="85000"/>
                </a:lnSpc>
                <a:spcBef>
                  <a:spcPct val="50000"/>
                </a:spcBef>
                <a:defRPr/>
              </a:pPr>
              <a:endParaRPr lang="ko-KR" altLang="en-US" sz="1000" b="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416" name="Text Box 54"/>
            <p:cNvSpPr txBox="1">
              <a:spLocks noChangeArrowheads="1"/>
            </p:cNvSpPr>
            <p:nvPr/>
          </p:nvSpPr>
          <p:spPr bwMode="gray">
            <a:xfrm>
              <a:off x="6057900" y="5083175"/>
              <a:ext cx="558800" cy="255588"/>
            </a:xfrm>
            <a:prstGeom prst="rect">
              <a:avLst/>
            </a:prstGeom>
            <a:solidFill>
              <a:srgbClr val="FFFFFF"/>
            </a:solidFill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 fontAlgn="auto">
                <a:spcBef>
                  <a:spcPct val="50000"/>
                </a:spcBef>
                <a:defRPr/>
              </a:pPr>
              <a:r>
                <a:rPr lang="en-US" altLang="ko-KR" sz="1100" kern="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Trip 2</a:t>
              </a:r>
            </a:p>
          </p:txBody>
        </p:sp>
      </p:grpSp>
      <p:grpSp>
        <p:nvGrpSpPr>
          <p:cNvPr id="470" name="그룹 167"/>
          <p:cNvGrpSpPr>
            <a:grpSpLocks/>
          </p:cNvGrpSpPr>
          <p:nvPr/>
        </p:nvGrpSpPr>
        <p:grpSpPr bwMode="auto">
          <a:xfrm>
            <a:off x="345248" y="3749675"/>
            <a:ext cx="1044575" cy="1330325"/>
            <a:chOff x="1663700" y="2111375"/>
            <a:chExt cx="1044575" cy="1330325"/>
          </a:xfrm>
        </p:grpSpPr>
        <p:sp>
          <p:nvSpPr>
            <p:cNvPr id="471" name="Rectangle 8"/>
            <p:cNvSpPr/>
            <p:nvPr/>
          </p:nvSpPr>
          <p:spPr bwMode="auto">
            <a:xfrm>
              <a:off x="1663700" y="2122488"/>
              <a:ext cx="1044575" cy="1319212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182563" indent="-182563" fontAlgn="auto">
                <a:lnSpc>
                  <a:spcPct val="85000"/>
                </a:lnSpc>
                <a:spcBef>
                  <a:spcPct val="50000"/>
                </a:spcBef>
                <a:defRPr/>
              </a:pPr>
              <a:endParaRPr lang="en-US" altLang="ko-KR" b="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472" name="Rectangle 8"/>
            <p:cNvSpPr/>
            <p:nvPr/>
          </p:nvSpPr>
          <p:spPr bwMode="auto">
            <a:xfrm>
              <a:off x="1857375" y="2581275"/>
              <a:ext cx="198438" cy="255588"/>
            </a:xfrm>
            <a:prstGeom prst="rect">
              <a:avLst/>
            </a:prstGeom>
            <a:solidFill>
              <a:srgbClr val="2C108F">
                <a:lumMod val="40000"/>
                <a:lumOff val="60000"/>
              </a:srgbClr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473" name="Rectangle 8"/>
            <p:cNvSpPr/>
            <p:nvPr/>
          </p:nvSpPr>
          <p:spPr bwMode="auto">
            <a:xfrm>
              <a:off x="1857375" y="2970213"/>
              <a:ext cx="198438" cy="255587"/>
            </a:xfrm>
            <a:prstGeom prst="rect">
              <a:avLst/>
            </a:prstGeom>
            <a:solidFill>
              <a:srgbClr val="FFC000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pPr algn="ctr" fontAlgn="auto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474" name="Text Box 54"/>
            <p:cNvSpPr txBox="1">
              <a:spLocks noChangeArrowheads="1"/>
            </p:cNvSpPr>
            <p:nvPr/>
          </p:nvSpPr>
          <p:spPr bwMode="gray">
            <a:xfrm>
              <a:off x="2120644" y="2581275"/>
              <a:ext cx="473587" cy="24929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</a:rPr>
                <a:t>A</a:t>
              </a: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B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475" name="Text Box 54"/>
            <p:cNvSpPr txBox="1">
              <a:spLocks noChangeArrowheads="1"/>
            </p:cNvSpPr>
            <p:nvPr/>
          </p:nvSpPr>
          <p:spPr bwMode="gray">
            <a:xfrm>
              <a:off x="2122285" y="2970213"/>
              <a:ext cx="462367" cy="24929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itchFamily="50" charset="-127"/>
                  <a:sym typeface="Wingdings" pitchFamily="2" charset="2"/>
                </a:rPr>
                <a:t>FA</a:t>
              </a:r>
              <a:endParaRPr lang="en-US" altLang="ko-KR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476" name="Text Box 54"/>
            <p:cNvSpPr txBox="1">
              <a:spLocks noChangeArrowheads="1"/>
            </p:cNvSpPr>
            <p:nvPr/>
          </p:nvSpPr>
          <p:spPr bwMode="gray">
            <a:xfrm>
              <a:off x="2009775" y="2111375"/>
              <a:ext cx="457557" cy="426271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wrap="none" lIns="86866" tIns="43434" rIns="86866" bIns="43434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ko-KR" altLang="en-US" sz="11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추가</a:t>
              </a:r>
              <a:br>
                <a:rPr lang="en-US" altLang="ko-KR" sz="11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1100" dirty="0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물량</a:t>
              </a:r>
              <a:endParaRPr lang="en-US" altLang="ko-KR" sz="1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77" name="Bent Arrow 81"/>
          <p:cNvSpPr/>
          <p:nvPr/>
        </p:nvSpPr>
        <p:spPr bwMode="auto">
          <a:xfrm rot="10800000" flipH="1">
            <a:off x="761909" y="5168899"/>
            <a:ext cx="593479" cy="63696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38244"/>
            </a:avLst>
          </a:prstGeom>
          <a:solidFill>
            <a:srgbClr val="777777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fontAlgn="auto">
              <a:lnSpc>
                <a:spcPct val="85000"/>
              </a:lnSpc>
              <a:spcBef>
                <a:spcPct val="50000"/>
              </a:spcBef>
              <a:defRPr/>
            </a:pPr>
            <a:endParaRPr lang="ko-KR" altLang="en-US" sz="1000" kern="0" dirty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478" name="Text Box 73"/>
          <p:cNvSpPr txBox="1">
            <a:spLocks noChangeArrowheads="1"/>
          </p:cNvSpPr>
          <p:nvPr/>
        </p:nvSpPr>
        <p:spPr bwMode="gray">
          <a:xfrm>
            <a:off x="292861" y="5795963"/>
            <a:ext cx="1096962" cy="2349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lIns="86866" tIns="43434" rIns="86866" bIns="43434" anchor="ctr"/>
          <a:lstStyle/>
          <a:p>
            <a:pPr defTabSz="866775">
              <a:spcBef>
                <a:spcPct val="50000"/>
              </a:spcBef>
            </a:pPr>
            <a:r>
              <a:rPr lang="en-US" altLang="ko-KR" sz="1400" u="sng" dirty="0">
                <a:latin typeface="맑은 고딕" pitchFamily="50" charset="-127"/>
                <a:ea typeface="맑은 고딕" pitchFamily="50" charset="-127"/>
              </a:rPr>
              <a:t>Re-Planning</a:t>
            </a:r>
            <a:endParaRPr lang="ko-KR" altLang="en-US" sz="1400" u="sng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9" name="Rectangle 165"/>
          <p:cNvSpPr>
            <a:spLocks noChangeArrowheads="1"/>
          </p:cNvSpPr>
          <p:nvPr/>
        </p:nvSpPr>
        <p:spPr bwMode="auto">
          <a:xfrm>
            <a:off x="5087111" y="4575175"/>
            <a:ext cx="1509712" cy="88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7313" indent="-87313">
              <a:lnSpc>
                <a:spcPct val="8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lang="en-US" altLang="ko-KR" sz="1050" dirty="0">
                <a:latin typeface="맑은 고딕" pitchFamily="50" charset="-127"/>
                <a:ea typeface="맑은 고딕" pitchFamily="50" charset="-127"/>
              </a:rPr>
              <a:t>Load </a:t>
            </a: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재구성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>
              <a:lnSpc>
                <a:spcPct val="8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altLang="ko-KR" sz="10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신규 </a:t>
            </a:r>
            <a:r>
              <a:rPr lang="en-US" altLang="ko-KR" sz="1050" dirty="0">
                <a:latin typeface="맑은 고딕" pitchFamily="50" charset="-127"/>
                <a:ea typeface="맑은 고딕" pitchFamily="50" charset="-127"/>
              </a:rPr>
              <a:t>Load </a:t>
            </a: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생성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>
              <a:lnSpc>
                <a:spcPct val="8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altLang="ko-KR" sz="10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기존</a:t>
            </a:r>
            <a:r>
              <a:rPr lang="en-US" altLang="ko-KR" sz="1050" dirty="0">
                <a:latin typeface="맑은 고딕" pitchFamily="50" charset="-127"/>
                <a:ea typeface="맑은 고딕" pitchFamily="50" charset="-127"/>
              </a:rPr>
              <a:t>Load</a:t>
            </a: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에 추가</a:t>
            </a:r>
            <a:endParaRPr lang="en-US" altLang="ko-KR" sz="1050" dirty="0">
              <a:latin typeface="맑은 고딕" pitchFamily="50" charset="-127"/>
              <a:ea typeface="맑은 고딕" pitchFamily="50" charset="-127"/>
            </a:endParaRPr>
          </a:p>
          <a:p>
            <a:pPr marL="87313" indent="-87313">
              <a:lnSpc>
                <a:spcPct val="8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ko-KR" altLang="en-US" sz="1050" dirty="0">
                <a:latin typeface="맑은 고딕" pitchFamily="50" charset="-127"/>
                <a:ea typeface="맑은 고딕" pitchFamily="50" charset="-127"/>
              </a:rPr>
              <a:t> 복화 재구성</a:t>
            </a:r>
          </a:p>
        </p:txBody>
      </p:sp>
      <p:sp>
        <p:nvSpPr>
          <p:cNvPr id="480" name="Rectangle 8"/>
          <p:cNvSpPr/>
          <p:nvPr/>
        </p:nvSpPr>
        <p:spPr bwMode="auto">
          <a:xfrm>
            <a:off x="237298" y="1663700"/>
            <a:ext cx="9404350" cy="1828800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182563" indent="-182563" fontAlgn="auto">
              <a:lnSpc>
                <a:spcPct val="85000"/>
              </a:lnSpc>
              <a:spcBef>
                <a:spcPct val="50000"/>
              </a:spcBef>
              <a:defRPr/>
            </a:pPr>
            <a:endParaRPr lang="en-US" altLang="ko-KR" b="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itchFamily="50" charset="-127"/>
              <a:cs typeface="Arial" charset="0"/>
            </a:endParaRPr>
          </a:p>
        </p:txBody>
      </p:sp>
      <p:sp>
        <p:nvSpPr>
          <p:cNvPr id="481" name="직사각형 480"/>
          <p:cNvSpPr/>
          <p:nvPr/>
        </p:nvSpPr>
        <p:spPr bwMode="auto">
          <a:xfrm>
            <a:off x="586548" y="1917700"/>
            <a:ext cx="8775700" cy="1320800"/>
          </a:xfrm>
          <a:prstGeom prst="rect">
            <a:avLst/>
          </a:prstGeom>
          <a:solidFill>
            <a:srgbClr val="FFFFFF">
              <a:lumMod val="9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482" name="TextBox 182"/>
          <p:cNvSpPr txBox="1">
            <a:spLocks noChangeArrowheads="1"/>
          </p:cNvSpPr>
          <p:nvPr/>
        </p:nvSpPr>
        <p:spPr bwMode="auto">
          <a:xfrm>
            <a:off x="404915" y="3205163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800" dirty="0">
                <a:latin typeface="맑은 고딕" panose="020B0503020000020004" pitchFamily="50" charset="-127"/>
                <a:ea typeface="맑은 고딕" pitchFamily="50" charset="-127"/>
              </a:rPr>
              <a:t>09:00</a:t>
            </a:r>
            <a:endParaRPr lang="ko-KR" altLang="en-US" sz="800" dirty="0">
              <a:latin typeface="맑은 고딕" panose="020B0503020000020004" pitchFamily="50" charset="-127"/>
              <a:ea typeface="맑은 고딕" pitchFamily="50" charset="-127"/>
            </a:endParaRPr>
          </a:p>
        </p:txBody>
      </p:sp>
      <p:sp>
        <p:nvSpPr>
          <p:cNvPr id="483" name="TextBox 183"/>
          <p:cNvSpPr txBox="1">
            <a:spLocks noChangeArrowheads="1"/>
          </p:cNvSpPr>
          <p:nvPr/>
        </p:nvSpPr>
        <p:spPr bwMode="auto">
          <a:xfrm>
            <a:off x="9020278" y="3205163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800" dirty="0">
                <a:latin typeface="맑은 고딕" panose="020B0503020000020004" pitchFamily="50" charset="-127"/>
                <a:ea typeface="맑은 고딕" pitchFamily="50" charset="-127"/>
              </a:rPr>
              <a:t>18:00</a:t>
            </a:r>
            <a:endParaRPr lang="ko-KR" altLang="en-US" sz="800" dirty="0">
              <a:latin typeface="맑은 고딕" panose="020B0503020000020004" pitchFamily="50" charset="-127"/>
              <a:ea typeface="맑은 고딕" pitchFamily="50" charset="-127"/>
            </a:endParaRPr>
          </a:p>
        </p:txBody>
      </p:sp>
      <p:sp>
        <p:nvSpPr>
          <p:cNvPr id="484" name="TextBox 184"/>
          <p:cNvSpPr txBox="1">
            <a:spLocks noChangeArrowheads="1"/>
          </p:cNvSpPr>
          <p:nvPr/>
        </p:nvSpPr>
        <p:spPr bwMode="auto">
          <a:xfrm>
            <a:off x="3051278" y="3205163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800" dirty="0">
                <a:latin typeface="맑은 고딕" panose="020B0503020000020004" pitchFamily="50" charset="-127"/>
                <a:ea typeface="맑은 고딕" pitchFamily="50" charset="-127"/>
              </a:rPr>
              <a:t>12:00</a:t>
            </a:r>
            <a:endParaRPr lang="ko-KR" altLang="en-US" sz="800" dirty="0">
              <a:latin typeface="맑은 고딕" panose="020B0503020000020004" pitchFamily="50" charset="-127"/>
              <a:ea typeface="맑은 고딕" pitchFamily="50" charset="-127"/>
            </a:endParaRPr>
          </a:p>
        </p:txBody>
      </p:sp>
      <p:sp>
        <p:nvSpPr>
          <p:cNvPr id="485" name="TextBox 185"/>
          <p:cNvSpPr txBox="1">
            <a:spLocks noChangeArrowheads="1"/>
          </p:cNvSpPr>
          <p:nvPr/>
        </p:nvSpPr>
        <p:spPr bwMode="auto">
          <a:xfrm>
            <a:off x="5896078" y="3205163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800" dirty="0">
                <a:latin typeface="맑은 고딕" panose="020B0503020000020004" pitchFamily="50" charset="-127"/>
                <a:ea typeface="맑은 고딕" pitchFamily="50" charset="-127"/>
              </a:rPr>
              <a:t>15:00</a:t>
            </a:r>
            <a:endParaRPr lang="ko-KR" altLang="en-US" sz="800" dirty="0">
              <a:latin typeface="맑은 고딕" panose="020B0503020000020004" pitchFamily="50" charset="-127"/>
              <a:ea typeface="맑은 고딕" pitchFamily="50" charset="-127"/>
            </a:endParaRPr>
          </a:p>
        </p:txBody>
      </p:sp>
      <p:sp>
        <p:nvSpPr>
          <p:cNvPr id="486" name="TextBox 186"/>
          <p:cNvSpPr txBox="1">
            <a:spLocks noChangeArrowheads="1"/>
          </p:cNvSpPr>
          <p:nvPr/>
        </p:nvSpPr>
        <p:spPr bwMode="auto">
          <a:xfrm>
            <a:off x="4280661" y="3271838"/>
            <a:ext cx="10937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 dirty="0">
                <a:latin typeface="맑은 고딕" pitchFamily="50" charset="-127"/>
                <a:ea typeface="맑은 고딕" pitchFamily="50" charset="-127"/>
              </a:rPr>
              <a:t>주문 접수 시간</a:t>
            </a:r>
          </a:p>
        </p:txBody>
      </p:sp>
      <p:sp>
        <p:nvSpPr>
          <p:cNvPr id="487" name="TextBox 187"/>
          <p:cNvSpPr txBox="1">
            <a:spLocks noChangeArrowheads="1"/>
          </p:cNvSpPr>
          <p:nvPr/>
        </p:nvSpPr>
        <p:spPr bwMode="auto">
          <a:xfrm rot="5400000">
            <a:off x="-327059" y="2450307"/>
            <a:ext cx="151606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주문량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신규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수정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000" dirty="0">
                <a:latin typeface="맑은 고딕" pitchFamily="50" charset="-127"/>
                <a:ea typeface="맑은 고딕" pitchFamily="50" charset="-127"/>
              </a:rPr>
              <a:t>취소</a:t>
            </a:r>
            <a:r>
              <a:rPr lang="en-US" altLang="ko-KR" sz="100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8" name="타원 196"/>
          <p:cNvSpPr>
            <a:spLocks noChangeArrowheads="1"/>
          </p:cNvSpPr>
          <p:nvPr/>
        </p:nvSpPr>
        <p:spPr bwMode="auto">
          <a:xfrm>
            <a:off x="4487036" y="1700213"/>
            <a:ext cx="131762" cy="131762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489" name="TextBox 227"/>
          <p:cNvSpPr txBox="1">
            <a:spLocks noChangeArrowheads="1"/>
          </p:cNvSpPr>
          <p:nvPr/>
        </p:nvSpPr>
        <p:spPr bwMode="auto">
          <a:xfrm>
            <a:off x="7420078" y="3195638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800" dirty="0">
                <a:latin typeface="맑은 고딕" panose="020B0503020000020004" pitchFamily="50" charset="-127"/>
                <a:ea typeface="맑은 고딕" pitchFamily="50" charset="-127"/>
              </a:rPr>
              <a:t>16:30</a:t>
            </a:r>
            <a:endParaRPr lang="ko-KR" altLang="en-US" sz="800" dirty="0">
              <a:latin typeface="맑은 고딕" panose="020B0503020000020004" pitchFamily="50" charset="-127"/>
              <a:ea typeface="맑은 고딕" pitchFamily="50" charset="-127"/>
            </a:endParaRPr>
          </a:p>
        </p:txBody>
      </p:sp>
      <p:sp>
        <p:nvSpPr>
          <p:cNvPr id="490" name="TextBox 228"/>
          <p:cNvSpPr txBox="1">
            <a:spLocks noChangeArrowheads="1"/>
          </p:cNvSpPr>
          <p:nvPr/>
        </p:nvSpPr>
        <p:spPr bwMode="auto">
          <a:xfrm>
            <a:off x="8989186" y="3314700"/>
            <a:ext cx="6286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계획확정</a:t>
            </a:r>
          </a:p>
        </p:txBody>
      </p:sp>
      <p:cxnSp>
        <p:nvCxnSpPr>
          <p:cNvPr id="491" name="직선 연결선 490"/>
          <p:cNvCxnSpPr/>
          <p:nvPr/>
        </p:nvCxnSpPr>
        <p:spPr>
          <a:xfrm flipV="1">
            <a:off x="592898" y="3043238"/>
            <a:ext cx="1004888" cy="1285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92" name="직선 연결선 491"/>
          <p:cNvCxnSpPr/>
          <p:nvPr/>
        </p:nvCxnSpPr>
        <p:spPr>
          <a:xfrm rot="16200000" flipV="1">
            <a:off x="3045586" y="2733675"/>
            <a:ext cx="20955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93" name="직선 연결선 492"/>
          <p:cNvCxnSpPr/>
          <p:nvPr/>
        </p:nvCxnSpPr>
        <p:spPr>
          <a:xfrm flipV="1">
            <a:off x="1607311" y="2933700"/>
            <a:ext cx="28098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94" name="직선 연결선 493"/>
          <p:cNvCxnSpPr/>
          <p:nvPr/>
        </p:nvCxnSpPr>
        <p:spPr>
          <a:xfrm rot="16200000" flipV="1">
            <a:off x="1548573" y="2984500"/>
            <a:ext cx="10795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95" name="직선 연결선 494"/>
          <p:cNvCxnSpPr/>
          <p:nvPr/>
        </p:nvCxnSpPr>
        <p:spPr>
          <a:xfrm rot="16200000" flipV="1">
            <a:off x="1834323" y="2879725"/>
            <a:ext cx="10795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96" name="직선 연결선 495"/>
          <p:cNvCxnSpPr/>
          <p:nvPr/>
        </p:nvCxnSpPr>
        <p:spPr>
          <a:xfrm flipV="1">
            <a:off x="1893061" y="2833688"/>
            <a:ext cx="126047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97" name="타원 212"/>
          <p:cNvSpPr>
            <a:spLocks noChangeArrowheads="1"/>
          </p:cNvSpPr>
          <p:nvPr/>
        </p:nvSpPr>
        <p:spPr bwMode="auto">
          <a:xfrm>
            <a:off x="1556511" y="3009900"/>
            <a:ext cx="61912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cxnSp>
        <p:nvCxnSpPr>
          <p:cNvPr id="498" name="직선 연결선 497"/>
          <p:cNvCxnSpPr/>
          <p:nvPr/>
        </p:nvCxnSpPr>
        <p:spPr>
          <a:xfrm flipV="1">
            <a:off x="3145598" y="2628900"/>
            <a:ext cx="126047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499" name="타원 213"/>
          <p:cNvSpPr>
            <a:spLocks noChangeArrowheads="1"/>
          </p:cNvSpPr>
          <p:nvPr/>
        </p:nvSpPr>
        <p:spPr bwMode="auto">
          <a:xfrm>
            <a:off x="3113848" y="2600325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cxnSp>
        <p:nvCxnSpPr>
          <p:cNvPr id="500" name="직선 연결선 499"/>
          <p:cNvCxnSpPr/>
          <p:nvPr/>
        </p:nvCxnSpPr>
        <p:spPr>
          <a:xfrm rot="16200000" flipV="1">
            <a:off x="4344161" y="2674938"/>
            <a:ext cx="10795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1" name="직선 연결선 500"/>
          <p:cNvCxnSpPr/>
          <p:nvPr/>
        </p:nvCxnSpPr>
        <p:spPr>
          <a:xfrm flipV="1">
            <a:off x="4398136" y="2733675"/>
            <a:ext cx="28098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2" name="직선 연결선 501"/>
          <p:cNvCxnSpPr/>
          <p:nvPr/>
        </p:nvCxnSpPr>
        <p:spPr>
          <a:xfrm rot="16200000" flipV="1">
            <a:off x="6891304" y="2888457"/>
            <a:ext cx="252413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3" name="직선 연결선 502"/>
          <p:cNvCxnSpPr/>
          <p:nvPr/>
        </p:nvCxnSpPr>
        <p:spPr>
          <a:xfrm flipV="1">
            <a:off x="4650548" y="2481263"/>
            <a:ext cx="136842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4" name="직선 연결선 503"/>
          <p:cNvCxnSpPr/>
          <p:nvPr/>
        </p:nvCxnSpPr>
        <p:spPr>
          <a:xfrm rot="16200000" flipV="1">
            <a:off x="5752273" y="2744788"/>
            <a:ext cx="53975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5" name="직선 연결선 504"/>
          <p:cNvCxnSpPr/>
          <p:nvPr/>
        </p:nvCxnSpPr>
        <p:spPr>
          <a:xfrm flipV="1">
            <a:off x="6017386" y="3014663"/>
            <a:ext cx="100806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6" name="직선 연결선 505"/>
          <p:cNvCxnSpPr/>
          <p:nvPr/>
        </p:nvCxnSpPr>
        <p:spPr>
          <a:xfrm flipV="1">
            <a:off x="7022273" y="2762250"/>
            <a:ext cx="280988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7" name="직선 연결선 506"/>
          <p:cNvCxnSpPr/>
          <p:nvPr/>
        </p:nvCxnSpPr>
        <p:spPr>
          <a:xfrm flipV="1">
            <a:off x="7579486" y="2509838"/>
            <a:ext cx="39528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8" name="직선 연결선 507"/>
          <p:cNvCxnSpPr/>
          <p:nvPr/>
        </p:nvCxnSpPr>
        <p:spPr>
          <a:xfrm rot="16200000" flipV="1">
            <a:off x="7177055" y="2645569"/>
            <a:ext cx="25241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09" name="직선 연결선 508"/>
          <p:cNvCxnSpPr/>
          <p:nvPr/>
        </p:nvCxnSpPr>
        <p:spPr>
          <a:xfrm flipV="1">
            <a:off x="7303261" y="2509838"/>
            <a:ext cx="28098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10" name="직선 연결선 509"/>
          <p:cNvCxnSpPr/>
          <p:nvPr/>
        </p:nvCxnSpPr>
        <p:spPr>
          <a:xfrm flipV="1">
            <a:off x="7979536" y="2619375"/>
            <a:ext cx="28098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11" name="직선 연결선 510"/>
          <p:cNvCxnSpPr/>
          <p:nvPr/>
        </p:nvCxnSpPr>
        <p:spPr>
          <a:xfrm rot="16200000" flipV="1">
            <a:off x="7925561" y="2565400"/>
            <a:ext cx="10795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12" name="직선 연결선 511"/>
          <p:cNvCxnSpPr/>
          <p:nvPr/>
        </p:nvCxnSpPr>
        <p:spPr>
          <a:xfrm rot="16200000" flipV="1">
            <a:off x="8075580" y="2439194"/>
            <a:ext cx="36036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13" name="직선 연결선 512"/>
          <p:cNvCxnSpPr/>
          <p:nvPr/>
        </p:nvCxnSpPr>
        <p:spPr>
          <a:xfrm flipV="1">
            <a:off x="8252586" y="2259013"/>
            <a:ext cx="39687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14" name="직선 연결선 513"/>
          <p:cNvCxnSpPr/>
          <p:nvPr/>
        </p:nvCxnSpPr>
        <p:spPr>
          <a:xfrm rot="16200000" flipV="1">
            <a:off x="4529105" y="2607469"/>
            <a:ext cx="25241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515" name="타원 235"/>
          <p:cNvSpPr>
            <a:spLocks noChangeArrowheads="1"/>
          </p:cNvSpPr>
          <p:nvPr/>
        </p:nvSpPr>
        <p:spPr bwMode="auto">
          <a:xfrm>
            <a:off x="4628323" y="2447925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516" name="타원 236"/>
          <p:cNvSpPr>
            <a:spLocks noChangeArrowheads="1"/>
          </p:cNvSpPr>
          <p:nvPr/>
        </p:nvSpPr>
        <p:spPr bwMode="auto">
          <a:xfrm>
            <a:off x="6995286" y="2728913"/>
            <a:ext cx="61912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517" name="타원 237"/>
          <p:cNvSpPr>
            <a:spLocks noChangeArrowheads="1"/>
          </p:cNvSpPr>
          <p:nvPr/>
        </p:nvSpPr>
        <p:spPr bwMode="auto">
          <a:xfrm>
            <a:off x="7819198" y="2476500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518" name="타원 238"/>
          <p:cNvSpPr>
            <a:spLocks noChangeArrowheads="1"/>
          </p:cNvSpPr>
          <p:nvPr/>
        </p:nvSpPr>
        <p:spPr bwMode="auto">
          <a:xfrm>
            <a:off x="6742873" y="2981325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519" name="타원 240"/>
          <p:cNvSpPr>
            <a:spLocks noChangeArrowheads="1"/>
          </p:cNvSpPr>
          <p:nvPr/>
        </p:nvSpPr>
        <p:spPr bwMode="auto">
          <a:xfrm>
            <a:off x="7952548" y="2581275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520" name="타원 241"/>
          <p:cNvSpPr>
            <a:spLocks noChangeArrowheads="1"/>
          </p:cNvSpPr>
          <p:nvPr/>
        </p:nvSpPr>
        <p:spPr bwMode="auto">
          <a:xfrm>
            <a:off x="8414511" y="2224088"/>
            <a:ext cx="61912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521" name="타원 242"/>
          <p:cNvSpPr>
            <a:spLocks noChangeArrowheads="1"/>
          </p:cNvSpPr>
          <p:nvPr/>
        </p:nvSpPr>
        <p:spPr bwMode="auto">
          <a:xfrm>
            <a:off x="8227186" y="2405063"/>
            <a:ext cx="60325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522" name="타원 243"/>
          <p:cNvSpPr>
            <a:spLocks noChangeArrowheads="1"/>
          </p:cNvSpPr>
          <p:nvPr/>
        </p:nvSpPr>
        <p:spPr bwMode="auto">
          <a:xfrm>
            <a:off x="7274686" y="2476500"/>
            <a:ext cx="60325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523" name="TextBox 247"/>
          <p:cNvSpPr txBox="1">
            <a:spLocks noChangeArrowheads="1"/>
          </p:cNvSpPr>
          <p:nvPr/>
        </p:nvSpPr>
        <p:spPr bwMode="auto">
          <a:xfrm>
            <a:off x="4623561" y="1671638"/>
            <a:ext cx="180498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900" dirty="0">
                <a:latin typeface="맑은 고딕" pitchFamily="50" charset="-127"/>
                <a:ea typeface="맑은 고딕" pitchFamily="50" charset="-127"/>
              </a:rPr>
              <a:t>Re-Planning Point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7016E97F-CB00-4E1E-A9F6-6895F0CD846A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E1BF9568-62F6-E710-C49B-8D85575E9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865" y="1167135"/>
            <a:ext cx="84296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Order Cut-Off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시간 임박하여 추가 변경되는 주문에 대한 </a:t>
            </a:r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4" y="621253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5. Case Study : C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수송복합 운송 최적화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grpSp>
        <p:nvGrpSpPr>
          <p:cNvPr id="644" name="그룹 171"/>
          <p:cNvGrpSpPr>
            <a:grpSpLocks/>
          </p:cNvGrpSpPr>
          <p:nvPr/>
        </p:nvGrpSpPr>
        <p:grpSpPr bwMode="auto">
          <a:xfrm>
            <a:off x="6518152" y="2032000"/>
            <a:ext cx="2903538" cy="4094015"/>
            <a:chOff x="6574971" y="2032000"/>
            <a:chExt cx="3073388" cy="4355148"/>
          </a:xfrm>
        </p:grpSpPr>
        <p:sp>
          <p:nvSpPr>
            <p:cNvPr id="645" name="Rectangle 8"/>
            <p:cNvSpPr/>
            <p:nvPr/>
          </p:nvSpPr>
          <p:spPr bwMode="auto">
            <a:xfrm>
              <a:off x="6574971" y="2032000"/>
              <a:ext cx="3073388" cy="4344033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 latinLnBrk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646" name="Text Box 73"/>
            <p:cNvSpPr txBox="1">
              <a:spLocks noChangeArrowheads="1"/>
            </p:cNvSpPr>
            <p:nvPr/>
          </p:nvSpPr>
          <p:spPr bwMode="gray">
            <a:xfrm>
              <a:off x="6678364" y="2125663"/>
              <a:ext cx="1489075" cy="234950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wrap="none" lIns="86866" tIns="43434" rIns="86866" bIns="43434" anchor="ctr"/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100" dirty="0">
                  <a:latin typeface="맑은 고딕" panose="020B0503020000020004" pitchFamily="50" charset="-127"/>
                  <a:ea typeface="맑은 고딕" pitchFamily="50" charset="-127"/>
                </a:rPr>
                <a:t>X-Dock 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itchFamily="50" charset="-127"/>
                </a:rPr>
                <a:t>기능의 </a:t>
              </a:r>
              <a:r>
                <a:rPr lang="en-US" altLang="ko-KR" sz="1100" dirty="0">
                  <a:latin typeface="맑은 고딕" panose="020B0503020000020004" pitchFamily="50" charset="-127"/>
                  <a:ea typeface="맑은 고딕" pitchFamily="50" charset="-127"/>
                </a:rPr>
                <a:t>Hub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itchFamily="50" charset="-127"/>
                </a:rPr>
                <a:t> </a:t>
              </a:r>
            </a:p>
          </p:txBody>
        </p:sp>
        <p:grpSp>
          <p:nvGrpSpPr>
            <p:cNvPr id="647" name="그룹 50"/>
            <p:cNvGrpSpPr>
              <a:grpSpLocks/>
            </p:cNvGrpSpPr>
            <p:nvPr/>
          </p:nvGrpSpPr>
          <p:grpSpPr bwMode="auto">
            <a:xfrm>
              <a:off x="6611243" y="2451100"/>
              <a:ext cx="3021013" cy="3936048"/>
              <a:chOff x="918096" y="1135698"/>
              <a:chExt cx="3146425" cy="4565650"/>
            </a:xfrm>
          </p:grpSpPr>
          <p:pic>
            <p:nvPicPr>
              <p:cNvPr id="64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 bwMode="auto">
              <a:xfrm>
                <a:off x="918096" y="1135698"/>
                <a:ext cx="3146425" cy="4565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49" name="Picture 110" descr="0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722438" y="2609849"/>
                <a:ext cx="401637" cy="404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0" name="Picture 110" descr="0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789113" y="3371849"/>
                <a:ext cx="401637" cy="404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1" name="Picture 110" descr="01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665288" y="4076699"/>
                <a:ext cx="401637" cy="404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2" name="TextBox 55"/>
              <p:cNvSpPr txBox="1">
                <a:spLocks noChangeArrowheads="1"/>
              </p:cNvSpPr>
              <p:nvPr/>
            </p:nvSpPr>
            <p:spPr bwMode="auto">
              <a:xfrm>
                <a:off x="1707292" y="2947927"/>
                <a:ext cx="407258" cy="3927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800" dirty="0">
                    <a:latin typeface="맑은 고딕" pitchFamily="50" charset="-127"/>
                    <a:ea typeface="맑은 고딕" pitchFamily="50" charset="-127"/>
                  </a:rPr>
                  <a:t>이천</a:t>
                </a:r>
              </a:p>
            </p:txBody>
          </p:sp>
          <p:sp>
            <p:nvSpPr>
              <p:cNvPr id="653" name="TextBox 56"/>
              <p:cNvSpPr txBox="1">
                <a:spLocks noChangeArrowheads="1"/>
              </p:cNvSpPr>
              <p:nvPr/>
            </p:nvSpPr>
            <p:spPr bwMode="auto">
              <a:xfrm>
                <a:off x="1812067" y="3709927"/>
                <a:ext cx="407258" cy="3927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800" dirty="0">
                    <a:latin typeface="맑은 고딕" pitchFamily="50" charset="-127"/>
                    <a:ea typeface="맑은 고딕" pitchFamily="50" charset="-127"/>
                  </a:rPr>
                  <a:t>충주</a:t>
                </a:r>
              </a:p>
            </p:txBody>
          </p:sp>
          <p:sp>
            <p:nvSpPr>
              <p:cNvPr id="654" name="TextBox 57"/>
              <p:cNvSpPr txBox="1">
                <a:spLocks noChangeArrowheads="1"/>
              </p:cNvSpPr>
              <p:nvPr/>
            </p:nvSpPr>
            <p:spPr bwMode="auto">
              <a:xfrm>
                <a:off x="1697767" y="4386202"/>
                <a:ext cx="407258" cy="3927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ko-KR" altLang="en-US" sz="800" dirty="0">
                    <a:latin typeface="맑은 고딕" pitchFamily="50" charset="-127"/>
                    <a:ea typeface="맑은 고딕" pitchFamily="50" charset="-127"/>
                  </a:rPr>
                  <a:t>익산</a:t>
                </a:r>
              </a:p>
            </p:txBody>
          </p:sp>
          <p:pic>
            <p:nvPicPr>
              <p:cNvPr id="655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1876256" y="2084702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6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2954486" y="2061842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7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2645876" y="2745737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8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2868761" y="3797297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9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3059261" y="3187697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0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1278086" y="4854572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1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1811486" y="5073647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2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2790656" y="4403087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3" name="Picture 21" descr="supplier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3402161" y="4187822"/>
                <a:ext cx="293540" cy="20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664" name="직선 연결선 663"/>
              <p:cNvCxnSpPr/>
              <p:nvPr/>
            </p:nvCxnSpPr>
            <p:spPr>
              <a:xfrm rot="5400000">
                <a:off x="1865238" y="3926241"/>
                <a:ext cx="151328" cy="149589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5" name="직선 연결선 664"/>
              <p:cNvCxnSpPr/>
              <p:nvPr/>
            </p:nvCxnSpPr>
            <p:spPr>
              <a:xfrm rot="5400000" flipH="1" flipV="1">
                <a:off x="1815137" y="2401961"/>
                <a:ext cx="316008" cy="99769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6" name="직선 연결선 665"/>
              <p:cNvCxnSpPr/>
              <p:nvPr/>
            </p:nvCxnSpPr>
            <p:spPr>
              <a:xfrm>
                <a:off x="2124075" y="2812349"/>
                <a:ext cx="521801" cy="37958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7" name="직선 연결선 666"/>
              <p:cNvCxnSpPr/>
              <p:nvPr/>
            </p:nvCxnSpPr>
            <p:spPr>
              <a:xfrm flipV="1">
                <a:off x="2124075" y="2166412"/>
                <a:ext cx="830411" cy="645937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8" name="직선 연결선 667"/>
              <p:cNvCxnSpPr/>
              <p:nvPr/>
            </p:nvCxnSpPr>
            <p:spPr>
              <a:xfrm flipV="1">
                <a:off x="2190750" y="3292267"/>
                <a:ext cx="868511" cy="28208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9" name="직선 연결선 668"/>
              <p:cNvCxnSpPr/>
              <p:nvPr/>
            </p:nvCxnSpPr>
            <p:spPr>
              <a:xfrm flipV="1">
                <a:off x="2190750" y="2745737"/>
                <a:ext cx="601896" cy="82861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0" name="직선 연결선 669"/>
              <p:cNvCxnSpPr/>
              <p:nvPr/>
            </p:nvCxnSpPr>
            <p:spPr>
              <a:xfrm rot="16200000" flipH="1">
                <a:off x="2346258" y="3379365"/>
                <a:ext cx="191940" cy="853065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1" name="직선 연결선 670"/>
              <p:cNvCxnSpPr/>
              <p:nvPr/>
            </p:nvCxnSpPr>
            <p:spPr>
              <a:xfrm rot="16200000" flipV="1">
                <a:off x="1797962" y="1859638"/>
                <a:ext cx="415922" cy="34206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2" name="직선 연결선 671"/>
              <p:cNvCxnSpPr/>
              <p:nvPr/>
            </p:nvCxnSpPr>
            <p:spPr>
              <a:xfrm rot="16200000" flipH="1">
                <a:off x="2004311" y="3721312"/>
                <a:ext cx="805350" cy="767340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3" name="직선 연결선 672"/>
              <p:cNvCxnSpPr/>
              <p:nvPr/>
            </p:nvCxnSpPr>
            <p:spPr>
              <a:xfrm rot="16200000" flipH="1" flipV="1">
                <a:off x="1428941" y="4382117"/>
                <a:ext cx="468370" cy="476540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4" name="직선 연결선 673"/>
              <p:cNvCxnSpPr/>
              <p:nvPr/>
            </p:nvCxnSpPr>
            <p:spPr>
              <a:xfrm rot="16200000" flipH="1">
                <a:off x="1586103" y="4701494"/>
                <a:ext cx="687445" cy="56860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5" name="직선 연결선 674"/>
              <p:cNvCxnSpPr/>
              <p:nvPr/>
            </p:nvCxnSpPr>
            <p:spPr>
              <a:xfrm rot="10800000">
                <a:off x="1478280" y="2026920"/>
                <a:ext cx="397976" cy="16235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6" name="직선 연결선 675"/>
              <p:cNvCxnSpPr/>
              <p:nvPr/>
            </p:nvCxnSpPr>
            <p:spPr>
              <a:xfrm flipV="1">
                <a:off x="2169796" y="2004060"/>
                <a:ext cx="306704" cy="18521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7" name="직선 연결선 676"/>
              <p:cNvCxnSpPr/>
              <p:nvPr/>
            </p:nvCxnSpPr>
            <p:spPr>
              <a:xfrm rot="10800000" flipV="1">
                <a:off x="1569720" y="2034540"/>
                <a:ext cx="502920" cy="342900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8" name="직선 연결선 677"/>
              <p:cNvCxnSpPr/>
              <p:nvPr/>
            </p:nvCxnSpPr>
            <p:spPr>
              <a:xfrm rot="10800000" flipH="1">
                <a:off x="1876256" y="1859280"/>
                <a:ext cx="455464" cy="32999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9" name="직선 연결선 678"/>
              <p:cNvCxnSpPr/>
              <p:nvPr/>
            </p:nvCxnSpPr>
            <p:spPr>
              <a:xfrm rot="16200000" flipV="1">
                <a:off x="2561867" y="1522453"/>
                <a:ext cx="393062" cy="685716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0" name="직선 연결선 679"/>
              <p:cNvCxnSpPr/>
              <p:nvPr/>
            </p:nvCxnSpPr>
            <p:spPr>
              <a:xfrm rot="16200000" flipV="1">
                <a:off x="2619017" y="1579603"/>
                <a:ext cx="591182" cy="373296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1" name="직선 연결선 680"/>
              <p:cNvCxnSpPr/>
              <p:nvPr/>
            </p:nvCxnSpPr>
            <p:spPr>
              <a:xfrm rot="5400000" flipH="1" flipV="1">
                <a:off x="2931437" y="1884319"/>
                <a:ext cx="347342" cy="7704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2" name="직선 연결선 681"/>
              <p:cNvCxnSpPr/>
              <p:nvPr/>
            </p:nvCxnSpPr>
            <p:spPr>
              <a:xfrm>
                <a:off x="3248026" y="2166412"/>
                <a:ext cx="386714" cy="294848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3" name="직선 연결선 682"/>
              <p:cNvCxnSpPr/>
              <p:nvPr/>
            </p:nvCxnSpPr>
            <p:spPr>
              <a:xfrm rot="10800000">
                <a:off x="1783080" y="1699260"/>
                <a:ext cx="93176" cy="49001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4" name="직선 연결선 683"/>
              <p:cNvCxnSpPr/>
              <p:nvPr/>
            </p:nvCxnSpPr>
            <p:spPr>
              <a:xfrm flipV="1">
                <a:off x="3248026" y="1950720"/>
                <a:ext cx="112394" cy="21569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5" name="직선 연결선 684"/>
              <p:cNvCxnSpPr/>
              <p:nvPr/>
            </p:nvCxnSpPr>
            <p:spPr>
              <a:xfrm>
                <a:off x="3084196" y="4507657"/>
                <a:ext cx="344804" cy="267543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6" name="직선 연결선 685"/>
              <p:cNvCxnSpPr/>
              <p:nvPr/>
            </p:nvCxnSpPr>
            <p:spPr>
              <a:xfrm rot="10800000">
                <a:off x="2895601" y="4102100"/>
                <a:ext cx="506561" cy="19029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7" name="직선 연결선 686"/>
              <p:cNvCxnSpPr/>
              <p:nvPr/>
            </p:nvCxnSpPr>
            <p:spPr>
              <a:xfrm rot="5400000" flipH="1" flipV="1">
                <a:off x="3347680" y="3906477"/>
                <a:ext cx="482597" cy="80094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8" name="직선 연결선 687"/>
              <p:cNvCxnSpPr/>
              <p:nvPr/>
            </p:nvCxnSpPr>
            <p:spPr>
              <a:xfrm rot="16200000" flipH="1">
                <a:off x="3382397" y="3220469"/>
                <a:ext cx="146464" cy="499197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9" name="직선 연결선 688"/>
              <p:cNvCxnSpPr/>
              <p:nvPr/>
            </p:nvCxnSpPr>
            <p:spPr>
              <a:xfrm flipV="1">
                <a:off x="3695701" y="3962400"/>
                <a:ext cx="257174" cy="32999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0" name="직선 연결선 689"/>
              <p:cNvCxnSpPr/>
              <p:nvPr/>
            </p:nvCxnSpPr>
            <p:spPr>
              <a:xfrm rot="16200000" flipV="1">
                <a:off x="3176231" y="3815122"/>
                <a:ext cx="530222" cy="215178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1" name="직선 연결선 690"/>
              <p:cNvCxnSpPr/>
              <p:nvPr/>
            </p:nvCxnSpPr>
            <p:spPr>
              <a:xfrm flipV="1">
                <a:off x="3352801" y="3067050"/>
                <a:ext cx="485774" cy="225217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2" name="직선 연결선 691"/>
              <p:cNvCxnSpPr/>
              <p:nvPr/>
            </p:nvCxnSpPr>
            <p:spPr>
              <a:xfrm rot="10800000">
                <a:off x="1438275" y="3248025"/>
                <a:ext cx="350838" cy="326324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3" name="직선 연결선 692"/>
              <p:cNvCxnSpPr/>
              <p:nvPr/>
            </p:nvCxnSpPr>
            <p:spPr>
              <a:xfrm rot="5400000" flipH="1" flipV="1">
                <a:off x="3176229" y="2763477"/>
                <a:ext cx="454022" cy="394419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4" name="직선 연결선 693"/>
              <p:cNvCxnSpPr/>
              <p:nvPr/>
            </p:nvCxnSpPr>
            <p:spPr>
              <a:xfrm rot="10800000">
                <a:off x="2560320" y="2110740"/>
                <a:ext cx="394166" cy="5567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5" name="직선 연결선 694"/>
              <p:cNvCxnSpPr/>
              <p:nvPr/>
            </p:nvCxnSpPr>
            <p:spPr>
              <a:xfrm rot="16200000" flipH="1">
                <a:off x="3040449" y="2331788"/>
                <a:ext cx="464599" cy="342984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6" name="직선 연결선 695"/>
              <p:cNvCxnSpPr/>
              <p:nvPr/>
            </p:nvCxnSpPr>
            <p:spPr>
              <a:xfrm rot="5400000">
                <a:off x="2895669" y="2278536"/>
                <a:ext cx="213142" cy="198033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97" name="타원 696"/>
              <p:cNvSpPr/>
              <p:nvPr/>
            </p:nvSpPr>
            <p:spPr>
              <a:xfrm>
                <a:off x="1506863" y="1566727"/>
                <a:ext cx="948566" cy="996361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8" name="타원 697"/>
              <p:cNvSpPr/>
              <p:nvPr/>
            </p:nvSpPr>
            <p:spPr>
              <a:xfrm>
                <a:off x="2611191" y="1693805"/>
                <a:ext cx="948566" cy="996360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sp>
            <p:nvSpPr>
              <p:cNvPr id="699" name="타원 698"/>
              <p:cNvSpPr/>
              <p:nvPr/>
            </p:nvSpPr>
            <p:spPr>
              <a:xfrm>
                <a:off x="2521934" y="3434213"/>
                <a:ext cx="792806" cy="832449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0" name="타원 699"/>
              <p:cNvSpPr/>
              <p:nvPr/>
            </p:nvSpPr>
            <p:spPr>
              <a:xfrm>
                <a:off x="2775702" y="2913012"/>
                <a:ext cx="792805" cy="832449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1" name="타원 700"/>
              <p:cNvSpPr/>
              <p:nvPr/>
            </p:nvSpPr>
            <p:spPr>
              <a:xfrm>
                <a:off x="2495682" y="4093542"/>
                <a:ext cx="792805" cy="832449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2" name="타원 701"/>
              <p:cNvSpPr/>
              <p:nvPr/>
            </p:nvSpPr>
            <p:spPr>
              <a:xfrm>
                <a:off x="3193981" y="3828337"/>
                <a:ext cx="792806" cy="830608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3" name="타원 702"/>
              <p:cNvSpPr/>
              <p:nvPr/>
            </p:nvSpPr>
            <p:spPr>
              <a:xfrm>
                <a:off x="997577" y="4526342"/>
                <a:ext cx="792805" cy="832449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4" name="타원 703"/>
              <p:cNvSpPr/>
              <p:nvPr/>
            </p:nvSpPr>
            <p:spPr>
              <a:xfrm>
                <a:off x="1557617" y="4666312"/>
                <a:ext cx="792805" cy="830607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05" name="타원 704"/>
              <p:cNvSpPr/>
              <p:nvPr/>
            </p:nvSpPr>
            <p:spPr>
              <a:xfrm>
                <a:off x="2304919" y="2443377"/>
                <a:ext cx="792806" cy="832449"/>
              </a:xfrm>
              <a:prstGeom prst="ellipse">
                <a:avLst/>
              </a:prstGeom>
              <a:noFill/>
              <a:ln w="63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 sz="1800" b="0" kern="0" dirty="0">
                  <a:solidFill>
                    <a:sysClr val="window" lastClr="FFFFFF"/>
                  </a:solidFill>
                  <a:latin typeface="Century Schoolbook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706" name="직선 연결선 705"/>
              <p:cNvCxnSpPr>
                <a:endCxn id="703" idx="0"/>
              </p:cNvCxnSpPr>
              <p:nvPr/>
            </p:nvCxnSpPr>
            <p:spPr>
              <a:xfrm rot="10800000" flipH="1">
                <a:off x="1278086" y="4525904"/>
                <a:ext cx="116064" cy="433239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7" name="직선 연결선 706"/>
              <p:cNvCxnSpPr/>
              <p:nvPr/>
            </p:nvCxnSpPr>
            <p:spPr>
              <a:xfrm rot="5400000">
                <a:off x="2600078" y="4577552"/>
                <a:ext cx="302674" cy="372023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8" name="직선 연결선 707"/>
              <p:cNvCxnSpPr/>
              <p:nvPr/>
            </p:nvCxnSpPr>
            <p:spPr>
              <a:xfrm flipV="1">
                <a:off x="1571626" y="4884420"/>
                <a:ext cx="257174" cy="74722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9" name="직선 연결선 708"/>
              <p:cNvCxnSpPr/>
              <p:nvPr/>
            </p:nvCxnSpPr>
            <p:spPr>
              <a:xfrm rot="5400000">
                <a:off x="1171644" y="5195087"/>
                <a:ext cx="384589" cy="121836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0" name="직선 연결선 709"/>
              <p:cNvCxnSpPr/>
              <p:nvPr/>
            </p:nvCxnSpPr>
            <p:spPr>
              <a:xfrm rot="5400000" flipH="1" flipV="1">
                <a:off x="2016085" y="4643712"/>
                <a:ext cx="372107" cy="487764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1" name="직선 연결선 710"/>
              <p:cNvCxnSpPr/>
              <p:nvPr/>
            </p:nvCxnSpPr>
            <p:spPr>
              <a:xfrm rot="16200000" flipH="1">
                <a:off x="2873126" y="4676526"/>
                <a:ext cx="289974" cy="161374"/>
              </a:xfrm>
              <a:prstGeom prst="line">
                <a:avLst/>
              </a:prstGeom>
              <a:noFill/>
              <a:ln w="19050" cap="flat" cmpd="sng" algn="ctr"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50000"/>
                        <a:alpha val="50000"/>
                      </a:sysClr>
                    </a:gs>
                    <a:gs pos="100000">
                      <a:sysClr val="window" lastClr="FFFFFF">
                        <a:lumMod val="50000"/>
                        <a:alpha val="0"/>
                      </a:sysClr>
                    </a:gs>
                  </a:gsLst>
                  <a:lin ang="5400000" scaled="1"/>
                  <a:tileRect/>
                </a:gradFill>
                <a:prstDash val="sysDash"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712" name="그룹 168"/>
          <p:cNvGrpSpPr>
            <a:grpSpLocks/>
          </p:cNvGrpSpPr>
          <p:nvPr/>
        </p:nvGrpSpPr>
        <p:grpSpPr bwMode="auto">
          <a:xfrm>
            <a:off x="3872086" y="2032000"/>
            <a:ext cx="2646067" cy="4204747"/>
            <a:chOff x="728665" y="2090056"/>
            <a:chExt cx="3436937" cy="4460602"/>
          </a:xfrm>
        </p:grpSpPr>
        <p:sp>
          <p:nvSpPr>
            <p:cNvPr id="713" name="Rectangle 8"/>
            <p:cNvSpPr/>
            <p:nvPr/>
          </p:nvSpPr>
          <p:spPr bwMode="auto">
            <a:xfrm>
              <a:off x="728665" y="2090056"/>
              <a:ext cx="3377385" cy="4343132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fontAlgn="auto" latinLnBrk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714" name="Rectangle 8"/>
            <p:cNvSpPr/>
            <p:nvPr/>
          </p:nvSpPr>
          <p:spPr bwMode="auto">
            <a:xfrm>
              <a:off x="1070850" y="4368801"/>
              <a:ext cx="426295" cy="1898124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>
              <a:glow rad="63500">
                <a:srgbClr val="2C108F">
                  <a:satMod val="175000"/>
                  <a:alpha val="40000"/>
                </a:srgbClr>
              </a:glow>
            </a:effectLst>
          </p:spPr>
          <p:txBody>
            <a:bodyPr wrap="none" anchor="ctr"/>
            <a:lstStyle/>
            <a:p>
              <a:pPr algn="ctr" fontAlgn="auto" latinLnBrk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715" name="Rectangle 8"/>
            <p:cNvSpPr/>
            <p:nvPr/>
          </p:nvSpPr>
          <p:spPr bwMode="auto">
            <a:xfrm>
              <a:off x="1070850" y="2278744"/>
              <a:ext cx="426297" cy="1944914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>
              <a:glow rad="63500">
                <a:srgbClr val="2C108F">
                  <a:satMod val="175000"/>
                  <a:alpha val="40000"/>
                </a:srgbClr>
              </a:glow>
            </a:effectLst>
          </p:spPr>
          <p:txBody>
            <a:bodyPr wrap="none" anchor="ctr"/>
            <a:lstStyle/>
            <a:p>
              <a:pPr algn="ctr" fontAlgn="auto" latinLnBrk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716" name="Text Box 73"/>
            <p:cNvSpPr txBox="1">
              <a:spLocks noChangeArrowheads="1"/>
            </p:cNvSpPr>
            <p:nvPr/>
          </p:nvSpPr>
          <p:spPr bwMode="gray">
            <a:xfrm rot="5400000">
              <a:off x="980804" y="3091848"/>
              <a:ext cx="622051" cy="291934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wrap="none" lIns="86866" tIns="43434" rIns="86866" bIns="43434" anchor="ctr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200" dirty="0">
                  <a:latin typeface="맑은 고딕" panose="020B0503020000020004" pitchFamily="50" charset="-127"/>
                  <a:ea typeface="맑은 고딕" pitchFamily="50" charset="-127"/>
                </a:rPr>
                <a:t>Before</a:t>
              </a:r>
              <a:endParaRPr lang="ko-KR" altLang="en-US" sz="1200" dirty="0"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sp>
          <p:nvSpPr>
            <p:cNvPr id="717" name="Text Box 73"/>
            <p:cNvSpPr txBox="1">
              <a:spLocks noChangeArrowheads="1"/>
            </p:cNvSpPr>
            <p:nvPr/>
          </p:nvSpPr>
          <p:spPr bwMode="gray">
            <a:xfrm rot="5400000">
              <a:off x="1021646" y="5142793"/>
              <a:ext cx="515361" cy="291934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wrap="none" lIns="86866" tIns="43434" rIns="86866" bIns="43434" anchor="ctr">
              <a:spAutoFit/>
            </a:bodyPr>
            <a:lstStyle/>
            <a:p>
              <a:pPr defTabSz="866775">
                <a:spcBef>
                  <a:spcPct val="50000"/>
                </a:spcBef>
              </a:pPr>
              <a:r>
                <a:rPr lang="en-US" altLang="ko-KR" sz="1200" dirty="0">
                  <a:latin typeface="맑은 고딕" panose="020B0503020000020004" pitchFamily="50" charset="-127"/>
                  <a:ea typeface="맑은 고딕" pitchFamily="50" charset="-127"/>
                </a:rPr>
                <a:t>After</a:t>
              </a:r>
              <a:endParaRPr lang="ko-KR" altLang="en-US" sz="1200" dirty="0">
                <a:latin typeface="맑은 고딕" panose="020B0503020000020004" pitchFamily="50" charset="-127"/>
                <a:ea typeface="맑은 고딕" pitchFamily="50" charset="-127"/>
              </a:endParaRPr>
            </a:p>
          </p:txBody>
        </p:sp>
        <p:grpSp>
          <p:nvGrpSpPr>
            <p:cNvPr id="718" name="그룹 166"/>
            <p:cNvGrpSpPr>
              <a:grpSpLocks/>
            </p:cNvGrpSpPr>
            <p:nvPr/>
          </p:nvGrpSpPr>
          <p:grpSpPr bwMode="auto">
            <a:xfrm>
              <a:off x="1570884" y="2245621"/>
              <a:ext cx="2315678" cy="2003420"/>
              <a:chOff x="1570832" y="1911829"/>
              <a:chExt cx="2474402" cy="2140741"/>
            </a:xfrm>
          </p:grpSpPr>
          <p:sp>
            <p:nvSpPr>
              <p:cNvPr id="749" name="Rectangle 8"/>
              <p:cNvSpPr/>
              <p:nvPr/>
            </p:nvSpPr>
            <p:spPr bwMode="auto">
              <a:xfrm>
                <a:off x="1570832" y="1911829"/>
                <a:ext cx="2474402" cy="2130437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 latinLnBrk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750" name="그룹 116"/>
              <p:cNvGrpSpPr>
                <a:grpSpLocks/>
              </p:cNvGrpSpPr>
              <p:nvPr/>
            </p:nvGrpSpPr>
            <p:grpSpPr bwMode="auto">
              <a:xfrm>
                <a:off x="1632494" y="1952411"/>
                <a:ext cx="2385470" cy="2100159"/>
                <a:chOff x="763814" y="2730168"/>
                <a:chExt cx="3740512" cy="3293136"/>
              </a:xfrm>
            </p:grpSpPr>
            <p:pic>
              <p:nvPicPr>
                <p:cNvPr id="751" name="Picture 5"/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763814" y="2833913"/>
                  <a:ext cx="3733800" cy="3048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prstShdw prst="shdw17" dist="17961" dir="2700000">
                    <a:schemeClr val="accent1">
                      <a:gamma/>
                      <a:shade val="60000"/>
                      <a:invGamma/>
                    </a:schemeClr>
                  </a:prstShdw>
                </a:effectLst>
              </p:spPr>
            </p:pic>
            <p:sp>
              <p:nvSpPr>
                <p:cNvPr id="752" name="Oval 29"/>
                <p:cNvSpPr>
                  <a:spLocks noChangeArrowheads="1"/>
                </p:cNvSpPr>
                <p:nvPr/>
              </p:nvSpPr>
              <p:spPr bwMode="gray">
                <a:xfrm>
                  <a:off x="1884950" y="4485585"/>
                  <a:ext cx="466485" cy="870129"/>
                </a:xfrm>
                <a:prstGeom prst="ellipse">
                  <a:avLst/>
                </a:prstGeom>
                <a:solidFill>
                  <a:srgbClr val="FF33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53" name="Oval 14"/>
                <p:cNvSpPr>
                  <a:spLocks noChangeArrowheads="1"/>
                </p:cNvSpPr>
                <p:nvPr/>
              </p:nvSpPr>
              <p:spPr bwMode="gray">
                <a:xfrm>
                  <a:off x="1815105" y="3591918"/>
                  <a:ext cx="466485" cy="870129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54" name="Oval 19"/>
                <p:cNvSpPr>
                  <a:spLocks noChangeArrowheads="1"/>
                </p:cNvSpPr>
                <p:nvPr/>
              </p:nvSpPr>
              <p:spPr bwMode="gray">
                <a:xfrm>
                  <a:off x="2479344" y="3102529"/>
                  <a:ext cx="466485" cy="870129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55" name="Oval 29"/>
                <p:cNvSpPr>
                  <a:spLocks noChangeArrowheads="1"/>
                </p:cNvSpPr>
                <p:nvPr/>
              </p:nvSpPr>
              <p:spPr bwMode="gray">
                <a:xfrm>
                  <a:off x="2021791" y="2881773"/>
                  <a:ext cx="466485" cy="870129"/>
                </a:xfrm>
                <a:prstGeom prst="ellipse">
                  <a:avLst/>
                </a:prstGeom>
                <a:solidFill>
                  <a:srgbClr val="FFFF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56" name="Oval 19"/>
                <p:cNvSpPr>
                  <a:spLocks noChangeArrowheads="1"/>
                </p:cNvSpPr>
                <p:nvPr/>
              </p:nvSpPr>
              <p:spPr bwMode="gray">
                <a:xfrm>
                  <a:off x="1548552" y="2730168"/>
                  <a:ext cx="466485" cy="870129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57" name="Oval 19"/>
                <p:cNvSpPr>
                  <a:spLocks noChangeArrowheads="1"/>
                </p:cNvSpPr>
                <p:nvPr/>
              </p:nvSpPr>
              <p:spPr bwMode="gray">
                <a:xfrm>
                  <a:off x="1106677" y="3102529"/>
                  <a:ext cx="466485" cy="870129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58" name="Oval 19"/>
                <p:cNvSpPr>
                  <a:spLocks noChangeArrowheads="1"/>
                </p:cNvSpPr>
                <p:nvPr/>
              </p:nvSpPr>
              <p:spPr bwMode="gray">
                <a:xfrm>
                  <a:off x="969838" y="3529414"/>
                  <a:ext cx="466485" cy="870129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59" name="Oval 19"/>
                <p:cNvSpPr>
                  <a:spLocks noChangeArrowheads="1"/>
                </p:cNvSpPr>
                <p:nvPr/>
              </p:nvSpPr>
              <p:spPr bwMode="gray">
                <a:xfrm>
                  <a:off x="1306234" y="5153175"/>
                  <a:ext cx="466485" cy="870129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60" name="Oval 19"/>
                <p:cNvSpPr>
                  <a:spLocks noChangeArrowheads="1"/>
                </p:cNvSpPr>
                <p:nvPr/>
              </p:nvSpPr>
              <p:spPr bwMode="gray">
                <a:xfrm>
                  <a:off x="3455749" y="3948321"/>
                  <a:ext cx="466485" cy="870129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61" name="Oval 19"/>
                <p:cNvSpPr>
                  <a:spLocks noChangeArrowheads="1"/>
                </p:cNvSpPr>
                <p:nvPr/>
              </p:nvSpPr>
              <p:spPr bwMode="gray">
                <a:xfrm>
                  <a:off x="3852013" y="5014869"/>
                  <a:ext cx="466485" cy="870129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cxnSp>
              <p:nvCxnSpPr>
                <p:cNvPr id="762" name="직선 연결선 761"/>
                <p:cNvCxnSpPr>
                  <a:stCxn id="753" idx="5"/>
                </p:cNvCxnSpPr>
                <p:nvPr/>
              </p:nvCxnSpPr>
              <p:spPr>
                <a:xfrm flipH="1">
                  <a:off x="2118191" y="4334620"/>
                  <a:ext cx="95083" cy="50224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3" name="직선 연결선 762"/>
                <p:cNvCxnSpPr>
                  <a:stCxn id="753" idx="2"/>
                  <a:endCxn id="758" idx="6"/>
                </p:cNvCxnSpPr>
                <p:nvPr/>
              </p:nvCxnSpPr>
              <p:spPr>
                <a:xfrm flipH="1" flipV="1">
                  <a:off x="1436323" y="3964479"/>
                  <a:ext cx="378782" cy="6250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4" name="직선 연결선 763"/>
                <p:cNvCxnSpPr>
                  <a:stCxn id="758" idx="7"/>
                  <a:endCxn id="757" idx="4"/>
                </p:cNvCxnSpPr>
                <p:nvPr/>
              </p:nvCxnSpPr>
              <p:spPr>
                <a:xfrm flipH="1">
                  <a:off x="1339919" y="3656841"/>
                  <a:ext cx="28088" cy="31581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5" name="직선 연결선 764"/>
                <p:cNvCxnSpPr>
                  <a:stCxn id="757" idx="0"/>
                  <a:endCxn id="756" idx="3"/>
                </p:cNvCxnSpPr>
                <p:nvPr/>
              </p:nvCxnSpPr>
              <p:spPr>
                <a:xfrm>
                  <a:off x="1339919" y="3102529"/>
                  <a:ext cx="276948" cy="37034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6" name="직선 연결선 765"/>
                <p:cNvCxnSpPr>
                  <a:stCxn id="756" idx="5"/>
                  <a:endCxn id="755" idx="1"/>
                </p:cNvCxnSpPr>
                <p:nvPr/>
              </p:nvCxnSpPr>
              <p:spPr>
                <a:xfrm flipV="1">
                  <a:off x="1946722" y="3009200"/>
                  <a:ext cx="143385" cy="463670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7" name="직선 연결선 766"/>
                <p:cNvCxnSpPr>
                  <a:stCxn id="755" idx="5"/>
                  <a:endCxn id="754" idx="1"/>
                </p:cNvCxnSpPr>
                <p:nvPr/>
              </p:nvCxnSpPr>
              <p:spPr>
                <a:xfrm flipV="1">
                  <a:off x="2419961" y="3229956"/>
                  <a:ext cx="127699" cy="39451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8" name="직선 연결선 767"/>
                <p:cNvCxnSpPr>
                  <a:stCxn id="754" idx="5"/>
                  <a:endCxn id="760" idx="1"/>
                </p:cNvCxnSpPr>
                <p:nvPr/>
              </p:nvCxnSpPr>
              <p:spPr>
                <a:xfrm>
                  <a:off x="2877513" y="3845231"/>
                  <a:ext cx="646551" cy="23051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69" name="직선 연결선 768"/>
                <p:cNvCxnSpPr>
                  <a:stCxn id="760" idx="6"/>
                </p:cNvCxnSpPr>
                <p:nvPr/>
              </p:nvCxnSpPr>
              <p:spPr>
                <a:xfrm>
                  <a:off x="3922234" y="4383387"/>
                  <a:ext cx="582092" cy="398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70" name="직선 연결선 769"/>
                <p:cNvCxnSpPr>
                  <a:endCxn id="759" idx="7"/>
                </p:cNvCxnSpPr>
                <p:nvPr/>
              </p:nvCxnSpPr>
              <p:spPr>
                <a:xfrm flipH="1">
                  <a:off x="1704403" y="4980491"/>
                  <a:ext cx="348220" cy="30011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71" name="직선 연결선 770"/>
                <p:cNvCxnSpPr>
                  <a:stCxn id="761" idx="3"/>
                  <a:endCxn id="759" idx="6"/>
                </p:cNvCxnSpPr>
                <p:nvPr/>
              </p:nvCxnSpPr>
              <p:spPr>
                <a:xfrm flipH="1" flipV="1">
                  <a:off x="1772719" y="5588240"/>
                  <a:ext cx="2147609" cy="16933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9" name="그룹 167"/>
            <p:cNvGrpSpPr>
              <a:grpSpLocks/>
            </p:cNvGrpSpPr>
            <p:nvPr/>
          </p:nvGrpSpPr>
          <p:grpSpPr bwMode="auto">
            <a:xfrm>
              <a:off x="1570884" y="4255275"/>
              <a:ext cx="2594718" cy="2295383"/>
              <a:chOff x="1570834" y="4052130"/>
              <a:chExt cx="2772569" cy="2452717"/>
            </a:xfrm>
          </p:grpSpPr>
          <p:sp>
            <p:nvSpPr>
              <p:cNvPr id="720" name="Rectangle 8"/>
              <p:cNvSpPr/>
              <p:nvPr/>
            </p:nvSpPr>
            <p:spPr bwMode="auto">
              <a:xfrm>
                <a:off x="1570834" y="4123370"/>
                <a:ext cx="2474402" cy="2130437"/>
              </a:xfrm>
              <a:prstGeom prst="rect">
                <a:avLst/>
              </a:prstGeom>
              <a:solidFill>
                <a:srgbClr val="FFFFFF"/>
              </a:solidFill>
              <a:ln w="3175" cap="flat" cmpd="sng" algn="ctr">
                <a:solidFill>
                  <a:srgbClr val="000000">
                    <a:lumMod val="50000"/>
                    <a:lumOff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pPr algn="ctr" fontAlgn="auto" latinLnBrk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000" kern="0" dirty="0">
                  <a:solidFill>
                    <a:sysClr val="windowText" lastClr="000000"/>
                  </a:solidFill>
                  <a:latin typeface="맑은 고딕" panose="020B0503020000020004" pitchFamily="50" charset="-127"/>
                  <a:ea typeface="맑은 고딕" pitchFamily="50" charset="-127"/>
                  <a:cs typeface="Arial" charset="0"/>
                </a:endParaRPr>
              </a:p>
            </p:txBody>
          </p:sp>
          <p:grpSp>
            <p:nvGrpSpPr>
              <p:cNvPr id="721" name="그룹 138"/>
              <p:cNvGrpSpPr>
                <a:grpSpLocks/>
              </p:cNvGrpSpPr>
              <p:nvPr/>
            </p:nvGrpSpPr>
            <p:grpSpPr bwMode="auto">
              <a:xfrm>
                <a:off x="1592654" y="4052130"/>
                <a:ext cx="2750749" cy="2452717"/>
                <a:chOff x="2335881" y="851516"/>
                <a:chExt cx="2109119" cy="1821834"/>
              </a:xfrm>
            </p:grpSpPr>
            <p:pic>
              <p:nvPicPr>
                <p:cNvPr id="722" name="Picture 5"/>
                <p:cNvPicPr>
                  <a:picLocks noChangeAspect="1" noChangeArrowheads="1"/>
                </p:cNvPicPr>
                <p:nvPr/>
              </p:nvPicPr>
              <p:blipFill>
                <a:blip r:embed="rId6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/>
                </a:stretch>
              </p:blipFill>
              <p:spPr bwMode="auto">
                <a:xfrm>
                  <a:off x="2394494" y="974633"/>
                  <a:ext cx="1769779" cy="14447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prstShdw prst="shdw17" dist="17961" dir="2700000">
                    <a:schemeClr val="accent1">
                      <a:gamma/>
                      <a:shade val="60000"/>
                      <a:invGamma/>
                    </a:schemeClr>
                  </a:prstShdw>
                </a:effectLst>
              </p:spPr>
            </p:pic>
            <p:sp>
              <p:nvSpPr>
                <p:cNvPr id="723" name="Oval 29"/>
                <p:cNvSpPr>
                  <a:spLocks noChangeArrowheads="1"/>
                </p:cNvSpPr>
                <p:nvPr/>
              </p:nvSpPr>
              <p:spPr bwMode="gray">
                <a:xfrm>
                  <a:off x="2923010" y="1757299"/>
                  <a:ext cx="228103" cy="412181"/>
                </a:xfrm>
                <a:prstGeom prst="ellipse">
                  <a:avLst/>
                </a:prstGeom>
                <a:solidFill>
                  <a:srgbClr val="FF33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24" name="Oval 14"/>
                <p:cNvSpPr>
                  <a:spLocks noChangeArrowheads="1"/>
                </p:cNvSpPr>
                <p:nvPr/>
              </p:nvSpPr>
              <p:spPr bwMode="gray">
                <a:xfrm>
                  <a:off x="2889555" y="1333968"/>
                  <a:ext cx="228103" cy="412181"/>
                </a:xfrm>
                <a:prstGeom prst="ellipse">
                  <a:avLst/>
                </a:prstGeom>
                <a:solidFill>
                  <a:srgbClr val="FFFF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25" name="Oval 19"/>
                <p:cNvSpPr>
                  <a:spLocks noChangeArrowheads="1"/>
                </p:cNvSpPr>
                <p:nvPr/>
              </p:nvSpPr>
              <p:spPr bwMode="gray">
                <a:xfrm>
                  <a:off x="3204599" y="1102773"/>
                  <a:ext cx="228103" cy="412181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26" name="Oval 29"/>
                <p:cNvSpPr>
                  <a:spLocks noChangeArrowheads="1"/>
                </p:cNvSpPr>
                <p:nvPr/>
              </p:nvSpPr>
              <p:spPr bwMode="gray">
                <a:xfrm>
                  <a:off x="2987133" y="997571"/>
                  <a:ext cx="228103" cy="412181"/>
                </a:xfrm>
                <a:prstGeom prst="ellipse">
                  <a:avLst/>
                </a:prstGeom>
                <a:solidFill>
                  <a:srgbClr val="FFFF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27" name="Oval 19"/>
                <p:cNvSpPr>
                  <a:spLocks noChangeArrowheads="1"/>
                </p:cNvSpPr>
                <p:nvPr/>
              </p:nvSpPr>
              <p:spPr bwMode="gray">
                <a:xfrm>
                  <a:off x="2764095" y="925757"/>
                  <a:ext cx="228103" cy="412181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28" name="Oval 19"/>
                <p:cNvSpPr>
                  <a:spLocks noChangeArrowheads="1"/>
                </p:cNvSpPr>
                <p:nvPr/>
              </p:nvSpPr>
              <p:spPr bwMode="gray">
                <a:xfrm>
                  <a:off x="2553601" y="1102773"/>
                  <a:ext cx="228103" cy="412181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29" name="Oval 19"/>
                <p:cNvSpPr>
                  <a:spLocks noChangeArrowheads="1"/>
                </p:cNvSpPr>
                <p:nvPr/>
              </p:nvSpPr>
              <p:spPr bwMode="gray">
                <a:xfrm>
                  <a:off x="2489477" y="1304990"/>
                  <a:ext cx="228103" cy="412181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30" name="Oval 19"/>
                <p:cNvSpPr>
                  <a:spLocks noChangeArrowheads="1"/>
                </p:cNvSpPr>
                <p:nvPr/>
              </p:nvSpPr>
              <p:spPr bwMode="gray">
                <a:xfrm>
                  <a:off x="2648393" y="2073537"/>
                  <a:ext cx="228103" cy="412181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31" name="Oval 19"/>
                <p:cNvSpPr>
                  <a:spLocks noChangeArrowheads="1"/>
                </p:cNvSpPr>
                <p:nvPr/>
              </p:nvSpPr>
              <p:spPr bwMode="gray">
                <a:xfrm>
                  <a:off x="3667406" y="1503426"/>
                  <a:ext cx="228103" cy="412181"/>
                </a:xfrm>
                <a:prstGeom prst="ellipse">
                  <a:avLst/>
                </a:prstGeom>
                <a:solidFill>
                  <a:srgbClr val="0099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32" name="Oval 19"/>
                <p:cNvSpPr>
                  <a:spLocks noChangeArrowheads="1"/>
                </p:cNvSpPr>
                <p:nvPr/>
              </p:nvSpPr>
              <p:spPr bwMode="gray">
                <a:xfrm>
                  <a:off x="3854202" y="2009282"/>
                  <a:ext cx="228103" cy="412181"/>
                </a:xfrm>
                <a:prstGeom prst="ellipse">
                  <a:avLst/>
                </a:prstGeom>
                <a:solidFill>
                  <a:srgbClr val="FFFF00"/>
                </a:solidFill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ko-KR" altLang="en-US" sz="1800" b="0" kern="0" dirty="0">
                    <a:solidFill>
                      <a:sysClr val="windowText" lastClr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cxnSp>
              <p:nvCxnSpPr>
                <p:cNvPr id="733" name="직선 연결선 732"/>
                <p:cNvCxnSpPr>
                  <a:stCxn id="724" idx="5"/>
                  <a:endCxn id="723" idx="0"/>
                </p:cNvCxnSpPr>
                <p:nvPr/>
              </p:nvCxnSpPr>
              <p:spPr>
                <a:xfrm flipH="1">
                  <a:off x="3037062" y="1685786"/>
                  <a:ext cx="47191" cy="7151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34" name="직선 연결선 733"/>
                <p:cNvCxnSpPr>
                  <a:stCxn id="724" idx="2"/>
                  <a:endCxn id="729" idx="6"/>
                </p:cNvCxnSpPr>
                <p:nvPr/>
              </p:nvCxnSpPr>
              <p:spPr>
                <a:xfrm flipH="1" flipV="1">
                  <a:off x="2717580" y="1511081"/>
                  <a:ext cx="171975" cy="2897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35" name="직선 연결선 734"/>
                <p:cNvCxnSpPr>
                  <a:stCxn id="729" idx="7"/>
                  <a:endCxn id="728" idx="4"/>
                </p:cNvCxnSpPr>
                <p:nvPr/>
              </p:nvCxnSpPr>
              <p:spPr>
                <a:xfrm flipH="1">
                  <a:off x="2667653" y="1365353"/>
                  <a:ext cx="16523" cy="149601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36" name="직선 연결선 735"/>
                <p:cNvCxnSpPr>
                  <a:stCxn id="728" idx="0"/>
                  <a:endCxn id="727" idx="3"/>
                </p:cNvCxnSpPr>
                <p:nvPr/>
              </p:nvCxnSpPr>
              <p:spPr>
                <a:xfrm>
                  <a:off x="2667653" y="1102773"/>
                  <a:ext cx="129848" cy="17480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37" name="직선 연결선 736"/>
                <p:cNvCxnSpPr>
                  <a:stCxn id="726" idx="5"/>
                  <a:endCxn id="725" idx="1"/>
                </p:cNvCxnSpPr>
                <p:nvPr/>
              </p:nvCxnSpPr>
              <p:spPr>
                <a:xfrm flipV="1">
                  <a:off x="3181831" y="1163136"/>
                  <a:ext cx="56173" cy="18625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38" name="직선 연결선 737"/>
                <p:cNvCxnSpPr>
                  <a:stCxn id="725" idx="5"/>
                  <a:endCxn id="731" idx="1"/>
                </p:cNvCxnSpPr>
                <p:nvPr/>
              </p:nvCxnSpPr>
              <p:spPr>
                <a:xfrm>
                  <a:off x="3399297" y="1454592"/>
                  <a:ext cx="301515" cy="109197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39" name="직선 연결선 738"/>
                <p:cNvCxnSpPr>
                  <a:stCxn id="731" idx="6"/>
                </p:cNvCxnSpPr>
                <p:nvPr/>
              </p:nvCxnSpPr>
              <p:spPr>
                <a:xfrm>
                  <a:off x="3895509" y="1709517"/>
                  <a:ext cx="272086" cy="252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40" name="직선 연결선 739"/>
                <p:cNvCxnSpPr>
                  <a:stCxn id="723" idx="3"/>
                  <a:endCxn id="730" idx="7"/>
                </p:cNvCxnSpPr>
                <p:nvPr/>
              </p:nvCxnSpPr>
              <p:spPr>
                <a:xfrm flipH="1">
                  <a:off x="2843091" y="2109118"/>
                  <a:ext cx="113324" cy="2478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41" name="직선 연결선 740"/>
                <p:cNvCxnSpPr>
                  <a:stCxn id="732" idx="3"/>
                  <a:endCxn id="723" idx="5"/>
                </p:cNvCxnSpPr>
                <p:nvPr/>
              </p:nvCxnSpPr>
              <p:spPr>
                <a:xfrm flipH="1" flipV="1">
                  <a:off x="3117708" y="2109118"/>
                  <a:ext cx="769899" cy="25198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42" name="Text Box 73"/>
                <p:cNvSpPr txBox="1">
                  <a:spLocks noChangeArrowheads="1"/>
                </p:cNvSpPr>
                <p:nvPr/>
              </p:nvSpPr>
              <p:spPr bwMode="gray">
                <a:xfrm>
                  <a:off x="3295637" y="1911350"/>
                  <a:ext cx="428625" cy="234950"/>
                </a:xfrm>
                <a:prstGeom prst="rect">
                  <a:avLst/>
                </a:prstGeom>
                <a:noFill/>
                <a:ln w="3175" algn="ctr">
                  <a:noFill/>
                  <a:miter lim="800000"/>
                  <a:headEnd/>
                  <a:tailEnd/>
                </a:ln>
              </p:spPr>
              <p:txBody>
                <a:bodyPr wrap="none" lIns="86866" tIns="43434" rIns="86866" bIns="43434" anchor="ctr"/>
                <a:lstStyle/>
                <a:p>
                  <a:pPr defTabSz="866775">
                    <a:spcBef>
                      <a:spcPct val="50000"/>
                    </a:spcBef>
                  </a:pPr>
                  <a:r>
                    <a:rPr lang="ko-KR" altLang="en-US" sz="800" dirty="0">
                      <a:latin typeface="맑은 고딕" pitchFamily="50" charset="-127"/>
                      <a:ea typeface="맑은 고딕" pitchFamily="50" charset="-127"/>
                    </a:rPr>
                    <a:t>간선</a:t>
                  </a:r>
                </a:p>
              </p:txBody>
            </p:sp>
            <p:sp>
              <p:nvSpPr>
                <p:cNvPr id="743" name="Text Box 73"/>
                <p:cNvSpPr txBox="1">
                  <a:spLocks noChangeArrowheads="1"/>
                </p:cNvSpPr>
                <p:nvPr/>
              </p:nvSpPr>
              <p:spPr bwMode="gray">
                <a:xfrm>
                  <a:off x="3733800" y="1982788"/>
                  <a:ext cx="428625" cy="234950"/>
                </a:xfrm>
                <a:prstGeom prst="rect">
                  <a:avLst/>
                </a:prstGeom>
                <a:noFill/>
                <a:ln w="3175" algn="ctr">
                  <a:noFill/>
                  <a:miter lim="800000"/>
                  <a:headEnd/>
                  <a:tailEnd/>
                </a:ln>
              </p:spPr>
              <p:txBody>
                <a:bodyPr wrap="none" lIns="86866" tIns="43434" rIns="86866" bIns="43434" anchor="ctr"/>
                <a:lstStyle/>
                <a:p>
                  <a:pPr defTabSz="866775">
                    <a:spcBef>
                      <a:spcPct val="50000"/>
                    </a:spcBef>
                  </a:pPr>
                  <a:r>
                    <a:rPr lang="en-US" altLang="ko-KR" sz="700" dirty="0">
                      <a:latin typeface="맑은 고딕" pitchFamily="50" charset="-127"/>
                      <a:ea typeface="맑은 고딕" pitchFamily="50" charset="-127"/>
                    </a:rPr>
                    <a:t>HUB</a:t>
                  </a:r>
                  <a:endParaRPr lang="ko-KR" altLang="en-US" sz="7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44" name="Text Box 73"/>
                <p:cNvSpPr txBox="1">
                  <a:spLocks noChangeArrowheads="1"/>
                </p:cNvSpPr>
                <p:nvPr/>
              </p:nvSpPr>
              <p:spPr bwMode="gray">
                <a:xfrm>
                  <a:off x="2657469" y="1511304"/>
                  <a:ext cx="428625" cy="234950"/>
                </a:xfrm>
                <a:prstGeom prst="rect">
                  <a:avLst/>
                </a:prstGeom>
                <a:noFill/>
                <a:ln w="3175" algn="ctr">
                  <a:noFill/>
                  <a:miter lim="800000"/>
                  <a:headEnd/>
                  <a:tailEnd/>
                </a:ln>
              </p:spPr>
              <p:txBody>
                <a:bodyPr wrap="none" lIns="86866" tIns="43434" rIns="86866" bIns="43434" anchor="ctr"/>
                <a:lstStyle/>
                <a:p>
                  <a:pPr defTabSz="866775">
                    <a:spcBef>
                      <a:spcPct val="50000"/>
                    </a:spcBef>
                  </a:pPr>
                  <a:r>
                    <a:rPr lang="en-US" altLang="ko-KR" sz="700" dirty="0">
                      <a:latin typeface="맑은 고딕" pitchFamily="50" charset="-127"/>
                      <a:ea typeface="맑은 고딕" pitchFamily="50" charset="-127"/>
                    </a:rPr>
                    <a:t>HUB</a:t>
                  </a:r>
                  <a:endParaRPr lang="ko-KR" altLang="en-US" sz="7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45" name="Text Box 73"/>
                <p:cNvSpPr txBox="1">
                  <a:spLocks noChangeArrowheads="1"/>
                </p:cNvSpPr>
                <p:nvPr/>
              </p:nvSpPr>
              <p:spPr bwMode="gray">
                <a:xfrm>
                  <a:off x="2909885" y="992191"/>
                  <a:ext cx="428625" cy="234950"/>
                </a:xfrm>
                <a:prstGeom prst="rect">
                  <a:avLst/>
                </a:prstGeom>
                <a:noFill/>
                <a:ln w="3175" algn="ctr">
                  <a:noFill/>
                  <a:miter lim="800000"/>
                  <a:headEnd/>
                  <a:tailEnd/>
                </a:ln>
              </p:spPr>
              <p:txBody>
                <a:bodyPr wrap="none" lIns="86866" tIns="43434" rIns="86866" bIns="43434" anchor="ctr"/>
                <a:lstStyle/>
                <a:p>
                  <a:pPr defTabSz="866775">
                    <a:spcBef>
                      <a:spcPct val="50000"/>
                    </a:spcBef>
                  </a:pPr>
                  <a:r>
                    <a:rPr lang="en-US" altLang="ko-KR" sz="700" dirty="0">
                      <a:latin typeface="맑은 고딕" pitchFamily="50" charset="-127"/>
                      <a:ea typeface="맑은 고딕" pitchFamily="50" charset="-127"/>
                    </a:rPr>
                    <a:t>HUB</a:t>
                  </a:r>
                  <a:endParaRPr lang="ko-KR" altLang="en-US" sz="700" dirty="0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46" name="타원 745"/>
                <p:cNvSpPr/>
                <p:nvPr/>
              </p:nvSpPr>
              <p:spPr bwMode="auto">
                <a:xfrm>
                  <a:off x="3530537" y="1791411"/>
                  <a:ext cx="914463" cy="881939"/>
                </a:xfrm>
                <a:prstGeom prst="ellipse">
                  <a:avLst/>
                </a:prstGeom>
                <a:noFill/>
                <a:ln w="9525" algn="ctr">
                  <a:solidFill>
                    <a:schemeClr val="bg1">
                      <a:lumMod val="65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defTabSz="762000">
                    <a:buFont typeface="Wingdings" pitchFamily="2" charset="2"/>
                    <a:buChar char="Ø"/>
                    <a:defRPr/>
                  </a:pPr>
                  <a:endParaRPr lang="ko-KR" altLang="en-US" b="0" dirty="0">
                    <a:latin typeface="Arial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47" name="타원 746"/>
                <p:cNvSpPr/>
                <p:nvPr/>
              </p:nvSpPr>
              <p:spPr bwMode="auto">
                <a:xfrm>
                  <a:off x="2335881" y="997666"/>
                  <a:ext cx="914463" cy="881939"/>
                </a:xfrm>
                <a:prstGeom prst="ellipse">
                  <a:avLst/>
                </a:prstGeom>
                <a:noFill/>
                <a:ln w="9525" algn="ctr">
                  <a:solidFill>
                    <a:schemeClr val="bg1">
                      <a:lumMod val="65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defTabSz="762000">
                    <a:buFont typeface="Wingdings" pitchFamily="2" charset="2"/>
                    <a:buChar char="Ø"/>
                    <a:defRPr/>
                  </a:pPr>
                  <a:endParaRPr lang="ko-KR" altLang="en-US" b="0" dirty="0">
                    <a:latin typeface="Arial" charset="0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48" name="타원 747"/>
                <p:cNvSpPr/>
                <p:nvPr/>
              </p:nvSpPr>
              <p:spPr bwMode="auto">
                <a:xfrm>
                  <a:off x="2907420" y="851516"/>
                  <a:ext cx="1085924" cy="1015490"/>
                </a:xfrm>
                <a:prstGeom prst="ellipse">
                  <a:avLst/>
                </a:prstGeom>
                <a:noFill/>
                <a:ln w="9525" algn="ctr">
                  <a:solidFill>
                    <a:schemeClr val="bg1">
                      <a:lumMod val="65000"/>
                    </a:schemeClr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 defTabSz="762000">
                    <a:buFont typeface="Wingdings" pitchFamily="2" charset="2"/>
                    <a:buChar char="Ø"/>
                    <a:defRPr/>
                  </a:pPr>
                  <a:endParaRPr lang="ko-KR" altLang="en-US" b="0" dirty="0">
                    <a:latin typeface="Arial" charset="0"/>
                    <a:ea typeface="맑은 고딕" panose="020B0503020000020004" pitchFamily="50" charset="-127"/>
                  </a:endParaRPr>
                </a:p>
              </p:txBody>
            </p:sp>
          </p:grpSp>
        </p:grpSp>
      </p:grpSp>
      <p:sp>
        <p:nvSpPr>
          <p:cNvPr id="772" name="Rectangle 73"/>
          <p:cNvSpPr>
            <a:spLocks noChangeArrowheads="1"/>
          </p:cNvSpPr>
          <p:nvPr/>
        </p:nvSpPr>
        <p:spPr bwMode="auto">
          <a:xfrm>
            <a:off x="1684957" y="1766893"/>
            <a:ext cx="1100138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100" u="sng" dirty="0">
                <a:latin typeface="맑은 고딕" pitchFamily="50" charset="-127"/>
                <a:ea typeface="맑은 고딕" pitchFamily="50" charset="-127"/>
              </a:rPr>
              <a:t>AS - IS</a:t>
            </a:r>
            <a:endParaRPr lang="ko-KR" altLang="en-US" sz="1100" u="sng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3" name="Rectangle 77"/>
          <p:cNvSpPr>
            <a:spLocks noChangeArrowheads="1"/>
          </p:cNvSpPr>
          <p:nvPr/>
        </p:nvSpPr>
        <p:spPr bwMode="auto">
          <a:xfrm>
            <a:off x="535607" y="2058994"/>
            <a:ext cx="3192463" cy="1699764"/>
          </a:xfrm>
          <a:prstGeom prst="rect">
            <a:avLst/>
          </a:prstGeom>
          <a:solidFill>
            <a:schemeClr val="bg1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54000" rIns="54000" anchor="ctr"/>
          <a:lstStyle/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70 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여개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 차량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전국 권역 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300 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여개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  거점수송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전국 권역 커버에 따른 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복화발생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전국 권역처리에 따른 공장 회송 공차거리 증가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다중복화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 발생에 따른 공차거리증가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다양한 배차타입 존재</a:t>
            </a:r>
            <a:b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물량배차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벌크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공팔렛수거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반품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배송지원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공간간 이동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원료수송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4" name="Rectangle 77"/>
          <p:cNvSpPr>
            <a:spLocks noChangeArrowheads="1"/>
          </p:cNvSpPr>
          <p:nvPr/>
        </p:nvSpPr>
        <p:spPr bwMode="auto">
          <a:xfrm>
            <a:off x="535607" y="4500570"/>
            <a:ext cx="3192463" cy="1592726"/>
          </a:xfrm>
          <a:prstGeom prst="rect">
            <a:avLst/>
          </a:prstGeom>
          <a:solidFill>
            <a:schemeClr val="bg1"/>
          </a:solidFill>
          <a:ln w="9525">
            <a:solidFill>
              <a:srgbClr val="96969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54000" rIns="54000" anchor="ctr"/>
          <a:lstStyle/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멀티복화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 운송형태 유지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물동량 분석을 통한 전국 후보 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HUB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선정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HUB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물류센터 활용한 권역 네트워크 설계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11 T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간선 수송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 / 8T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권역 </a:t>
            </a:r>
            <a:r>
              <a:rPr lang="ko-KR" altLang="en-US" sz="1050" b="0" dirty="0" err="1">
                <a:latin typeface="맑은 고딕" pitchFamily="50" charset="-127"/>
                <a:ea typeface="맑은 고딕" pitchFamily="50" charset="-127"/>
              </a:rPr>
              <a:t>다착지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 수송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  <a:p>
            <a:pPr marL="182563" indent="-182563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공차거리 감소 </a:t>
            </a:r>
            <a:r>
              <a:rPr lang="en-US" altLang="ko-KR" sz="1050" b="0" dirty="0"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050" b="0" dirty="0">
                <a:latin typeface="맑은 고딕" pitchFamily="50" charset="-127"/>
                <a:ea typeface="맑은 고딕" pitchFamily="50" charset="-127"/>
              </a:rPr>
              <a:t>배차효율성 증가</a:t>
            </a:r>
            <a:endParaRPr lang="en-US" altLang="ko-KR" sz="1050" b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75" name="Rectangle 73"/>
          <p:cNvSpPr>
            <a:spLocks noChangeArrowheads="1"/>
          </p:cNvSpPr>
          <p:nvPr/>
        </p:nvSpPr>
        <p:spPr bwMode="auto">
          <a:xfrm>
            <a:off x="1713532" y="4214818"/>
            <a:ext cx="1100138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100" u="sng" dirty="0">
                <a:latin typeface="맑은 고딕" pitchFamily="50" charset="-127"/>
                <a:ea typeface="맑은 고딕" pitchFamily="50" charset="-127"/>
              </a:rPr>
              <a:t>TO-BE</a:t>
            </a:r>
            <a:endParaRPr lang="ko-KR" altLang="en-US" sz="1100" u="sng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7865C1F8-E1F2-4DED-B991-1B901C1CDF7B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36039" y="621253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6. Case Study : C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화물정보망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Reverse Matching</a:t>
            </a:r>
            <a:endParaRPr lang="ko-KR" altLang="en-US" sz="2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951702" y="2277320"/>
            <a:ext cx="7929594" cy="4032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143" name="양쪽 모서리가 둥근 사각형 142"/>
          <p:cNvSpPr/>
          <p:nvPr/>
        </p:nvSpPr>
        <p:spPr>
          <a:xfrm>
            <a:off x="952710" y="2025350"/>
            <a:ext cx="7928585" cy="285752"/>
          </a:xfrm>
          <a:prstGeom prst="round2Same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To - Be</a:t>
            </a:r>
            <a:endParaRPr lang="ko-KR" altLang="en-US" sz="1200" b="1" dirty="0">
              <a:solidFill>
                <a:schemeClr val="bg1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4" name="AutoShape 3"/>
          <p:cNvSpPr>
            <a:spLocks noChangeArrowheads="1"/>
          </p:cNvSpPr>
          <p:nvPr/>
        </p:nvSpPr>
        <p:spPr bwMode="auto">
          <a:xfrm>
            <a:off x="1983210" y="2338998"/>
            <a:ext cx="6612334" cy="2400996"/>
          </a:xfrm>
          <a:prstGeom prst="can">
            <a:avLst>
              <a:gd name="adj" fmla="val 14213"/>
            </a:avLst>
          </a:prstGeom>
          <a:solidFill>
            <a:srgbClr val="8E8E8E"/>
          </a:solidFill>
          <a:ln w="3175">
            <a:solidFill>
              <a:srgbClr val="757575"/>
            </a:solidFill>
            <a:round/>
            <a:headEnd/>
            <a:tailEnd/>
          </a:ln>
          <a:effectLst/>
        </p:spPr>
        <p:txBody>
          <a:bodyPr wrap="none" lIns="45720" rIns="45720" anchor="ctr"/>
          <a:lstStyle/>
          <a:p>
            <a:endParaRPr lang="ko-KR" altLang="en-US" sz="800" b="1" dirty="0">
              <a:solidFill>
                <a:srgbClr val="00669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5" name="그룹 57"/>
          <p:cNvGrpSpPr/>
          <p:nvPr/>
        </p:nvGrpSpPr>
        <p:grpSpPr>
          <a:xfrm>
            <a:off x="1059901" y="2422439"/>
            <a:ext cx="540000" cy="523106"/>
            <a:chOff x="5315354" y="1737856"/>
            <a:chExt cx="540000" cy="523106"/>
          </a:xfrm>
        </p:grpSpPr>
        <p:pic>
          <p:nvPicPr>
            <p:cNvPr id="146" name="Picture 2" descr="C:\Users\07411\Desktop\남주현\워커힐 DFS\보고자료\windows8_icons\PNG\128\Data\database-12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3354" y="1737856"/>
              <a:ext cx="324000" cy="322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TextBox 147"/>
            <p:cNvSpPr txBox="1"/>
            <p:nvPr/>
          </p:nvSpPr>
          <p:spPr>
            <a:xfrm>
              <a:off x="5315354" y="2014741"/>
              <a:ext cx="540000" cy="246221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ko-KR" altLang="en-US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글로벌</a:t>
              </a:r>
            </a:p>
          </p:txBody>
        </p:sp>
      </p:grpSp>
      <p:grpSp>
        <p:nvGrpSpPr>
          <p:cNvPr id="154" name="그룹 60"/>
          <p:cNvGrpSpPr/>
          <p:nvPr/>
        </p:nvGrpSpPr>
        <p:grpSpPr>
          <a:xfrm>
            <a:off x="998262" y="3025482"/>
            <a:ext cx="663279" cy="706483"/>
            <a:chOff x="5253715" y="2398891"/>
            <a:chExt cx="663279" cy="706483"/>
          </a:xfrm>
        </p:grpSpPr>
        <p:pic>
          <p:nvPicPr>
            <p:cNvPr id="155" name="Picture 2" descr="C:\Users\07411\Desktop\남주현\워커힐 DFS\보고자료\windows8_icons\PNG\128\Data\database-12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3354" y="2398891"/>
              <a:ext cx="324000" cy="322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6" name="TextBox 155"/>
            <p:cNvSpPr txBox="1"/>
            <p:nvPr/>
          </p:nvSpPr>
          <p:spPr>
            <a:xfrm>
              <a:off x="5253715" y="2705264"/>
              <a:ext cx="663279" cy="40011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CL1</a:t>
              </a:r>
              <a:br>
                <a:rPr lang="en-US" altLang="ko-KR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</a:br>
              <a:r>
                <a:rPr lang="en-US" altLang="ko-KR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해운항만</a:t>
              </a:r>
              <a:r>
                <a:rPr lang="en-US" altLang="ko-KR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)</a:t>
              </a:r>
              <a:endParaRPr lang="ko-KR" altLang="en-US" sz="10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그룹 63"/>
          <p:cNvGrpSpPr/>
          <p:nvPr/>
        </p:nvGrpSpPr>
        <p:grpSpPr>
          <a:xfrm>
            <a:off x="998262" y="3811300"/>
            <a:ext cx="663279" cy="543287"/>
            <a:chOff x="5253715" y="3059926"/>
            <a:chExt cx="663279" cy="543287"/>
          </a:xfrm>
        </p:grpSpPr>
        <p:pic>
          <p:nvPicPr>
            <p:cNvPr id="158" name="Picture 2" descr="C:\Users\07411\Desktop\남주현\워커힐 DFS\보고자료\windows8_icons\PNG\128\Data\database-12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3354" y="3059926"/>
              <a:ext cx="324000" cy="322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9" name="TextBox 158"/>
            <p:cNvSpPr txBox="1"/>
            <p:nvPr/>
          </p:nvSpPr>
          <p:spPr>
            <a:xfrm>
              <a:off x="5253715" y="3356992"/>
              <a:ext cx="663279" cy="246221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CL1</a:t>
              </a:r>
              <a:endParaRPr lang="ko-KR" altLang="en-US" sz="10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60" name="그룹 66"/>
          <p:cNvGrpSpPr/>
          <p:nvPr/>
        </p:nvGrpSpPr>
        <p:grpSpPr>
          <a:xfrm>
            <a:off x="998262" y="4454242"/>
            <a:ext cx="663279" cy="517361"/>
            <a:chOff x="5253715" y="4381996"/>
            <a:chExt cx="663279" cy="517361"/>
          </a:xfrm>
        </p:grpSpPr>
        <p:pic>
          <p:nvPicPr>
            <p:cNvPr id="161" name="Picture 2" descr="C:\Users\07411\Desktop\남주현\워커힐 DFS\보고자료\windows8_icons\PNG\128\Data\database-12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3354" y="4381996"/>
              <a:ext cx="324000" cy="322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2" name="TextBox 161"/>
            <p:cNvSpPr txBox="1"/>
            <p:nvPr/>
          </p:nvSpPr>
          <p:spPr>
            <a:xfrm>
              <a:off x="5253715" y="4653136"/>
              <a:ext cx="663279" cy="246221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ko-KR" altLang="en-US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택배</a:t>
              </a:r>
            </a:p>
          </p:txBody>
        </p:sp>
      </p:grpSp>
      <p:grpSp>
        <p:nvGrpSpPr>
          <p:cNvPr id="163" name="그룹 69"/>
          <p:cNvGrpSpPr/>
          <p:nvPr/>
        </p:nvGrpSpPr>
        <p:grpSpPr>
          <a:xfrm>
            <a:off x="998262" y="5097184"/>
            <a:ext cx="663279" cy="523106"/>
            <a:chOff x="5253715" y="5043031"/>
            <a:chExt cx="663279" cy="523106"/>
          </a:xfrm>
        </p:grpSpPr>
        <p:pic>
          <p:nvPicPr>
            <p:cNvPr id="164" name="Picture 2" descr="C:\Users\07411\Desktop\남주현\워커힐 DFS\보고자료\windows8_icons\PNG\128\Data\database-12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3354" y="5043031"/>
              <a:ext cx="324000" cy="322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5" name="TextBox 164"/>
            <p:cNvSpPr txBox="1"/>
            <p:nvPr/>
          </p:nvSpPr>
          <p:spPr>
            <a:xfrm>
              <a:off x="5253715" y="5319916"/>
              <a:ext cx="663279" cy="246221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CL2</a:t>
              </a:r>
              <a:endParaRPr lang="ko-KR" altLang="en-US" sz="10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4253882" y="2342322"/>
            <a:ext cx="1627018" cy="272630"/>
          </a:xfrm>
          <a:prstGeom prst="rect">
            <a:avLst/>
          </a:prstGeom>
          <a:noFill/>
        </p:spPr>
        <p:txBody>
          <a:bodyPr lIns="0" rIns="0"/>
          <a:lstStyle/>
          <a:p>
            <a:pPr algn="ctr">
              <a:defRPr/>
            </a:pPr>
            <a:r>
              <a:rPr lang="en-US" altLang="ko-KR" sz="1200" b="1" dirty="0">
                <a:effectLst>
                  <a:glow rad="101600">
                    <a:schemeClr val="bg1"/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HELLO TRUCK </a:t>
            </a:r>
            <a:r>
              <a:rPr lang="en-US" altLang="ko-KR" sz="1200" b="1" baseline="30000" dirty="0">
                <a:effectLst>
                  <a:glow rad="101600">
                    <a:schemeClr val="bg1"/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TM </a:t>
            </a:r>
            <a:endParaRPr lang="ko-KR" altLang="en-US" sz="1200" b="1" baseline="30000" dirty="0">
              <a:effectLst>
                <a:glow rad="101600">
                  <a:schemeClr val="bg1"/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67" name="Rectangle 11"/>
          <p:cNvSpPr>
            <a:spLocks noChangeArrowheads="1"/>
          </p:cNvSpPr>
          <p:nvPr/>
        </p:nvSpPr>
        <p:spPr bwMode="auto">
          <a:xfrm>
            <a:off x="2058061" y="3612822"/>
            <a:ext cx="1304703" cy="891125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36000" rIns="0" bIns="36000" anchor="ctr"/>
          <a:lstStyle/>
          <a:p>
            <a:pPr algn="ctr" eaLnBrk="0" latinLnBrk="0" hangingPunct="0">
              <a:spcBef>
                <a:spcPts val="100"/>
              </a:spcBef>
              <a:spcAft>
                <a:spcPts val="100"/>
              </a:spcAft>
              <a:buFont typeface="Wingdings" pitchFamily="2" charset="2"/>
              <a:buNone/>
              <a:defRPr/>
            </a:pPr>
            <a:endParaRPr lang="ko-KR" altLang="en-US" sz="900" b="1" dirty="0">
              <a:solidFill>
                <a:srgbClr val="000000"/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68" name="모서리가 둥근 직사각형 167"/>
          <p:cNvSpPr/>
          <p:nvPr/>
        </p:nvSpPr>
        <p:spPr>
          <a:xfrm>
            <a:off x="2058061" y="3474005"/>
            <a:ext cx="1304703" cy="172602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ko-KR" altLang="en-US" sz="11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공차 </a:t>
            </a:r>
            <a:r>
              <a:rPr lang="en-US" altLang="ko-KR" sz="11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POOL</a:t>
            </a:r>
            <a:endParaRPr lang="ko-KR" altLang="en-US" sz="1100" b="1" dirty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cxnSp>
        <p:nvCxnSpPr>
          <p:cNvPr id="169" name="꺾인 연결선 506"/>
          <p:cNvCxnSpPr>
            <a:endCxn id="144" idx="2"/>
          </p:cNvCxnSpPr>
          <p:nvPr/>
        </p:nvCxnSpPr>
        <p:spPr>
          <a:xfrm rot="16200000" flipH="1">
            <a:off x="1259774" y="2816060"/>
            <a:ext cx="955562" cy="491309"/>
          </a:xfrm>
          <a:prstGeom prst="bentConnector2">
            <a:avLst/>
          </a:prstGeom>
          <a:ln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꺾인 연결선 169"/>
          <p:cNvCxnSpPr>
            <a:endCxn id="144" idx="2"/>
          </p:cNvCxnSpPr>
          <p:nvPr/>
        </p:nvCxnSpPr>
        <p:spPr>
          <a:xfrm>
            <a:off x="1491901" y="3186978"/>
            <a:ext cx="491309" cy="35251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꺾인 연결선 170"/>
          <p:cNvCxnSpPr>
            <a:endCxn id="144" idx="2"/>
          </p:cNvCxnSpPr>
          <p:nvPr/>
        </p:nvCxnSpPr>
        <p:spPr>
          <a:xfrm flipV="1">
            <a:off x="1491901" y="3539496"/>
            <a:ext cx="491309" cy="433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꺾인 연결선 509"/>
          <p:cNvCxnSpPr>
            <a:endCxn id="144" idx="2"/>
          </p:cNvCxnSpPr>
          <p:nvPr/>
        </p:nvCxnSpPr>
        <p:spPr>
          <a:xfrm rot="5400000" flipH="1" flipV="1">
            <a:off x="1199434" y="3831963"/>
            <a:ext cx="1076243" cy="491310"/>
          </a:xfrm>
          <a:prstGeom prst="bentConnector2">
            <a:avLst/>
          </a:prstGeom>
          <a:ln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꺾인 연결선 510"/>
          <p:cNvCxnSpPr>
            <a:endCxn id="144" idx="2"/>
          </p:cNvCxnSpPr>
          <p:nvPr/>
        </p:nvCxnSpPr>
        <p:spPr>
          <a:xfrm rot="5400000" flipH="1" flipV="1">
            <a:off x="877963" y="4153434"/>
            <a:ext cx="1719185" cy="491310"/>
          </a:xfrm>
          <a:prstGeom prst="bentConnector2">
            <a:avLst/>
          </a:prstGeom>
          <a:ln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1469078" y="3825599"/>
            <a:ext cx="756000" cy="43200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800" b="1" i="1" dirty="0">
                <a:solidFill>
                  <a:schemeClr val="accent2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Data</a:t>
            </a:r>
          </a:p>
          <a:p>
            <a:pPr algn="ctr">
              <a:lnSpc>
                <a:spcPct val="150000"/>
              </a:lnSpc>
            </a:pPr>
            <a:r>
              <a:rPr lang="en-US" altLang="ko-KR" sz="800" b="1" i="1" dirty="0">
                <a:solidFill>
                  <a:schemeClr val="accent2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I/F</a:t>
            </a:r>
            <a:endParaRPr lang="ko-KR" altLang="en-US" sz="800" b="1" i="1" dirty="0">
              <a:solidFill>
                <a:schemeClr val="accent2"/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grpSp>
        <p:nvGrpSpPr>
          <p:cNvPr id="175" name="그룹 571"/>
          <p:cNvGrpSpPr/>
          <p:nvPr/>
        </p:nvGrpSpPr>
        <p:grpSpPr>
          <a:xfrm>
            <a:off x="2107249" y="3669363"/>
            <a:ext cx="1184077" cy="826964"/>
            <a:chOff x="6328500" y="1928802"/>
            <a:chExt cx="1298584" cy="990997"/>
          </a:xfrm>
        </p:grpSpPr>
        <p:sp>
          <p:nvSpPr>
            <p:cNvPr id="176" name="타원 175"/>
            <p:cNvSpPr/>
            <p:nvPr/>
          </p:nvSpPr>
          <p:spPr>
            <a:xfrm>
              <a:off x="6341200" y="1928802"/>
              <a:ext cx="642942" cy="500066"/>
            </a:xfrm>
            <a:prstGeom prst="ellipse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77" name="타원 176"/>
            <p:cNvSpPr/>
            <p:nvPr/>
          </p:nvSpPr>
          <p:spPr>
            <a:xfrm>
              <a:off x="6626952" y="2214554"/>
              <a:ext cx="642942" cy="571504"/>
            </a:xfrm>
            <a:prstGeom prst="ellipse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78" name="타원 177"/>
            <p:cNvSpPr/>
            <p:nvPr/>
          </p:nvSpPr>
          <p:spPr>
            <a:xfrm>
              <a:off x="6341200" y="2491171"/>
              <a:ext cx="428628" cy="428628"/>
            </a:xfrm>
            <a:prstGeom prst="ellipse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79" name="타원 178"/>
            <p:cNvSpPr/>
            <p:nvPr/>
          </p:nvSpPr>
          <p:spPr>
            <a:xfrm>
              <a:off x="6841266" y="1928802"/>
              <a:ext cx="642942" cy="500066"/>
            </a:xfrm>
            <a:prstGeom prst="ellipse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80" name="타원 179"/>
            <p:cNvSpPr/>
            <p:nvPr/>
          </p:nvSpPr>
          <p:spPr>
            <a:xfrm>
              <a:off x="7113682" y="2255512"/>
              <a:ext cx="500066" cy="500066"/>
            </a:xfrm>
            <a:prstGeom prst="ellipse">
              <a:avLst/>
            </a:pr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6328500" y="1945631"/>
              <a:ext cx="642942" cy="405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해운</a:t>
              </a:r>
              <a:br>
                <a:rPr lang="en-US" altLang="ko-KR" sz="8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</a:br>
              <a:r>
                <a:rPr lang="ko-KR" altLang="en-US" sz="8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항만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6871746" y="1939280"/>
              <a:ext cx="6429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글로벌</a:t>
              </a: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6731728" y="2408688"/>
              <a:ext cx="4286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CL1</a:t>
              </a:r>
              <a:endParaRPr lang="ko-KR" altLang="en-US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6341200" y="2609844"/>
              <a:ext cx="4286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CL2</a:t>
              </a:r>
              <a:endParaRPr lang="ko-KR" altLang="en-US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7198456" y="2403468"/>
              <a:ext cx="4286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8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택배</a:t>
              </a:r>
            </a:p>
          </p:txBody>
        </p:sp>
        <p:sp>
          <p:nvSpPr>
            <p:cNvPr id="186" name="자유형 185"/>
            <p:cNvSpPr/>
            <p:nvPr/>
          </p:nvSpPr>
          <p:spPr>
            <a:xfrm>
              <a:off x="6838077" y="2022475"/>
              <a:ext cx="155046" cy="211137"/>
            </a:xfrm>
            <a:custGeom>
              <a:avLst/>
              <a:gdLst>
                <a:gd name="connsiteX0" fmla="*/ 69850 w 155046"/>
                <a:gd name="connsiteY0" fmla="*/ 3175 h 211137"/>
                <a:gd name="connsiteX1" fmla="*/ 19050 w 155046"/>
                <a:gd name="connsiteY1" fmla="*/ 82550 h 211137"/>
                <a:gd name="connsiteX2" fmla="*/ 6350 w 155046"/>
                <a:gd name="connsiteY2" fmla="*/ 146050 h 211137"/>
                <a:gd name="connsiteX3" fmla="*/ 12700 w 155046"/>
                <a:gd name="connsiteY3" fmla="*/ 200025 h 211137"/>
                <a:gd name="connsiteX4" fmla="*/ 82550 w 155046"/>
                <a:gd name="connsiteY4" fmla="*/ 187325 h 211137"/>
                <a:gd name="connsiteX5" fmla="*/ 146050 w 155046"/>
                <a:gd name="connsiteY5" fmla="*/ 196850 h 211137"/>
                <a:gd name="connsiteX6" fmla="*/ 136525 w 155046"/>
                <a:gd name="connsiteY6" fmla="*/ 101600 h 211137"/>
                <a:gd name="connsiteX7" fmla="*/ 69850 w 155046"/>
                <a:gd name="connsiteY7" fmla="*/ 3175 h 21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046" h="211137">
                  <a:moveTo>
                    <a:pt x="69850" y="3175"/>
                  </a:moveTo>
                  <a:cubicBezTo>
                    <a:pt x="50271" y="0"/>
                    <a:pt x="29633" y="58738"/>
                    <a:pt x="19050" y="82550"/>
                  </a:cubicBezTo>
                  <a:cubicBezTo>
                    <a:pt x="8467" y="106362"/>
                    <a:pt x="7408" y="126471"/>
                    <a:pt x="6350" y="146050"/>
                  </a:cubicBezTo>
                  <a:cubicBezTo>
                    <a:pt x="5292" y="165629"/>
                    <a:pt x="0" y="193146"/>
                    <a:pt x="12700" y="200025"/>
                  </a:cubicBezTo>
                  <a:cubicBezTo>
                    <a:pt x="25400" y="206904"/>
                    <a:pt x="60325" y="187854"/>
                    <a:pt x="82550" y="187325"/>
                  </a:cubicBezTo>
                  <a:cubicBezTo>
                    <a:pt x="104775" y="186796"/>
                    <a:pt x="137054" y="211137"/>
                    <a:pt x="146050" y="196850"/>
                  </a:cubicBezTo>
                  <a:cubicBezTo>
                    <a:pt x="155046" y="182563"/>
                    <a:pt x="143404" y="128058"/>
                    <a:pt x="136525" y="101600"/>
                  </a:cubicBezTo>
                  <a:cubicBezTo>
                    <a:pt x="129646" y="75142"/>
                    <a:pt x="89429" y="6350"/>
                    <a:pt x="69850" y="31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87" name="자유형 186"/>
            <p:cNvSpPr/>
            <p:nvPr/>
          </p:nvSpPr>
          <p:spPr>
            <a:xfrm>
              <a:off x="6636862" y="2229644"/>
              <a:ext cx="271065" cy="199231"/>
            </a:xfrm>
            <a:custGeom>
              <a:avLst/>
              <a:gdLst>
                <a:gd name="connsiteX0" fmla="*/ 9128 w 271065"/>
                <a:gd name="connsiteY0" fmla="*/ 187325 h 199231"/>
                <a:gd name="connsiteX1" fmla="*/ 40084 w 271065"/>
                <a:gd name="connsiteY1" fmla="*/ 115887 h 199231"/>
                <a:gd name="connsiteX2" fmla="*/ 125809 w 271065"/>
                <a:gd name="connsiteY2" fmla="*/ 39687 h 199231"/>
                <a:gd name="connsiteX3" fmla="*/ 206771 w 271065"/>
                <a:gd name="connsiteY3" fmla="*/ 3969 h 199231"/>
                <a:gd name="connsiteX4" fmla="*/ 230584 w 271065"/>
                <a:gd name="connsiteY4" fmla="*/ 63500 h 199231"/>
                <a:gd name="connsiteX5" fmla="*/ 266303 w 271065"/>
                <a:gd name="connsiteY5" fmla="*/ 106362 h 199231"/>
                <a:gd name="connsiteX6" fmla="*/ 202009 w 271065"/>
                <a:gd name="connsiteY6" fmla="*/ 156369 h 199231"/>
                <a:gd name="connsiteX7" fmla="*/ 94853 w 271065"/>
                <a:gd name="connsiteY7" fmla="*/ 187325 h 199231"/>
                <a:gd name="connsiteX8" fmla="*/ 9128 w 271065"/>
                <a:gd name="connsiteY8" fmla="*/ 187325 h 19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065" h="199231">
                  <a:moveTo>
                    <a:pt x="9128" y="187325"/>
                  </a:moveTo>
                  <a:cubicBezTo>
                    <a:pt x="0" y="175419"/>
                    <a:pt x="20637" y="140493"/>
                    <a:pt x="40084" y="115887"/>
                  </a:cubicBezTo>
                  <a:cubicBezTo>
                    <a:pt x="59531" y="91281"/>
                    <a:pt x="98028" y="58340"/>
                    <a:pt x="125809" y="39687"/>
                  </a:cubicBezTo>
                  <a:cubicBezTo>
                    <a:pt x="153590" y="21034"/>
                    <a:pt x="189309" y="0"/>
                    <a:pt x="206771" y="3969"/>
                  </a:cubicBezTo>
                  <a:cubicBezTo>
                    <a:pt x="224234" y="7938"/>
                    <a:pt x="220662" y="46435"/>
                    <a:pt x="230584" y="63500"/>
                  </a:cubicBezTo>
                  <a:cubicBezTo>
                    <a:pt x="240506" y="80566"/>
                    <a:pt x="271065" y="90884"/>
                    <a:pt x="266303" y="106362"/>
                  </a:cubicBezTo>
                  <a:cubicBezTo>
                    <a:pt x="261541" y="121840"/>
                    <a:pt x="230584" y="142875"/>
                    <a:pt x="202009" y="156369"/>
                  </a:cubicBezTo>
                  <a:cubicBezTo>
                    <a:pt x="173434" y="169863"/>
                    <a:pt x="127794" y="181769"/>
                    <a:pt x="94853" y="187325"/>
                  </a:cubicBezTo>
                  <a:cubicBezTo>
                    <a:pt x="61912" y="192881"/>
                    <a:pt x="18256" y="199231"/>
                    <a:pt x="9128" y="1873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88" name="자유형 187"/>
            <p:cNvSpPr/>
            <p:nvPr/>
          </p:nvSpPr>
          <p:spPr>
            <a:xfrm>
              <a:off x="6907530" y="2216944"/>
              <a:ext cx="286147" cy="208359"/>
            </a:xfrm>
            <a:custGeom>
              <a:avLst/>
              <a:gdLst>
                <a:gd name="connsiteX0" fmla="*/ 12303 w 286147"/>
                <a:gd name="connsiteY0" fmla="*/ 114300 h 208359"/>
                <a:gd name="connsiteX1" fmla="*/ 48022 w 286147"/>
                <a:gd name="connsiteY1" fmla="*/ 69056 h 208359"/>
                <a:gd name="connsiteX2" fmla="*/ 76597 w 286147"/>
                <a:gd name="connsiteY2" fmla="*/ 7144 h 208359"/>
                <a:gd name="connsiteX3" fmla="*/ 159941 w 286147"/>
                <a:gd name="connsiteY3" fmla="*/ 26194 h 208359"/>
                <a:gd name="connsiteX4" fmla="*/ 207566 w 286147"/>
                <a:gd name="connsiteY4" fmla="*/ 45244 h 208359"/>
                <a:gd name="connsiteX5" fmla="*/ 267097 w 286147"/>
                <a:gd name="connsiteY5" fmla="*/ 83344 h 208359"/>
                <a:gd name="connsiteX6" fmla="*/ 281385 w 286147"/>
                <a:gd name="connsiteY6" fmla="*/ 104775 h 208359"/>
                <a:gd name="connsiteX7" fmla="*/ 238522 w 286147"/>
                <a:gd name="connsiteY7" fmla="*/ 150019 h 208359"/>
                <a:gd name="connsiteX8" fmla="*/ 214710 w 286147"/>
                <a:gd name="connsiteY8" fmla="*/ 202406 h 208359"/>
                <a:gd name="connsiteX9" fmla="*/ 121841 w 286147"/>
                <a:gd name="connsiteY9" fmla="*/ 185737 h 208359"/>
                <a:gd name="connsiteX10" fmla="*/ 12303 w 286147"/>
                <a:gd name="connsiteY10" fmla="*/ 114300 h 208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147" h="208359">
                  <a:moveTo>
                    <a:pt x="12303" y="114300"/>
                  </a:moveTo>
                  <a:cubicBezTo>
                    <a:pt x="0" y="94853"/>
                    <a:pt x="37306" y="86915"/>
                    <a:pt x="48022" y="69056"/>
                  </a:cubicBezTo>
                  <a:cubicBezTo>
                    <a:pt x="58738" y="51197"/>
                    <a:pt x="57944" y="14288"/>
                    <a:pt x="76597" y="7144"/>
                  </a:cubicBezTo>
                  <a:cubicBezTo>
                    <a:pt x="95250" y="0"/>
                    <a:pt x="138113" y="19844"/>
                    <a:pt x="159941" y="26194"/>
                  </a:cubicBezTo>
                  <a:cubicBezTo>
                    <a:pt x="181769" y="32544"/>
                    <a:pt x="189707" y="35719"/>
                    <a:pt x="207566" y="45244"/>
                  </a:cubicBezTo>
                  <a:cubicBezTo>
                    <a:pt x="225425" y="54769"/>
                    <a:pt x="254794" y="73422"/>
                    <a:pt x="267097" y="83344"/>
                  </a:cubicBezTo>
                  <a:cubicBezTo>
                    <a:pt x="279400" y="93266"/>
                    <a:pt x="286147" y="93663"/>
                    <a:pt x="281385" y="104775"/>
                  </a:cubicBezTo>
                  <a:cubicBezTo>
                    <a:pt x="276623" y="115887"/>
                    <a:pt x="249634" y="133747"/>
                    <a:pt x="238522" y="150019"/>
                  </a:cubicBezTo>
                  <a:cubicBezTo>
                    <a:pt x="227410" y="166291"/>
                    <a:pt x="234157" y="196453"/>
                    <a:pt x="214710" y="202406"/>
                  </a:cubicBezTo>
                  <a:cubicBezTo>
                    <a:pt x="195263" y="208359"/>
                    <a:pt x="152003" y="196056"/>
                    <a:pt x="121841" y="185737"/>
                  </a:cubicBezTo>
                  <a:cubicBezTo>
                    <a:pt x="91679" y="175418"/>
                    <a:pt x="24606" y="133747"/>
                    <a:pt x="12303" y="1143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89" name="자유형 188"/>
            <p:cNvSpPr/>
            <p:nvPr/>
          </p:nvSpPr>
          <p:spPr>
            <a:xfrm>
              <a:off x="7197646" y="2256631"/>
              <a:ext cx="268287" cy="161131"/>
            </a:xfrm>
            <a:custGeom>
              <a:avLst/>
              <a:gdLst>
                <a:gd name="connsiteX0" fmla="*/ 57944 w 268287"/>
                <a:gd name="connsiteY0" fmla="*/ 155575 h 161131"/>
                <a:gd name="connsiteX1" fmla="*/ 110331 w 268287"/>
                <a:gd name="connsiteY1" fmla="*/ 141288 h 161131"/>
                <a:gd name="connsiteX2" fmla="*/ 174625 w 268287"/>
                <a:gd name="connsiteY2" fmla="*/ 107950 h 161131"/>
                <a:gd name="connsiteX3" fmla="*/ 231775 w 268287"/>
                <a:gd name="connsiteY3" fmla="*/ 60325 h 161131"/>
                <a:gd name="connsiteX4" fmla="*/ 260350 w 268287"/>
                <a:gd name="connsiteY4" fmla="*/ 26988 h 161131"/>
                <a:gd name="connsiteX5" fmla="*/ 184150 w 268287"/>
                <a:gd name="connsiteY5" fmla="*/ 3175 h 161131"/>
                <a:gd name="connsiteX6" fmla="*/ 115094 w 268287"/>
                <a:gd name="connsiteY6" fmla="*/ 7938 h 161131"/>
                <a:gd name="connsiteX7" fmla="*/ 46037 w 268287"/>
                <a:gd name="connsiteY7" fmla="*/ 34132 h 161131"/>
                <a:gd name="connsiteX8" fmla="*/ 794 w 268287"/>
                <a:gd name="connsiteY8" fmla="*/ 62707 h 161131"/>
                <a:gd name="connsiteX9" fmla="*/ 41275 w 268287"/>
                <a:gd name="connsiteY9" fmla="*/ 107950 h 161131"/>
                <a:gd name="connsiteX10" fmla="*/ 57944 w 268287"/>
                <a:gd name="connsiteY10" fmla="*/ 155575 h 161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287" h="161131">
                  <a:moveTo>
                    <a:pt x="57944" y="155575"/>
                  </a:moveTo>
                  <a:cubicBezTo>
                    <a:pt x="69453" y="161131"/>
                    <a:pt x="90884" y="149225"/>
                    <a:pt x="110331" y="141288"/>
                  </a:cubicBezTo>
                  <a:cubicBezTo>
                    <a:pt x="129778" y="133351"/>
                    <a:pt x="154384" y="121444"/>
                    <a:pt x="174625" y="107950"/>
                  </a:cubicBezTo>
                  <a:cubicBezTo>
                    <a:pt x="194866" y="94456"/>
                    <a:pt x="217488" y="73819"/>
                    <a:pt x="231775" y="60325"/>
                  </a:cubicBezTo>
                  <a:cubicBezTo>
                    <a:pt x="246062" y="46831"/>
                    <a:pt x="268287" y="36513"/>
                    <a:pt x="260350" y="26988"/>
                  </a:cubicBezTo>
                  <a:cubicBezTo>
                    <a:pt x="252413" y="17463"/>
                    <a:pt x="208359" y="6350"/>
                    <a:pt x="184150" y="3175"/>
                  </a:cubicBezTo>
                  <a:cubicBezTo>
                    <a:pt x="159941" y="0"/>
                    <a:pt x="138113" y="2779"/>
                    <a:pt x="115094" y="7938"/>
                  </a:cubicBezTo>
                  <a:cubicBezTo>
                    <a:pt x="92075" y="13098"/>
                    <a:pt x="65087" y="25004"/>
                    <a:pt x="46037" y="34132"/>
                  </a:cubicBezTo>
                  <a:cubicBezTo>
                    <a:pt x="26987" y="43260"/>
                    <a:pt x="1588" y="50404"/>
                    <a:pt x="794" y="62707"/>
                  </a:cubicBezTo>
                  <a:cubicBezTo>
                    <a:pt x="0" y="75010"/>
                    <a:pt x="31750" y="92869"/>
                    <a:pt x="41275" y="107950"/>
                  </a:cubicBezTo>
                  <a:cubicBezTo>
                    <a:pt x="50800" y="123031"/>
                    <a:pt x="46435" y="150019"/>
                    <a:pt x="57944" y="1555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90" name="자유형 189"/>
            <p:cNvSpPr/>
            <p:nvPr/>
          </p:nvSpPr>
          <p:spPr>
            <a:xfrm>
              <a:off x="7116683" y="2415779"/>
              <a:ext cx="152004" cy="273843"/>
            </a:xfrm>
            <a:custGeom>
              <a:avLst/>
              <a:gdLst>
                <a:gd name="connsiteX0" fmla="*/ 12700 w 152004"/>
                <a:gd name="connsiteY0" fmla="*/ 15477 h 273843"/>
                <a:gd name="connsiteX1" fmla="*/ 76994 w 152004"/>
                <a:gd name="connsiteY1" fmla="*/ 17859 h 273843"/>
                <a:gd name="connsiteX2" fmla="*/ 134144 w 152004"/>
                <a:gd name="connsiteY2" fmla="*/ 8334 h 273843"/>
                <a:gd name="connsiteX3" fmla="*/ 150813 w 152004"/>
                <a:gd name="connsiteY3" fmla="*/ 67865 h 273843"/>
                <a:gd name="connsiteX4" fmla="*/ 141288 w 152004"/>
                <a:gd name="connsiteY4" fmla="*/ 153590 h 273843"/>
                <a:gd name="connsiteX5" fmla="*/ 96044 w 152004"/>
                <a:gd name="connsiteY5" fmla="*/ 239315 h 273843"/>
                <a:gd name="connsiteX6" fmla="*/ 74613 w 152004"/>
                <a:gd name="connsiteY6" fmla="*/ 265509 h 273843"/>
                <a:gd name="connsiteX7" fmla="*/ 17463 w 152004"/>
                <a:gd name="connsiteY7" fmla="*/ 189309 h 273843"/>
                <a:gd name="connsiteX8" fmla="*/ 794 w 152004"/>
                <a:gd name="connsiteY8" fmla="*/ 86915 h 273843"/>
                <a:gd name="connsiteX9" fmla="*/ 12700 w 152004"/>
                <a:gd name="connsiteY9" fmla="*/ 15477 h 27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004" h="273843">
                  <a:moveTo>
                    <a:pt x="12700" y="15477"/>
                  </a:moveTo>
                  <a:cubicBezTo>
                    <a:pt x="25400" y="3968"/>
                    <a:pt x="56753" y="19049"/>
                    <a:pt x="76994" y="17859"/>
                  </a:cubicBezTo>
                  <a:cubicBezTo>
                    <a:pt x="97235" y="16669"/>
                    <a:pt x="121841" y="0"/>
                    <a:pt x="134144" y="8334"/>
                  </a:cubicBezTo>
                  <a:cubicBezTo>
                    <a:pt x="146447" y="16668"/>
                    <a:pt x="149622" y="43656"/>
                    <a:pt x="150813" y="67865"/>
                  </a:cubicBezTo>
                  <a:cubicBezTo>
                    <a:pt x="152004" y="92074"/>
                    <a:pt x="150416" y="125015"/>
                    <a:pt x="141288" y="153590"/>
                  </a:cubicBezTo>
                  <a:cubicBezTo>
                    <a:pt x="132160" y="182165"/>
                    <a:pt x="107156" y="220662"/>
                    <a:pt x="96044" y="239315"/>
                  </a:cubicBezTo>
                  <a:cubicBezTo>
                    <a:pt x="84932" y="257968"/>
                    <a:pt x="87710" y="273843"/>
                    <a:pt x="74613" y="265509"/>
                  </a:cubicBezTo>
                  <a:cubicBezTo>
                    <a:pt x="61516" y="257175"/>
                    <a:pt x="29766" y="219075"/>
                    <a:pt x="17463" y="189309"/>
                  </a:cubicBezTo>
                  <a:cubicBezTo>
                    <a:pt x="5160" y="159543"/>
                    <a:pt x="1588" y="116284"/>
                    <a:pt x="794" y="86915"/>
                  </a:cubicBezTo>
                  <a:cubicBezTo>
                    <a:pt x="0" y="57546"/>
                    <a:pt x="0" y="26986"/>
                    <a:pt x="12700" y="154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91" name="자유형 190"/>
            <p:cNvSpPr/>
            <p:nvPr/>
          </p:nvSpPr>
          <p:spPr>
            <a:xfrm>
              <a:off x="6624955" y="2508250"/>
              <a:ext cx="150813" cy="232965"/>
            </a:xfrm>
            <a:custGeom>
              <a:avLst/>
              <a:gdLst>
                <a:gd name="connsiteX0" fmla="*/ 6747 w 150813"/>
                <a:gd name="connsiteY0" fmla="*/ 6350 h 232965"/>
                <a:gd name="connsiteX1" fmla="*/ 16272 w 150813"/>
                <a:gd name="connsiteY1" fmla="*/ 70644 h 232965"/>
                <a:gd name="connsiteX2" fmla="*/ 59135 w 150813"/>
                <a:gd name="connsiteY2" fmla="*/ 149225 h 232965"/>
                <a:gd name="connsiteX3" fmla="*/ 140097 w 150813"/>
                <a:gd name="connsiteY3" fmla="*/ 227806 h 232965"/>
                <a:gd name="connsiteX4" fmla="*/ 123428 w 150813"/>
                <a:gd name="connsiteY4" fmla="*/ 118269 h 232965"/>
                <a:gd name="connsiteX5" fmla="*/ 56753 w 150813"/>
                <a:gd name="connsiteY5" fmla="*/ 32544 h 232965"/>
                <a:gd name="connsiteX6" fmla="*/ 6747 w 150813"/>
                <a:gd name="connsiteY6" fmla="*/ 6350 h 232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813" h="232965">
                  <a:moveTo>
                    <a:pt x="6747" y="6350"/>
                  </a:moveTo>
                  <a:cubicBezTo>
                    <a:pt x="0" y="12700"/>
                    <a:pt x="7541" y="46832"/>
                    <a:pt x="16272" y="70644"/>
                  </a:cubicBezTo>
                  <a:cubicBezTo>
                    <a:pt x="25003" y="94456"/>
                    <a:pt x="38498" y="123031"/>
                    <a:pt x="59135" y="149225"/>
                  </a:cubicBezTo>
                  <a:cubicBezTo>
                    <a:pt x="79773" y="175419"/>
                    <a:pt x="129381" y="232965"/>
                    <a:pt x="140097" y="227806"/>
                  </a:cubicBezTo>
                  <a:cubicBezTo>
                    <a:pt x="150813" y="222647"/>
                    <a:pt x="137319" y="150813"/>
                    <a:pt x="123428" y="118269"/>
                  </a:cubicBezTo>
                  <a:cubicBezTo>
                    <a:pt x="109537" y="85725"/>
                    <a:pt x="76597" y="51594"/>
                    <a:pt x="56753" y="32544"/>
                  </a:cubicBezTo>
                  <a:cubicBezTo>
                    <a:pt x="36909" y="13494"/>
                    <a:pt x="13494" y="0"/>
                    <a:pt x="6747" y="63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  <p:sp>
          <p:nvSpPr>
            <p:cNvPr id="192" name="자유형 191"/>
            <p:cNvSpPr/>
            <p:nvPr/>
          </p:nvSpPr>
          <p:spPr>
            <a:xfrm>
              <a:off x="6848396" y="2216150"/>
              <a:ext cx="127794" cy="111125"/>
            </a:xfrm>
            <a:custGeom>
              <a:avLst/>
              <a:gdLst>
                <a:gd name="connsiteX0" fmla="*/ 9525 w 127794"/>
                <a:gd name="connsiteY0" fmla="*/ 10319 h 111125"/>
                <a:gd name="connsiteX1" fmla="*/ 73819 w 127794"/>
                <a:gd name="connsiteY1" fmla="*/ 794 h 111125"/>
                <a:gd name="connsiteX2" fmla="*/ 121444 w 127794"/>
                <a:gd name="connsiteY2" fmla="*/ 10319 h 111125"/>
                <a:gd name="connsiteX3" fmla="*/ 111919 w 127794"/>
                <a:gd name="connsiteY3" fmla="*/ 57944 h 111125"/>
                <a:gd name="connsiteX4" fmla="*/ 66675 w 127794"/>
                <a:gd name="connsiteY4" fmla="*/ 110331 h 111125"/>
                <a:gd name="connsiteX5" fmla="*/ 16669 w 127794"/>
                <a:gd name="connsiteY5" fmla="*/ 62706 h 111125"/>
                <a:gd name="connsiteX6" fmla="*/ 9525 w 127794"/>
                <a:gd name="connsiteY6" fmla="*/ 10319 h 11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794" h="111125">
                  <a:moveTo>
                    <a:pt x="9525" y="10319"/>
                  </a:moveTo>
                  <a:cubicBezTo>
                    <a:pt x="19050" y="0"/>
                    <a:pt x="55166" y="794"/>
                    <a:pt x="73819" y="794"/>
                  </a:cubicBezTo>
                  <a:cubicBezTo>
                    <a:pt x="92472" y="794"/>
                    <a:pt x="115094" y="794"/>
                    <a:pt x="121444" y="10319"/>
                  </a:cubicBezTo>
                  <a:cubicBezTo>
                    <a:pt x="127794" y="19844"/>
                    <a:pt x="121047" y="41275"/>
                    <a:pt x="111919" y="57944"/>
                  </a:cubicBezTo>
                  <a:cubicBezTo>
                    <a:pt x="102791" y="74613"/>
                    <a:pt x="82550" y="109537"/>
                    <a:pt x="66675" y="110331"/>
                  </a:cubicBezTo>
                  <a:cubicBezTo>
                    <a:pt x="50800" y="111125"/>
                    <a:pt x="26988" y="78184"/>
                    <a:pt x="16669" y="62706"/>
                  </a:cubicBezTo>
                  <a:cubicBezTo>
                    <a:pt x="6350" y="47228"/>
                    <a:pt x="0" y="20638"/>
                    <a:pt x="9525" y="1031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itchFamily="34" charset="0"/>
              </a:endParaRPr>
            </a:p>
          </p:txBody>
        </p:sp>
      </p:grpSp>
      <p:sp>
        <p:nvSpPr>
          <p:cNvPr id="193" name="모서리가 둥근 직사각형 192"/>
          <p:cNvSpPr/>
          <p:nvPr/>
        </p:nvSpPr>
        <p:spPr>
          <a:xfrm>
            <a:off x="3599660" y="3025771"/>
            <a:ext cx="3138495" cy="1478175"/>
          </a:xfrm>
          <a:prstGeom prst="roundRect">
            <a:avLst>
              <a:gd name="adj" fmla="val 4571"/>
            </a:avLst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94" name="모서리가 둥근 직사각형 193"/>
          <p:cNvSpPr/>
          <p:nvPr/>
        </p:nvSpPr>
        <p:spPr>
          <a:xfrm>
            <a:off x="3597040" y="2742381"/>
            <a:ext cx="3141116" cy="252000"/>
          </a:xfrm>
          <a:prstGeom prst="roundRect">
            <a:avLst>
              <a:gd name="adj" fmla="val 0"/>
            </a:avLst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9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Active Matching</a:t>
            </a:r>
            <a:endParaRPr lang="ko-KR" altLang="en-US" sz="900" b="1" dirty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95" name="모서리가 둥근 직사각형 194"/>
          <p:cNvSpPr/>
          <p:nvPr/>
        </p:nvSpPr>
        <p:spPr>
          <a:xfrm>
            <a:off x="2062592" y="2751335"/>
            <a:ext cx="1304703" cy="172602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ko-KR" altLang="en-US" sz="11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화물정보</a:t>
            </a:r>
          </a:p>
        </p:txBody>
      </p:sp>
      <p:sp>
        <p:nvSpPr>
          <p:cNvPr id="196" name="Rectangle 11"/>
          <p:cNvSpPr>
            <a:spLocks noChangeArrowheads="1"/>
          </p:cNvSpPr>
          <p:nvPr/>
        </p:nvSpPr>
        <p:spPr bwMode="auto">
          <a:xfrm>
            <a:off x="2062592" y="2932311"/>
            <a:ext cx="1303200" cy="357190"/>
          </a:xfrm>
          <a:prstGeom prst="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36000" rIns="0" bIns="36000" anchor="ctr"/>
          <a:lstStyle/>
          <a:p>
            <a:pPr algn="ctr" eaLnBrk="0" latinLnBrk="0" hangingPunct="0">
              <a:spcBef>
                <a:spcPts val="100"/>
              </a:spcBef>
              <a:spcAft>
                <a:spcPts val="100"/>
              </a:spcAft>
              <a:buFont typeface="Wingdings" pitchFamily="2" charset="2"/>
              <a:buNone/>
              <a:defRPr/>
            </a:pPr>
            <a:endParaRPr lang="ko-KR" altLang="en-US" sz="900" b="1" dirty="0">
              <a:solidFill>
                <a:srgbClr val="000000"/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197" name="모서리가 둥근 직사각형 196"/>
          <p:cNvSpPr/>
          <p:nvPr/>
        </p:nvSpPr>
        <p:spPr>
          <a:xfrm>
            <a:off x="2187546" y="3053376"/>
            <a:ext cx="1140380" cy="203409"/>
          </a:xfrm>
          <a:prstGeom prst="roundRect">
            <a:avLst>
              <a:gd name="adj" fmla="val 0"/>
            </a:avLst>
          </a:prstGeom>
          <a:solidFill>
            <a:schemeClr val="bg2">
              <a:lumMod val="20000"/>
              <a:lumOff val="8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택배 화물정보</a:t>
            </a:r>
          </a:p>
        </p:txBody>
      </p:sp>
      <p:sp>
        <p:nvSpPr>
          <p:cNvPr id="198" name="모서리가 둥근 직사각형 197"/>
          <p:cNvSpPr/>
          <p:nvPr/>
        </p:nvSpPr>
        <p:spPr>
          <a:xfrm>
            <a:off x="2136340" y="3001513"/>
            <a:ext cx="1140380" cy="203409"/>
          </a:xfrm>
          <a:prstGeom prst="roundRect">
            <a:avLst>
              <a:gd name="adj" fmla="val 0"/>
            </a:avLst>
          </a:prstGeom>
          <a:solidFill>
            <a:schemeClr val="bg2">
              <a:lumMod val="20000"/>
              <a:lumOff val="8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ko-KR" altLang="en-US" sz="700" b="1" dirty="0">
                <a:solidFill>
                  <a:schemeClr val="tx1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글로벌</a:t>
            </a:r>
            <a:r>
              <a:rPr lang="en-US" altLang="ko-KR" sz="700" b="1" dirty="0">
                <a:solidFill>
                  <a:schemeClr val="tx1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 </a:t>
            </a:r>
            <a:r>
              <a:rPr lang="ko-KR" altLang="en-US" sz="700" b="1" dirty="0">
                <a:solidFill>
                  <a:schemeClr val="tx1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화물정보</a:t>
            </a:r>
          </a:p>
        </p:txBody>
      </p:sp>
      <p:sp>
        <p:nvSpPr>
          <p:cNvPr id="199" name="모서리가 둥근 직사각형 198"/>
          <p:cNvSpPr/>
          <p:nvPr/>
        </p:nvSpPr>
        <p:spPr>
          <a:xfrm>
            <a:off x="2100868" y="2952631"/>
            <a:ext cx="1140380" cy="203409"/>
          </a:xfrm>
          <a:prstGeom prst="roundRect">
            <a:avLst>
              <a:gd name="adj" fmla="val 0"/>
            </a:avLst>
          </a:prstGeom>
          <a:solidFill>
            <a:schemeClr val="bg2">
              <a:lumMod val="20000"/>
              <a:lumOff val="80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700" b="1" dirty="0">
                <a:solidFill>
                  <a:schemeClr val="tx1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CL1 </a:t>
            </a:r>
            <a:r>
              <a:rPr lang="ko-KR" altLang="en-US" sz="700" b="1" dirty="0">
                <a:solidFill>
                  <a:schemeClr val="tx1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화물정보</a:t>
            </a:r>
          </a:p>
        </p:txBody>
      </p:sp>
      <p:sp>
        <p:nvSpPr>
          <p:cNvPr id="200" name="덧셈 기호 199"/>
          <p:cNvSpPr/>
          <p:nvPr/>
        </p:nvSpPr>
        <p:spPr>
          <a:xfrm>
            <a:off x="2595996" y="3265688"/>
            <a:ext cx="216024" cy="216024"/>
          </a:xfrm>
          <a:prstGeom prst="mathPlus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pic>
        <p:nvPicPr>
          <p:cNvPr id="201" name="Picture 2" descr="C:\Users\07411\Desktop\남주현\워커힐 DFS\보고자료\windows8_icons\PNG\128\Editing\copy-128.png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786" y="3782721"/>
            <a:ext cx="427946" cy="40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2" name="TextBox 337"/>
          <p:cNvSpPr txBox="1">
            <a:spLocks noChangeArrowheads="1"/>
          </p:cNvSpPr>
          <p:nvPr/>
        </p:nvSpPr>
        <p:spPr bwMode="auto">
          <a:xfrm>
            <a:off x="3852742" y="3523957"/>
            <a:ext cx="669248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>
              <a:lnSpc>
                <a:spcPts val="1000"/>
              </a:lnSpc>
            </a:pPr>
            <a:r>
              <a:rPr lang="ko-KR" altLang="en-US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속성 </a:t>
            </a:r>
            <a:r>
              <a:rPr lang="ko-KR" altLang="en-US" sz="800" b="1" dirty="0" err="1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매칭</a:t>
            </a:r>
            <a:endParaRPr lang="en-US" altLang="ko-KR" sz="800" b="1" dirty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  <a:p>
            <a:pPr algn="ctr">
              <a:lnSpc>
                <a:spcPts val="1000"/>
              </a:lnSpc>
            </a:pPr>
            <a:endParaRPr lang="en-US" altLang="ko-KR" sz="800" b="1" dirty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203" name="TextBox 337"/>
          <p:cNvSpPr txBox="1">
            <a:spLocks noChangeArrowheads="1"/>
          </p:cNvSpPr>
          <p:nvPr/>
        </p:nvSpPr>
        <p:spPr bwMode="auto">
          <a:xfrm>
            <a:off x="5633248" y="3523957"/>
            <a:ext cx="785818" cy="20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>
              <a:lnSpc>
                <a:spcPts val="1000"/>
              </a:lnSpc>
            </a:pPr>
            <a:r>
              <a:rPr lang="en-US" altLang="ko-KR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Reverse </a:t>
            </a:r>
            <a:r>
              <a:rPr lang="ko-KR" altLang="en-US" sz="800" b="1" dirty="0" err="1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매칭</a:t>
            </a:r>
            <a:endParaRPr lang="en-US" altLang="ko-KR" sz="800" b="1" dirty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  <a:p>
            <a:pPr algn="ctr">
              <a:lnSpc>
                <a:spcPts val="1000"/>
              </a:lnSpc>
            </a:pPr>
            <a:r>
              <a:rPr lang="en-US" altLang="ko-KR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 </a:t>
            </a:r>
            <a:r>
              <a:rPr lang="ko-KR" altLang="en-US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 </a:t>
            </a:r>
            <a:endParaRPr lang="en-US" altLang="ko-KR" sz="800" b="1" dirty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pic>
        <p:nvPicPr>
          <p:cNvPr id="204" name="Picture 3" descr="C:\Users\07411\Desktop\남주현\워커힐 DFS\보고자료\windows8_icons\PNG\256\Transport\interstate_truck-25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012" y="3675266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" name="타원 204"/>
          <p:cNvSpPr/>
          <p:nvPr/>
        </p:nvSpPr>
        <p:spPr>
          <a:xfrm>
            <a:off x="2881748" y="4146757"/>
            <a:ext cx="45719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06" name="타원 205"/>
          <p:cNvSpPr/>
          <p:nvPr/>
        </p:nvSpPr>
        <p:spPr>
          <a:xfrm>
            <a:off x="2991282" y="3977690"/>
            <a:ext cx="45719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07" name="타원 206"/>
          <p:cNvSpPr/>
          <p:nvPr/>
        </p:nvSpPr>
        <p:spPr>
          <a:xfrm>
            <a:off x="2610282" y="3925300"/>
            <a:ext cx="45719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08" name="타원 207"/>
          <p:cNvSpPr/>
          <p:nvPr/>
        </p:nvSpPr>
        <p:spPr>
          <a:xfrm>
            <a:off x="2748396" y="3970539"/>
            <a:ext cx="45719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09" name="타원 208"/>
          <p:cNvSpPr/>
          <p:nvPr/>
        </p:nvSpPr>
        <p:spPr>
          <a:xfrm>
            <a:off x="2409782" y="4205818"/>
            <a:ext cx="45719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10" name="타원 209"/>
          <p:cNvSpPr/>
          <p:nvPr/>
        </p:nvSpPr>
        <p:spPr>
          <a:xfrm>
            <a:off x="2507891" y="3979599"/>
            <a:ext cx="45719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11" name="타원 210"/>
          <p:cNvSpPr/>
          <p:nvPr/>
        </p:nvSpPr>
        <p:spPr>
          <a:xfrm>
            <a:off x="2615052" y="3813377"/>
            <a:ext cx="45719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212" name="타원 211"/>
          <p:cNvSpPr/>
          <p:nvPr/>
        </p:nvSpPr>
        <p:spPr>
          <a:xfrm>
            <a:off x="2641243" y="4218187"/>
            <a:ext cx="45719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grpSp>
        <p:nvGrpSpPr>
          <p:cNvPr id="213" name="그룹 212"/>
          <p:cNvGrpSpPr/>
          <p:nvPr/>
        </p:nvGrpSpPr>
        <p:grpSpPr>
          <a:xfrm>
            <a:off x="4721183" y="3825265"/>
            <a:ext cx="617487" cy="333695"/>
            <a:chOff x="4585452" y="2380925"/>
            <a:chExt cx="466314" cy="252000"/>
          </a:xfrm>
        </p:grpSpPr>
        <p:pic>
          <p:nvPicPr>
            <p:cNvPr id="214" name="Picture 8" descr="C:\Users\07411\Desktop\남주현\워커힐 DFS\보고자료\windows8_icons\PNG\128\Editing\overview_pages_2-128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9766" y="2380925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" name="Picture 3" descr="C:\Users\07411\Desktop\남주현\워커힐 DFS\보고자료\windows8_icons\PNG\256\Transport\interstate_truck-256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5452" y="2380925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6" name="TextBox 337"/>
          <p:cNvSpPr txBox="1">
            <a:spLocks noChangeArrowheads="1"/>
          </p:cNvSpPr>
          <p:nvPr/>
        </p:nvSpPr>
        <p:spPr bwMode="auto">
          <a:xfrm>
            <a:off x="4677589" y="3523957"/>
            <a:ext cx="669248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>
              <a:lnSpc>
                <a:spcPts val="1000"/>
              </a:lnSpc>
            </a:pPr>
            <a:r>
              <a:rPr lang="ko-KR" altLang="en-US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차주</a:t>
            </a:r>
            <a:r>
              <a:rPr lang="en-US" altLang="ko-KR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/</a:t>
            </a:r>
            <a:r>
              <a:rPr lang="ko-KR" altLang="en-US" sz="8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화물제약</a:t>
            </a:r>
            <a:endParaRPr lang="en-US" altLang="ko-KR" sz="800" b="1" dirty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  <a:p>
            <a:pPr algn="ctr">
              <a:lnSpc>
                <a:spcPts val="1000"/>
              </a:lnSpc>
            </a:pPr>
            <a:endParaRPr lang="en-US" altLang="ko-KR" sz="900" b="1" dirty="0"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sp>
        <p:nvSpPr>
          <p:cNvPr id="217" name="순서도: 처리 216"/>
          <p:cNvSpPr/>
          <p:nvPr/>
        </p:nvSpPr>
        <p:spPr>
          <a:xfrm>
            <a:off x="7534022" y="2954044"/>
            <a:ext cx="612000" cy="924219"/>
          </a:xfrm>
          <a:prstGeom prst="flowChartProcess">
            <a:avLst/>
          </a:prstGeom>
          <a:blipFill>
            <a:blip r:embed="rId7" cstate="print">
              <a:grayscl/>
            </a:blip>
            <a:stretch>
              <a:fillRect/>
            </a:stretch>
          </a:blipFill>
          <a:ln w="3175"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218" name="그룹 751"/>
          <p:cNvGrpSpPr/>
          <p:nvPr/>
        </p:nvGrpSpPr>
        <p:grpSpPr>
          <a:xfrm>
            <a:off x="7410787" y="3929792"/>
            <a:ext cx="827567" cy="526831"/>
            <a:chOff x="8798460" y="3300967"/>
            <a:chExt cx="827567" cy="526831"/>
          </a:xfrm>
        </p:grpSpPr>
        <p:pic>
          <p:nvPicPr>
            <p:cNvPr id="219" name="Picture 5" descr="C:\Users\07411\Desktop\남주현\워커힐 DFS\보고자료\windows8_icons\PNG\128\Transport\under_computer-128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2774" y="3367263"/>
              <a:ext cx="328132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0" name="TextBox 219"/>
            <p:cNvSpPr txBox="1"/>
            <p:nvPr/>
          </p:nvSpPr>
          <p:spPr>
            <a:xfrm>
              <a:off x="8798460" y="3581577"/>
              <a:ext cx="8275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정보센터</a:t>
              </a:r>
              <a:endParaRPr lang="en-US" altLang="ko-KR" sz="1000" b="1" dirty="0"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21" name="Picture 4" descr="C:\Users\07411\Desktop\남주현\워커힐 DFS\보고자료\windows8_icons\PNG\128\Music\Mobile\headset-128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0104" y="3300967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2" name="그룹 716"/>
          <p:cNvGrpSpPr/>
          <p:nvPr/>
        </p:nvGrpSpPr>
        <p:grpSpPr>
          <a:xfrm>
            <a:off x="1987916" y="4787048"/>
            <a:ext cx="6679066" cy="1500198"/>
            <a:chOff x="1666852" y="2000240"/>
            <a:chExt cx="2376000" cy="2428892"/>
          </a:xfrm>
        </p:grpSpPr>
        <p:sp>
          <p:nvSpPr>
            <p:cNvPr id="223" name="모서리가 둥근 직사각형 222"/>
            <p:cNvSpPr/>
            <p:nvPr/>
          </p:nvSpPr>
          <p:spPr>
            <a:xfrm>
              <a:off x="1666852" y="2000240"/>
              <a:ext cx="2376000" cy="2428892"/>
            </a:xfrm>
            <a:prstGeom prst="roundRect">
              <a:avLst>
                <a:gd name="adj" fmla="val 5485"/>
              </a:avLst>
            </a:prstGeom>
            <a:solidFill>
              <a:schemeClr val="tx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24" name="모서리가 둥근 직사각형 223"/>
            <p:cNvSpPr/>
            <p:nvPr/>
          </p:nvSpPr>
          <p:spPr>
            <a:xfrm>
              <a:off x="1666852" y="2000240"/>
              <a:ext cx="2338277" cy="2428892"/>
            </a:xfrm>
            <a:prstGeom prst="roundRect">
              <a:avLst>
                <a:gd name="adj" fmla="val 545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25" name="모서리가 둥근 직사각형 224"/>
          <p:cNvSpPr/>
          <p:nvPr/>
        </p:nvSpPr>
        <p:spPr>
          <a:xfrm>
            <a:off x="2090608" y="4830052"/>
            <a:ext cx="5219052" cy="195693"/>
          </a:xfrm>
          <a:prstGeom prst="roundRect">
            <a:avLst>
              <a:gd name="adj" fmla="val 26847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통합 공차 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Pool</a:t>
            </a:r>
            <a:endParaRPr lang="ko-KR" altLang="en-US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26" name="AutoShape 57"/>
          <p:cNvSpPr>
            <a:spLocks noChangeArrowheads="1"/>
          </p:cNvSpPr>
          <p:nvPr/>
        </p:nvSpPr>
        <p:spPr bwMode="auto">
          <a:xfrm rot="5400000" flipV="1">
            <a:off x="7041776" y="5208544"/>
            <a:ext cx="780024" cy="305613"/>
          </a:xfrm>
          <a:prstGeom prst="triangle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65000"/>
                  <a:alpha val="38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6350" algn="ctr">
            <a:noFill/>
            <a:miter lim="800000"/>
            <a:headEnd/>
            <a:tailEnd/>
          </a:ln>
        </p:spPr>
        <p:txBody>
          <a:bodyPr wrap="none" lIns="72000" tIns="82800" rIns="72000" bIns="82800" anchor="ctr"/>
          <a:lstStyle/>
          <a:p>
            <a:pPr algn="ctr" eaLnBrk="0" latinLnBrk="0" hangingPunct="0">
              <a:lnSpc>
                <a:spcPct val="110000"/>
              </a:lnSpc>
              <a:buClr>
                <a:srgbClr val="A50021"/>
              </a:buClr>
              <a:buSzPct val="85000"/>
            </a:pPr>
            <a:endParaRPr lang="ko-KR" altLang="en-US" sz="1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7" name="타원 226"/>
          <p:cNvSpPr/>
          <p:nvPr/>
        </p:nvSpPr>
        <p:spPr>
          <a:xfrm>
            <a:off x="7439454" y="4967168"/>
            <a:ext cx="924229" cy="437558"/>
          </a:xfrm>
          <a:prstGeom prst="ellipse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/>
          <a:lstStyle/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차량</a:t>
            </a:r>
            <a:r>
              <a:rPr lang="en-US" altLang="ko-KR" sz="8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Pool</a:t>
            </a:r>
          </a:p>
          <a:p>
            <a:pPr algn="ctr"/>
            <a:r>
              <a:rPr lang="en-US" altLang="ko-KR" sz="8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2.5 </a:t>
            </a:r>
            <a:r>
              <a:rPr lang="ko-KR" altLang="en-US" sz="8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배</a:t>
            </a:r>
            <a:r>
              <a:rPr lang="en-US" altLang="ko-KR" sz="10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b="1" dirty="0">
                <a:solidFill>
                  <a:srgbClr val="FF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↑</a:t>
            </a:r>
            <a:endParaRPr lang="ko-KR" altLang="en-US" sz="800" b="1" dirty="0">
              <a:solidFill>
                <a:srgbClr val="FF0000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28" name="타원 227"/>
          <p:cNvSpPr/>
          <p:nvPr/>
        </p:nvSpPr>
        <p:spPr>
          <a:xfrm>
            <a:off x="7439454" y="5313046"/>
            <a:ext cx="924229" cy="437558"/>
          </a:xfrm>
          <a:prstGeom prst="ellipse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/>
          <a:lstStyle/>
          <a:p>
            <a:pPr algn="ctr"/>
            <a:r>
              <a:rPr lang="ko-KR" altLang="en-US" sz="800" b="1" dirty="0" err="1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복화</a:t>
            </a:r>
            <a:endParaRPr lang="en-US" altLang="ko-KR" sz="800" b="1" dirty="0">
              <a:solidFill>
                <a:schemeClr val="tx1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20%</a:t>
            </a:r>
            <a:r>
              <a:rPr lang="ko-KR" altLang="en-US" sz="800" b="1" dirty="0">
                <a:solidFill>
                  <a:srgbClr val="FF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b="1" dirty="0">
                <a:solidFill>
                  <a:srgbClr val="FF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↑</a:t>
            </a:r>
            <a:r>
              <a:rPr lang="en-US" altLang="ko-KR" sz="8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lang="ko-KR" altLang="en-US" sz="800" b="1" dirty="0">
              <a:solidFill>
                <a:schemeClr val="tx1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229" name="그룹 777"/>
          <p:cNvGrpSpPr/>
          <p:nvPr/>
        </p:nvGrpSpPr>
        <p:grpSpPr>
          <a:xfrm>
            <a:off x="7238222" y="5833218"/>
            <a:ext cx="357190" cy="285752"/>
            <a:chOff x="6524636" y="3000372"/>
            <a:chExt cx="928694" cy="657760"/>
          </a:xfrm>
        </p:grpSpPr>
        <p:sp>
          <p:nvSpPr>
            <p:cNvPr id="230" name="자유형 229"/>
            <p:cNvSpPr/>
            <p:nvPr/>
          </p:nvSpPr>
          <p:spPr>
            <a:xfrm>
              <a:off x="6524636" y="3000372"/>
              <a:ext cx="928694" cy="657760"/>
            </a:xfrm>
            <a:custGeom>
              <a:avLst/>
              <a:gdLst>
                <a:gd name="connsiteX0" fmla="*/ 0 w 569344"/>
                <a:gd name="connsiteY0" fmla="*/ 1431985 h 2104845"/>
                <a:gd name="connsiteX1" fmla="*/ 517585 w 569344"/>
                <a:gd name="connsiteY1" fmla="*/ 0 h 2104845"/>
                <a:gd name="connsiteX2" fmla="*/ 560717 w 569344"/>
                <a:gd name="connsiteY2" fmla="*/ 0 h 2104845"/>
                <a:gd name="connsiteX3" fmla="*/ 569344 w 569344"/>
                <a:gd name="connsiteY3" fmla="*/ 2104845 h 2104845"/>
                <a:gd name="connsiteX4" fmla="*/ 526212 w 569344"/>
                <a:gd name="connsiteY4" fmla="*/ 2096219 h 2104845"/>
                <a:gd name="connsiteX5" fmla="*/ 8627 w 569344"/>
                <a:gd name="connsiteY5" fmla="*/ 1570008 h 2104845"/>
                <a:gd name="connsiteX6" fmla="*/ 0 w 569344"/>
                <a:gd name="connsiteY6" fmla="*/ 1431985 h 210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344" h="2104845">
                  <a:moveTo>
                    <a:pt x="0" y="1431985"/>
                  </a:moveTo>
                  <a:lnTo>
                    <a:pt x="517585" y="0"/>
                  </a:lnTo>
                  <a:lnTo>
                    <a:pt x="560717" y="0"/>
                  </a:lnTo>
                  <a:cubicBezTo>
                    <a:pt x="563593" y="701615"/>
                    <a:pt x="566468" y="1403230"/>
                    <a:pt x="569344" y="2104845"/>
                  </a:cubicBezTo>
                  <a:lnTo>
                    <a:pt x="526212" y="2096219"/>
                  </a:lnTo>
                  <a:lnTo>
                    <a:pt x="8627" y="1570008"/>
                  </a:lnTo>
                  <a:lnTo>
                    <a:pt x="0" y="14319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231" name="직선 연결선 230"/>
            <p:cNvCxnSpPr>
              <a:stCxn id="230" idx="5"/>
              <a:endCxn id="230" idx="4"/>
            </p:cNvCxnSpPr>
            <p:nvPr/>
          </p:nvCxnSpPr>
          <p:spPr>
            <a:xfrm>
              <a:off x="6538708" y="3490997"/>
              <a:ext cx="844267" cy="164440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직선 연결선 231"/>
            <p:cNvCxnSpPr>
              <a:stCxn id="230" idx="0"/>
              <a:endCxn id="230" idx="1"/>
            </p:cNvCxnSpPr>
            <p:nvPr/>
          </p:nvCxnSpPr>
          <p:spPr>
            <a:xfrm flipV="1">
              <a:off x="6524636" y="3000372"/>
              <a:ext cx="844266" cy="44749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그룹 723"/>
          <p:cNvGrpSpPr/>
          <p:nvPr/>
        </p:nvGrpSpPr>
        <p:grpSpPr>
          <a:xfrm>
            <a:off x="2089870" y="5037081"/>
            <a:ext cx="5291227" cy="1142658"/>
            <a:chOff x="1737777" y="2337419"/>
            <a:chExt cx="2211753" cy="2026919"/>
          </a:xfrm>
        </p:grpSpPr>
        <p:sp>
          <p:nvSpPr>
            <p:cNvPr id="234" name="직사각형 233"/>
            <p:cNvSpPr/>
            <p:nvPr/>
          </p:nvSpPr>
          <p:spPr>
            <a:xfrm>
              <a:off x="3167051" y="2337420"/>
              <a:ext cx="760632" cy="398745"/>
            </a:xfrm>
            <a:prstGeom prst="rect">
              <a:avLst/>
            </a:prstGeom>
            <a:solidFill>
              <a:schemeClr val="bg1">
                <a:lumMod val="95000"/>
                <a:alpha val="55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CL1(</a:t>
              </a:r>
              <a:r>
                <a:rPr lang="ko-KR" altLang="en-US" sz="8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해운항만</a:t>
              </a:r>
              <a:r>
                <a:rPr lang="en-US" altLang="ko-KR" sz="8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)</a:t>
              </a:r>
              <a:endParaRPr lang="ko-KR" altLang="en-US" sz="8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35" name="직사각형 234"/>
            <p:cNvSpPr/>
            <p:nvPr/>
          </p:nvSpPr>
          <p:spPr>
            <a:xfrm>
              <a:off x="2537285" y="2337420"/>
              <a:ext cx="825457" cy="398745"/>
            </a:xfrm>
            <a:prstGeom prst="rect">
              <a:avLst/>
            </a:prstGeom>
            <a:solidFill>
              <a:schemeClr val="bg1">
                <a:lumMod val="95000"/>
                <a:alpha val="55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CL1</a:t>
              </a:r>
              <a:endParaRPr lang="en-US" altLang="ko-KR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36" name="직사각형 235"/>
            <p:cNvSpPr/>
            <p:nvPr/>
          </p:nvSpPr>
          <p:spPr>
            <a:xfrm>
              <a:off x="2316187" y="2661280"/>
              <a:ext cx="565111" cy="324000"/>
            </a:xfrm>
            <a:prstGeom prst="rect">
              <a:avLst/>
            </a:prstGeom>
            <a:solidFill>
              <a:schemeClr val="bg1">
                <a:lumMod val="95000"/>
                <a:alpha val="54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9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CL2</a:t>
              </a:r>
              <a:endParaRPr lang="ko-KR" altLang="en-US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37" name="직사각형 236"/>
            <p:cNvSpPr/>
            <p:nvPr/>
          </p:nvSpPr>
          <p:spPr>
            <a:xfrm>
              <a:off x="2809860" y="2664138"/>
              <a:ext cx="915517" cy="324000"/>
            </a:xfrm>
            <a:prstGeom prst="rect">
              <a:avLst/>
            </a:prstGeom>
            <a:solidFill>
              <a:schemeClr val="bg1">
                <a:lumMod val="95000"/>
                <a:alpha val="54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ko-KR" altLang="en-US" sz="9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택배</a:t>
              </a:r>
              <a:endParaRPr lang="ko-KR" altLang="en-US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38" name="직사각형 237"/>
            <p:cNvSpPr/>
            <p:nvPr/>
          </p:nvSpPr>
          <p:spPr>
            <a:xfrm>
              <a:off x="1737777" y="2337420"/>
              <a:ext cx="283670" cy="64009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</a:ln>
            <a:effectLst>
              <a:outerShdw dist="38100" dir="2700000" algn="tl" rotWithShape="0">
                <a:prstClr val="black">
                  <a:alpha val="7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전사</a:t>
              </a:r>
              <a:endParaRPr lang="en-US" altLang="ko-KR" sz="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통합</a:t>
              </a:r>
            </a:p>
          </p:txBody>
        </p:sp>
        <p:sp>
          <p:nvSpPr>
            <p:cNvPr id="239" name="직사각형 238"/>
            <p:cNvSpPr/>
            <p:nvPr/>
          </p:nvSpPr>
          <p:spPr>
            <a:xfrm>
              <a:off x="1737777" y="3010850"/>
              <a:ext cx="283670" cy="612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</a:ln>
            <a:effectLst>
              <a:outerShdw dist="38100" dir="2700000" algn="tl" rotWithShape="0">
                <a:prstClr val="black">
                  <a:alpha val="7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전국</a:t>
              </a:r>
              <a:endParaRPr lang="en-US" altLang="ko-KR" sz="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통합</a:t>
              </a:r>
            </a:p>
          </p:txBody>
        </p:sp>
        <p:sp>
          <p:nvSpPr>
            <p:cNvPr id="240" name="직사각형 239"/>
            <p:cNvSpPr/>
            <p:nvPr/>
          </p:nvSpPr>
          <p:spPr>
            <a:xfrm>
              <a:off x="2101876" y="2337419"/>
              <a:ext cx="565108" cy="398745"/>
            </a:xfrm>
            <a:prstGeom prst="rect">
              <a:avLst/>
            </a:prstGeom>
            <a:solidFill>
              <a:schemeClr val="bg1">
                <a:lumMod val="95000"/>
                <a:alpha val="55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ko-KR" altLang="en-US" sz="8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글로벌</a:t>
              </a:r>
              <a:endParaRPr lang="en-US" altLang="ko-KR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41" name="직사각형 240"/>
            <p:cNvSpPr/>
            <p:nvPr/>
          </p:nvSpPr>
          <p:spPr>
            <a:xfrm>
              <a:off x="2101877" y="3018488"/>
              <a:ext cx="779421" cy="597204"/>
            </a:xfrm>
            <a:prstGeom prst="rect">
              <a:avLst/>
            </a:prstGeom>
            <a:solidFill>
              <a:schemeClr val="bg1">
                <a:lumMod val="95000"/>
                <a:alpha val="52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ko-KR" altLang="en-US" sz="9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가맹</a:t>
              </a:r>
              <a:endParaRPr lang="ko-KR" altLang="en-US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42" name="직사각형 241"/>
            <p:cNvSpPr/>
            <p:nvPr/>
          </p:nvSpPr>
          <p:spPr>
            <a:xfrm>
              <a:off x="2595546" y="3018488"/>
              <a:ext cx="1000132" cy="597204"/>
            </a:xfrm>
            <a:prstGeom prst="rect">
              <a:avLst/>
            </a:prstGeom>
            <a:solidFill>
              <a:schemeClr val="bg1">
                <a:lumMod val="95000"/>
                <a:alpha val="52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>
                <a:lnSpc>
                  <a:spcPts val="900"/>
                </a:lnSpc>
              </a:pPr>
              <a:r>
                <a:rPr lang="en-US" altLang="ko-KR" sz="9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B2B</a:t>
              </a:r>
              <a:endParaRPr lang="ko-KR" altLang="en-US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43" name="직사각형 242"/>
            <p:cNvSpPr/>
            <p:nvPr/>
          </p:nvSpPr>
          <p:spPr>
            <a:xfrm>
              <a:off x="3524240" y="3018488"/>
              <a:ext cx="412222" cy="597204"/>
            </a:xfrm>
            <a:prstGeom prst="rect">
              <a:avLst/>
            </a:prstGeom>
            <a:solidFill>
              <a:schemeClr val="bg1">
                <a:lumMod val="95000"/>
                <a:alpha val="52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>
                <a:lnSpc>
                  <a:spcPts val="1100"/>
                </a:lnSpc>
              </a:pPr>
              <a:r>
                <a:rPr lang="en-US" altLang="ko-KR" sz="800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B2C</a:t>
              </a:r>
              <a:endParaRPr lang="ko-KR" altLang="en-US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244" name="직선 연결선 243"/>
            <p:cNvCxnSpPr/>
            <p:nvPr/>
          </p:nvCxnSpPr>
          <p:spPr>
            <a:xfrm flipV="1">
              <a:off x="1753530" y="3691892"/>
              <a:ext cx="2196000" cy="1741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직사각형 244"/>
            <p:cNvSpPr/>
            <p:nvPr/>
          </p:nvSpPr>
          <p:spPr>
            <a:xfrm>
              <a:off x="1738290" y="3745232"/>
              <a:ext cx="283670" cy="612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</a:ln>
            <a:effectLst>
              <a:outerShdw dist="38100" dir="2700000" algn="tl" rotWithShape="0">
                <a:prstClr val="black">
                  <a:alpha val="7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국가</a:t>
              </a:r>
              <a:endParaRPr lang="en-US" altLang="ko-KR" sz="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통합</a:t>
              </a:r>
            </a:p>
          </p:txBody>
        </p:sp>
        <p:sp>
          <p:nvSpPr>
            <p:cNvPr id="246" name="직사각형 245"/>
            <p:cNvSpPr/>
            <p:nvPr/>
          </p:nvSpPr>
          <p:spPr>
            <a:xfrm>
              <a:off x="2103100" y="3763330"/>
              <a:ext cx="1713300" cy="179999"/>
            </a:xfrm>
            <a:prstGeom prst="rect">
              <a:avLst/>
            </a:prstGeom>
            <a:solidFill>
              <a:schemeClr val="bg1">
                <a:lumMod val="95000"/>
                <a:alpha val="52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>
                <a:lnSpc>
                  <a:spcPts val="900"/>
                </a:lnSpc>
              </a:pPr>
              <a:r>
                <a:rPr lang="ko-KR" altLang="en-US" sz="800" b="1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유럽대륙</a:t>
              </a:r>
              <a:endParaRPr lang="ko-KR" altLang="en-US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47" name="직사각형 246"/>
            <p:cNvSpPr/>
            <p:nvPr/>
          </p:nvSpPr>
          <p:spPr>
            <a:xfrm>
              <a:off x="2103100" y="3970024"/>
              <a:ext cx="1713300" cy="179999"/>
            </a:xfrm>
            <a:prstGeom prst="rect">
              <a:avLst/>
            </a:prstGeom>
            <a:solidFill>
              <a:schemeClr val="bg1">
                <a:lumMod val="95000"/>
                <a:alpha val="52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>
                <a:lnSpc>
                  <a:spcPts val="900"/>
                </a:lnSpc>
              </a:pPr>
              <a:r>
                <a:rPr lang="ko-KR" altLang="en-US" sz="800" b="1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중국대륙</a:t>
              </a:r>
              <a:endParaRPr lang="ko-KR" altLang="en-US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48" name="직사각형 247"/>
            <p:cNvSpPr/>
            <p:nvPr/>
          </p:nvSpPr>
          <p:spPr>
            <a:xfrm>
              <a:off x="2095479" y="4184339"/>
              <a:ext cx="1713300" cy="179999"/>
            </a:xfrm>
            <a:prstGeom prst="rect">
              <a:avLst/>
            </a:prstGeom>
            <a:solidFill>
              <a:schemeClr val="bg1">
                <a:lumMod val="95000"/>
                <a:alpha val="52000"/>
              </a:schemeClr>
            </a:solidFill>
            <a:ln w="3175">
              <a:solidFill>
                <a:schemeClr val="tx1"/>
              </a:solidFill>
            </a:ln>
            <a:effectLst>
              <a:outerShdw blurRad="50800" dist="25400" dir="5400000" algn="t" rotWithShape="0">
                <a:schemeClr val="tx1">
                  <a:lumMod val="75000"/>
                  <a:lumOff val="25000"/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>
                <a:lnSpc>
                  <a:spcPts val="900"/>
                </a:lnSpc>
              </a:pPr>
              <a:r>
                <a:rPr lang="ko-KR" altLang="en-US" sz="800" b="1" dirty="0">
                  <a:solidFill>
                    <a:schemeClr val="tx1"/>
                  </a:solidFill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북미</a:t>
              </a:r>
              <a:endParaRPr lang="ko-KR" altLang="en-US" sz="70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49" name="타원 248"/>
          <p:cNvSpPr/>
          <p:nvPr/>
        </p:nvSpPr>
        <p:spPr>
          <a:xfrm>
            <a:off x="7449951" y="5750604"/>
            <a:ext cx="924229" cy="437558"/>
          </a:xfrm>
          <a:prstGeom prst="ellipse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  <a:ln w="31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/>
          <a:lstStyle/>
          <a:p>
            <a:pPr algn="ctr"/>
            <a:r>
              <a:rPr lang="ko-KR" altLang="en-US" sz="800" b="1" dirty="0">
                <a:solidFill>
                  <a:srgbClr val="FF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글로벌</a:t>
            </a:r>
            <a:endParaRPr lang="en-US" altLang="ko-KR" sz="800" b="1" dirty="0">
              <a:solidFill>
                <a:srgbClr val="FF0000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800" b="1" dirty="0">
                <a:solidFill>
                  <a:srgbClr val="FF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적용</a:t>
            </a:r>
            <a:r>
              <a:rPr lang="en-US" altLang="ko-KR" sz="800" b="1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lang="ko-KR" altLang="en-US" sz="800" b="1" dirty="0">
              <a:solidFill>
                <a:schemeClr val="tx1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50" name="직사각형 249"/>
          <p:cNvSpPr/>
          <p:nvPr/>
        </p:nvSpPr>
        <p:spPr>
          <a:xfrm rot="5400000">
            <a:off x="3750299" y="5933558"/>
            <a:ext cx="342000" cy="151992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  <a:effectLst>
            <a:outerShdw blurRad="50800" dist="25400" dir="5400000" algn="t" rotWithShape="0">
              <a:schemeClr val="tx1">
                <a:lumMod val="75000"/>
                <a:lumOff val="25000"/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rtlCol="0" anchor="ctr"/>
          <a:lstStyle/>
          <a:p>
            <a:pPr algn="ctr">
              <a:lnSpc>
                <a:spcPts val="900"/>
              </a:lnSpc>
            </a:pPr>
            <a:endParaRPr lang="ko-KR" altLang="en-US" sz="700" dirty="0">
              <a:solidFill>
                <a:schemeClr val="tx1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251" name="직선 화살표 연결선 250"/>
          <p:cNvCxnSpPr/>
          <p:nvPr/>
        </p:nvCxnSpPr>
        <p:spPr>
          <a:xfrm flipV="1">
            <a:off x="3847298" y="4370101"/>
            <a:ext cx="2786082" cy="3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2" name="그룹 251"/>
          <p:cNvGrpSpPr/>
          <p:nvPr/>
        </p:nvGrpSpPr>
        <p:grpSpPr>
          <a:xfrm>
            <a:off x="5737483" y="3787447"/>
            <a:ext cx="614832" cy="392152"/>
            <a:chOff x="5455701" y="2393906"/>
            <a:chExt cx="614832" cy="280542"/>
          </a:xfrm>
        </p:grpSpPr>
        <p:pic>
          <p:nvPicPr>
            <p:cNvPr id="253" name="Picture 45" descr="2"/>
            <p:cNvPicPr>
              <a:picLocks noChangeAspect="1" noChangeArrowheads="1"/>
            </p:cNvPicPr>
            <p:nvPr/>
          </p:nvPicPr>
          <p:blipFill>
            <a:blip r:embed="rId10" cstate="print">
              <a:grayscl/>
            </a:blip>
            <a:srcRect/>
            <a:stretch>
              <a:fillRect/>
            </a:stretch>
          </p:blipFill>
          <p:spPr bwMode="auto">
            <a:xfrm>
              <a:off x="5455701" y="2393906"/>
              <a:ext cx="613375" cy="1097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4" name="Picture 45" descr="2"/>
            <p:cNvPicPr>
              <a:picLocks noChangeAspect="1" noChangeArrowheads="1"/>
            </p:cNvPicPr>
            <p:nvPr/>
          </p:nvPicPr>
          <p:blipFill>
            <a:blip r:embed="rId10" cstate="print">
              <a:grayscl/>
            </a:blip>
            <a:srcRect/>
            <a:stretch>
              <a:fillRect/>
            </a:stretch>
          </p:blipFill>
          <p:spPr bwMode="auto">
            <a:xfrm>
              <a:off x="5455701" y="2564480"/>
              <a:ext cx="614832" cy="109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55" name="그룹 566"/>
            <p:cNvGrpSpPr/>
            <p:nvPr/>
          </p:nvGrpSpPr>
          <p:grpSpPr>
            <a:xfrm>
              <a:off x="5757866" y="2496155"/>
              <a:ext cx="16410" cy="88039"/>
              <a:chOff x="4778379" y="3872010"/>
              <a:chExt cx="23268" cy="106017"/>
            </a:xfrm>
          </p:grpSpPr>
          <p:sp>
            <p:nvSpPr>
              <p:cNvPr id="256" name="타원 255"/>
              <p:cNvSpPr/>
              <p:nvPr/>
            </p:nvSpPr>
            <p:spPr>
              <a:xfrm>
                <a:off x="4778379" y="3872010"/>
                <a:ext cx="23268" cy="267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57" name="타원 256"/>
              <p:cNvSpPr/>
              <p:nvPr/>
            </p:nvSpPr>
            <p:spPr>
              <a:xfrm>
                <a:off x="4778379" y="3951231"/>
                <a:ext cx="23268" cy="26796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800" dirty="0"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58" name="모서리가 둥근 직사각형 257"/>
          <p:cNvSpPr/>
          <p:nvPr/>
        </p:nvSpPr>
        <p:spPr>
          <a:xfrm>
            <a:off x="3952074" y="3239796"/>
            <a:ext cx="2357454" cy="223839"/>
          </a:xfrm>
          <a:prstGeom prst="roundRect">
            <a:avLst>
              <a:gd name="adj" fmla="val 4571"/>
            </a:avLst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AI [Machine Running Algorithm]</a:t>
            </a:r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맑은 고딕" pitchFamily="50" charset="-127"/>
              <a:cs typeface="Arial" panose="020B0604020202020204" pitchFamily="34" charset="0"/>
            </a:endParaRPr>
          </a:p>
        </p:txBody>
      </p:sp>
      <p:cxnSp>
        <p:nvCxnSpPr>
          <p:cNvPr id="259" name="직선 화살표 연결선 258"/>
          <p:cNvCxnSpPr/>
          <p:nvPr/>
        </p:nvCxnSpPr>
        <p:spPr>
          <a:xfrm flipV="1">
            <a:off x="6238090" y="2954044"/>
            <a:ext cx="1357322" cy="85726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직선 화살표 연결선 259"/>
          <p:cNvCxnSpPr/>
          <p:nvPr/>
        </p:nvCxnSpPr>
        <p:spPr>
          <a:xfrm flipV="1">
            <a:off x="6238090" y="3882738"/>
            <a:ext cx="1785950" cy="285752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BE297166-9E00-47AC-976A-2334D29CEA99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FF4CDCF1-66D8-0E29-EB9F-BB141DCC0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40" y="1095127"/>
            <a:ext cx="8429685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복화 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매칭률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증가에 따른 운송비 감소 효과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사전 예측을 통한 가용 공차 증가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지능형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연계배차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스케줄을 통한 지속적인 매칭 정보 제공</a:t>
            </a: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동일 모델 해외 시장 적용</a:t>
            </a:r>
          </a:p>
          <a:p>
            <a:pPr lvl="0" algn="l"/>
            <a:endParaRPr kumimoji="0" lang="en-US" altLang="ko-KR" sz="1200" b="1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1" y="621253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6. Case Study : C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화물정보망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Reverse Matching</a:t>
            </a:r>
            <a:endParaRPr lang="ko-KR" altLang="en-US" sz="2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488" y="1279737"/>
            <a:ext cx="8572560" cy="518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2" name="텍스트 개체 틀 1"/>
          <p:cNvSpPr txBox="1">
            <a:spLocks/>
          </p:cNvSpPr>
          <p:nvPr/>
        </p:nvSpPr>
        <p:spPr>
          <a:xfrm>
            <a:off x="870288" y="1135793"/>
            <a:ext cx="8439637" cy="276983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Active Matching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지능화</a:t>
            </a:r>
            <a:r>
              <a:rPr kumimoji="1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(+ Reverse matching)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와 전사 차량 </a:t>
            </a:r>
            <a:r>
              <a:rPr kumimoji="1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Hello Truck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공차</a:t>
            </a:r>
            <a:r>
              <a:rPr kumimoji="1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Pool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을 통해 규모의 경제 효과 구현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723D48-A574-4CC8-BC3F-BE92389F2781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1" y="61162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7. Case Study : N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3" name="양쪽 모서리가 둥근 사각형 12"/>
          <p:cNvSpPr/>
          <p:nvPr/>
        </p:nvSpPr>
        <p:spPr bwMode="auto">
          <a:xfrm>
            <a:off x="871180" y="2319504"/>
            <a:ext cx="3679635" cy="2654300"/>
          </a:xfrm>
          <a:prstGeom prst="round2SameRect">
            <a:avLst>
              <a:gd name="adj1" fmla="val 0"/>
              <a:gd name="adj2" fmla="val 2671"/>
            </a:avLst>
          </a:prstGeom>
          <a:solidFill>
            <a:sysClr val="window" lastClr="FFFFFF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5915" y="2795901"/>
            <a:ext cx="3606799" cy="2063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5" name="양쪽 모서리가 둥근 사각형 14"/>
          <p:cNvSpPr/>
          <p:nvPr/>
        </p:nvSpPr>
        <p:spPr>
          <a:xfrm>
            <a:off x="863392" y="1939066"/>
            <a:ext cx="3677898" cy="360000"/>
          </a:xfrm>
          <a:prstGeom prst="round2SameRect">
            <a:avLst>
              <a:gd name="adj1" fmla="val 11268"/>
              <a:gd name="adj2" fmla="val 0"/>
            </a:avLst>
          </a:prstGeom>
          <a:gradFill rotWithShape="1">
            <a:gsLst>
              <a:gs pos="0">
                <a:srgbClr val="00759E"/>
              </a:gs>
              <a:gs pos="100000">
                <a:srgbClr val="008EC0"/>
              </a:gs>
            </a:gsLst>
            <a:lin ang="5400000" scaled="1"/>
          </a:gradFill>
          <a:ln w="12700" algn="ctr">
            <a:solidFill>
              <a:srgbClr val="0070A4"/>
            </a:solidFill>
            <a:miter lim="800000"/>
            <a:headEnd/>
            <a:tailEnd/>
          </a:ln>
          <a:effectLst>
            <a:innerShdw blurRad="114300">
              <a:sysClr val="window" lastClr="FFFFFF">
                <a:alpha val="50000"/>
              </a:sysClr>
            </a:innerShdw>
          </a:effectLst>
        </p:spPr>
        <p:txBody>
          <a:bodyPr wrap="none" tIns="3600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>
                  <a:lumMod val="65000"/>
                </a:sysClr>
              </a:buClr>
              <a:buSzPct val="80000"/>
              <a:tabLst>
                <a:tab pos="5648325" algn="l"/>
              </a:tabLst>
              <a:defRPr/>
            </a:pPr>
            <a:r>
              <a:rPr kumimoji="0" lang="en-US" altLang="ko-KR" sz="1200" b="1" kern="0" spc="-50" dirty="0">
                <a:solidFill>
                  <a:sysClr val="window" lastClr="FFFFFF"/>
                </a:solidFill>
                <a:latin typeface="맑은 고딕"/>
                <a:ea typeface="맑은 고딕"/>
              </a:rPr>
              <a:t>Transportation Optimizer</a:t>
            </a:r>
            <a:endParaRPr kumimoji="0" lang="ko-KR" altLang="en-US" sz="1600" b="1" kern="0" spc="-50" dirty="0">
              <a:solidFill>
                <a:sysClr val="window" lastClr="FFFFFF"/>
              </a:solidFill>
              <a:latin typeface="맑은 고딕"/>
              <a:ea typeface="맑은 고딕"/>
            </a:endParaRPr>
          </a:p>
          <a:p>
            <a:pPr marL="0" marR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>
                  <a:lumMod val="65000"/>
                </a:sys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r>
              <a:rPr kumimoji="0" lang="ko-KR" altLang="en-US" sz="1200" b="1" i="0" u="none" strike="noStrike" kern="0" cap="none" spc="-5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sym typeface="Monotype Sorts"/>
              </a:rPr>
              <a:t>다착지</a:t>
            </a:r>
            <a:r>
              <a:rPr kumimoji="0" lang="ko-KR" altLang="en-US" sz="1200" b="1" i="0" u="none" strike="noStrike" kern="0" cap="none" spc="-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/>
                <a:ea typeface="맑은 고딕"/>
                <a:sym typeface="Monotype Sorts"/>
              </a:rPr>
              <a:t> 최적 라우팅</a:t>
            </a: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4">
            <a:lum bright="1000"/>
          </a:blip>
          <a:srcRect/>
          <a:stretch>
            <a:fillRect/>
          </a:stretch>
        </p:blipFill>
        <p:spPr bwMode="auto">
          <a:xfrm>
            <a:off x="967828" y="2367129"/>
            <a:ext cx="34575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8" name="양쪽 모서리가 둥근 사각형 17"/>
          <p:cNvSpPr/>
          <p:nvPr/>
        </p:nvSpPr>
        <p:spPr bwMode="auto">
          <a:xfrm>
            <a:off x="5440007" y="2302207"/>
            <a:ext cx="3679635" cy="2692207"/>
          </a:xfrm>
          <a:prstGeom prst="round2SameRect">
            <a:avLst>
              <a:gd name="adj1" fmla="val 0"/>
              <a:gd name="adj2" fmla="val 2671"/>
            </a:avLst>
          </a:prstGeom>
          <a:solidFill>
            <a:sysClr val="window" lastClr="FFFFFF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9" name="AutoShape 76"/>
          <p:cNvSpPr>
            <a:spLocks noChangeArrowheads="1"/>
          </p:cNvSpPr>
          <p:nvPr/>
        </p:nvSpPr>
        <p:spPr bwMode="auto">
          <a:xfrm rot="16200000">
            <a:off x="6994918" y="3271527"/>
            <a:ext cx="1444336" cy="334961"/>
          </a:xfrm>
          <a:prstGeom prst="triangle">
            <a:avLst>
              <a:gd name="adj" fmla="val 50037"/>
            </a:avLst>
          </a:prstGeom>
          <a:gradFill rotWithShape="0">
            <a:gsLst>
              <a:gs pos="0">
                <a:srgbClr val="C0C0C0"/>
              </a:gs>
              <a:gs pos="100000">
                <a:srgbClr val="7F7F7F"/>
              </a:gs>
            </a:gsLst>
            <a:lin ang="0" scaled="1"/>
          </a:gradFill>
          <a:ln w="8001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양쪽 모서리가 둥근 사각형 19"/>
          <p:cNvSpPr/>
          <p:nvPr/>
        </p:nvSpPr>
        <p:spPr>
          <a:xfrm>
            <a:off x="5441744" y="1912051"/>
            <a:ext cx="3677898" cy="368618"/>
          </a:xfrm>
          <a:prstGeom prst="round2SameRect">
            <a:avLst>
              <a:gd name="adj1" fmla="val 11268"/>
              <a:gd name="adj2" fmla="val 0"/>
            </a:avLst>
          </a:prstGeom>
          <a:gradFill rotWithShape="1">
            <a:gsLst>
              <a:gs pos="0">
                <a:srgbClr val="00759E"/>
              </a:gs>
              <a:gs pos="100000">
                <a:srgbClr val="008EC0"/>
              </a:gs>
            </a:gsLst>
            <a:lin ang="5400000" scaled="1"/>
          </a:gradFill>
          <a:ln w="12700" algn="ctr">
            <a:solidFill>
              <a:srgbClr val="0070A4"/>
            </a:solidFill>
            <a:miter lim="800000"/>
            <a:headEnd/>
            <a:tailEnd/>
          </a:ln>
          <a:effectLst>
            <a:innerShdw blurRad="114300">
              <a:sysClr val="window" lastClr="FFFFFF">
                <a:alpha val="50000"/>
              </a:sysClr>
            </a:innerShdw>
          </a:effectLst>
        </p:spPr>
        <p:txBody>
          <a:bodyPr wrap="none" tIns="3600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>
                  <a:lumMod val="65000"/>
                </a:sys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r>
              <a:rPr kumimoji="0" lang="en-US" altLang="ko-KR" sz="1200" b="1" kern="0" spc="-50" dirty="0">
                <a:solidFill>
                  <a:sysClr val="window" lastClr="FFFFFF"/>
                </a:solidFill>
                <a:latin typeface="맑은 고딕"/>
                <a:ea typeface="맑은 고딕"/>
              </a:rPr>
              <a:t>Transportation Optimizer</a:t>
            </a:r>
            <a:br>
              <a:rPr kumimoji="0" lang="en-US" altLang="ko-KR" sz="1200" b="1" i="0" u="none" strike="noStrike" kern="0" cap="none" spc="-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/>
                <a:ea typeface="맑은 고딕"/>
                <a:sym typeface="Monotype Sorts"/>
              </a:rPr>
            </a:br>
            <a:r>
              <a:rPr kumimoji="0" lang="en-US" altLang="ko-KR" sz="1200" b="1" i="0" u="none" strike="noStrike" kern="0" cap="none" spc="-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/>
                <a:ea typeface="맑은 고딕"/>
                <a:sym typeface="Monotype Sorts"/>
              </a:rPr>
              <a:t>Load Build</a:t>
            </a:r>
            <a:endParaRPr kumimoji="0" lang="ko-KR" altLang="en-US" sz="1200" b="1" i="0" u="none" strike="noStrike" kern="0" cap="none" spc="-5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88900" sx="101000" sy="101000" algn="ctr" rotWithShape="0">
                  <a:srgbClr val="00344C">
                    <a:alpha val="40000"/>
                  </a:srgbClr>
                </a:outerShdw>
              </a:effectLst>
              <a:uLnTx/>
              <a:uFillTx/>
              <a:latin typeface="맑은 고딕"/>
              <a:ea typeface="맑은 고딕"/>
              <a:sym typeface="Monotype Sorts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blackWhite">
          <a:xfrm>
            <a:off x="5672286" y="2534966"/>
            <a:ext cx="984253" cy="181873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진입제약조건</a:t>
            </a:r>
            <a:endParaRPr kumimoji="0" lang="ko-KR" altLang="en-US" sz="11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맑은 고딕"/>
              <a:ea typeface="맑은 고딕"/>
              <a:cs typeface="JBold" pitchFamily="18" charset="-127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blackWhite">
          <a:xfrm>
            <a:off x="5672286" y="2859002"/>
            <a:ext cx="984253" cy="181873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이동거리 제약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blackWhite">
          <a:xfrm>
            <a:off x="5672286" y="3183038"/>
            <a:ext cx="984253" cy="181873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이동시간 제약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blackWhite">
          <a:xfrm>
            <a:off x="5672286" y="3507074"/>
            <a:ext cx="984253" cy="181873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최대 경유지수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blackWhite">
          <a:xfrm>
            <a:off x="5672286" y="3831110"/>
            <a:ext cx="984253" cy="181873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JBold" pitchFamily="18" charset="-127"/>
              </a:rPr>
              <a:t>최소 경유지수</a:t>
            </a: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blackWhite">
          <a:xfrm>
            <a:off x="5672286" y="4155146"/>
            <a:ext cx="984253" cy="181873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차량 제원</a:t>
            </a:r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blackWhite">
          <a:xfrm>
            <a:off x="5672286" y="4479182"/>
            <a:ext cx="984253" cy="181873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가용차량 대수</a:t>
            </a:r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blackWhite">
          <a:xfrm>
            <a:off x="7926198" y="2716839"/>
            <a:ext cx="1010387" cy="183600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최소거리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blackWhite">
          <a:xfrm>
            <a:off x="7926198" y="3133351"/>
            <a:ext cx="1010387" cy="183600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최대 </a:t>
            </a:r>
            <a:r>
              <a:rPr kumimoji="0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적재율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  <a:ea typeface="맑은 고딕"/>
              <a:cs typeface="JBold" pitchFamily="18" charset="-127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blackWhite">
          <a:xfrm>
            <a:off x="7926198" y="3549863"/>
            <a:ext cx="1010387" cy="183600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제약조건 만족</a:t>
            </a: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blackWhite">
          <a:xfrm>
            <a:off x="7926198" y="3966375"/>
            <a:ext cx="1010387" cy="183600"/>
          </a:xfrm>
          <a:prstGeom prst="rect">
            <a:avLst/>
          </a:prstGeom>
          <a:solidFill>
            <a:srgbClr val="F2F2F2"/>
          </a:solidFill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400" b="1" kern="1200">
                <a:solidFill>
                  <a:schemeClr val="tx1"/>
                </a:solidFill>
                <a:latin typeface="JBold" pitchFamily="18" charset="-127"/>
                <a:ea typeface="굴림" pitchFamily="50" charset="-127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최소 </a:t>
            </a:r>
            <a:r>
              <a:rPr kumimoji="0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JBold" pitchFamily="18" charset="-127"/>
              </a:rPr>
              <a:t>차량수</a:t>
            </a:r>
            <a:endParaRPr kumimoji="0" lang="ko-KR" altLang="en-US" sz="1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  <a:ea typeface="맑은 고딕"/>
              <a:cs typeface="JBold" pitchFamily="18" charset="-127"/>
            </a:endParaRPr>
          </a:p>
        </p:txBody>
      </p:sp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0934" y="3095120"/>
            <a:ext cx="755570" cy="737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3" name="직선 화살표 연결선 135"/>
          <p:cNvCxnSpPr>
            <a:cxnSpLocks noChangeShapeType="1"/>
            <a:stCxn id="21" idx="3"/>
            <a:endCxn id="34" idx="1"/>
          </p:cNvCxnSpPr>
          <p:nvPr/>
        </p:nvCxnSpPr>
        <p:spPr bwMode="auto">
          <a:xfrm>
            <a:off x="6656539" y="2625903"/>
            <a:ext cx="431727" cy="737185"/>
          </a:xfrm>
          <a:prstGeom prst="straightConnector1">
            <a:avLst/>
          </a:prstGeom>
          <a:noFill/>
          <a:ln w="3175" algn="ctr">
            <a:solidFill>
              <a:srgbClr val="80A3CE"/>
            </a:solidFill>
            <a:prstDash val="sysDash"/>
            <a:round/>
            <a:headEnd type="diamond" w="med" len="med"/>
            <a:tailEnd type="triangle" w="sm" len="sm"/>
          </a:ln>
        </p:spPr>
      </p:cxnSp>
      <p:sp>
        <p:nvSpPr>
          <p:cNvPr id="34" name="타원 33"/>
          <p:cNvSpPr/>
          <p:nvPr/>
        </p:nvSpPr>
        <p:spPr>
          <a:xfrm>
            <a:off x="7081291" y="3356113"/>
            <a:ext cx="47625" cy="47625"/>
          </a:xfrm>
          <a:prstGeom prst="ellipse">
            <a:avLst/>
          </a:prstGeom>
          <a:solidFill>
            <a:srgbClr val="5B9BD5"/>
          </a:solidFill>
          <a:ln w="42500" cap="flat" cmpd="sng" algn="ctr">
            <a:solidFill>
              <a:srgbClr val="5B9BD5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맑은 고딕"/>
              <a:cs typeface="+mn-cs"/>
            </a:endParaRPr>
          </a:p>
        </p:txBody>
      </p:sp>
      <p:cxnSp>
        <p:nvCxnSpPr>
          <p:cNvPr id="35" name="직선 화살표 연결선 135"/>
          <p:cNvCxnSpPr>
            <a:cxnSpLocks noChangeShapeType="1"/>
            <a:stCxn id="22" idx="3"/>
            <a:endCxn id="34" idx="3"/>
          </p:cNvCxnSpPr>
          <p:nvPr/>
        </p:nvCxnSpPr>
        <p:spPr bwMode="auto">
          <a:xfrm>
            <a:off x="6656539" y="2949939"/>
            <a:ext cx="431727" cy="446824"/>
          </a:xfrm>
          <a:prstGeom prst="straightConnector1">
            <a:avLst/>
          </a:prstGeom>
          <a:noFill/>
          <a:ln w="3175" algn="ctr">
            <a:solidFill>
              <a:srgbClr val="80A3CE"/>
            </a:solidFill>
            <a:prstDash val="sysDash"/>
            <a:round/>
            <a:headEnd type="diamond" w="med" len="med"/>
            <a:tailEnd type="triangle" w="sm" len="sm"/>
          </a:ln>
        </p:spPr>
      </p:cxnSp>
      <p:cxnSp>
        <p:nvCxnSpPr>
          <p:cNvPr id="36" name="직선 화살표 연결선 135"/>
          <p:cNvCxnSpPr>
            <a:cxnSpLocks noChangeShapeType="1"/>
            <a:stCxn id="23" idx="3"/>
            <a:endCxn id="34" idx="2"/>
          </p:cNvCxnSpPr>
          <p:nvPr/>
        </p:nvCxnSpPr>
        <p:spPr bwMode="auto">
          <a:xfrm>
            <a:off x="6656539" y="3273975"/>
            <a:ext cx="424752" cy="105951"/>
          </a:xfrm>
          <a:prstGeom prst="straightConnector1">
            <a:avLst/>
          </a:prstGeom>
          <a:noFill/>
          <a:ln w="3175" algn="ctr">
            <a:solidFill>
              <a:srgbClr val="80A3CE"/>
            </a:solidFill>
            <a:prstDash val="sysDash"/>
            <a:round/>
            <a:headEnd type="diamond" w="med" len="med"/>
            <a:tailEnd type="triangle" w="sm" len="sm"/>
          </a:ln>
        </p:spPr>
      </p:cxnSp>
      <p:cxnSp>
        <p:nvCxnSpPr>
          <p:cNvPr id="37" name="직선 화살표 연결선 135"/>
          <p:cNvCxnSpPr>
            <a:cxnSpLocks noChangeShapeType="1"/>
            <a:stCxn id="24" idx="3"/>
            <a:endCxn id="34" idx="3"/>
          </p:cNvCxnSpPr>
          <p:nvPr/>
        </p:nvCxnSpPr>
        <p:spPr bwMode="auto">
          <a:xfrm flipV="1">
            <a:off x="6656539" y="3396763"/>
            <a:ext cx="431727" cy="201248"/>
          </a:xfrm>
          <a:prstGeom prst="straightConnector1">
            <a:avLst/>
          </a:prstGeom>
          <a:noFill/>
          <a:ln w="3175" algn="ctr">
            <a:solidFill>
              <a:srgbClr val="80A3CE"/>
            </a:solidFill>
            <a:prstDash val="sysDash"/>
            <a:round/>
            <a:headEnd type="diamond" w="med" len="med"/>
            <a:tailEnd type="triangle" w="sm" len="sm"/>
          </a:ln>
        </p:spPr>
      </p:cxnSp>
      <p:cxnSp>
        <p:nvCxnSpPr>
          <p:cNvPr id="38" name="직선 화살표 연결선 135"/>
          <p:cNvCxnSpPr>
            <a:cxnSpLocks noChangeShapeType="1"/>
            <a:stCxn id="25" idx="3"/>
            <a:endCxn id="34" idx="2"/>
          </p:cNvCxnSpPr>
          <p:nvPr/>
        </p:nvCxnSpPr>
        <p:spPr bwMode="auto">
          <a:xfrm flipV="1">
            <a:off x="6656539" y="3379926"/>
            <a:ext cx="424752" cy="542121"/>
          </a:xfrm>
          <a:prstGeom prst="straightConnector1">
            <a:avLst/>
          </a:prstGeom>
          <a:noFill/>
          <a:ln w="3175" algn="ctr">
            <a:solidFill>
              <a:srgbClr val="80A3CE"/>
            </a:solidFill>
            <a:prstDash val="sysDash"/>
            <a:round/>
            <a:headEnd type="diamond" w="med" len="med"/>
            <a:tailEnd type="triangle" w="sm" len="sm"/>
          </a:ln>
        </p:spPr>
      </p:cxnSp>
      <p:cxnSp>
        <p:nvCxnSpPr>
          <p:cNvPr id="39" name="직선 화살표 연결선 135"/>
          <p:cNvCxnSpPr>
            <a:cxnSpLocks noChangeShapeType="1"/>
            <a:stCxn id="26" idx="3"/>
            <a:endCxn id="34" idx="2"/>
          </p:cNvCxnSpPr>
          <p:nvPr/>
        </p:nvCxnSpPr>
        <p:spPr bwMode="auto">
          <a:xfrm flipV="1">
            <a:off x="6656539" y="3379926"/>
            <a:ext cx="424752" cy="866157"/>
          </a:xfrm>
          <a:prstGeom prst="straightConnector1">
            <a:avLst/>
          </a:prstGeom>
          <a:noFill/>
          <a:ln w="3175" algn="ctr">
            <a:solidFill>
              <a:srgbClr val="80A3CE"/>
            </a:solidFill>
            <a:prstDash val="sysDash"/>
            <a:round/>
            <a:headEnd type="diamond" w="med" len="med"/>
            <a:tailEnd type="triangle" w="sm" len="sm"/>
          </a:ln>
        </p:spPr>
      </p:cxnSp>
      <p:cxnSp>
        <p:nvCxnSpPr>
          <p:cNvPr id="40" name="직선 화살표 연결선 135"/>
          <p:cNvCxnSpPr>
            <a:cxnSpLocks noChangeShapeType="1"/>
            <a:stCxn id="27" idx="3"/>
          </p:cNvCxnSpPr>
          <p:nvPr/>
        </p:nvCxnSpPr>
        <p:spPr bwMode="auto">
          <a:xfrm flipV="1">
            <a:off x="6656539" y="3243848"/>
            <a:ext cx="361253" cy="1326271"/>
          </a:xfrm>
          <a:prstGeom prst="straightConnector1">
            <a:avLst/>
          </a:prstGeom>
          <a:noFill/>
          <a:ln w="3175" algn="ctr">
            <a:solidFill>
              <a:srgbClr val="80A3CE"/>
            </a:solidFill>
            <a:prstDash val="sysDash"/>
            <a:round/>
            <a:headEnd type="diamond" w="med" len="med"/>
            <a:tailEnd type="triangle" w="sm" len="sm"/>
          </a:ln>
        </p:spPr>
      </p:cxnSp>
      <p:sp>
        <p:nvSpPr>
          <p:cNvPr id="47" name="모서리가 둥근 직사각형 46"/>
          <p:cNvSpPr/>
          <p:nvPr/>
        </p:nvSpPr>
        <p:spPr>
          <a:xfrm>
            <a:off x="864642" y="5048559"/>
            <a:ext cx="3695700" cy="972729"/>
          </a:xfrm>
          <a:prstGeom prst="roundRect">
            <a:avLst>
              <a:gd name="adj" fmla="val 1125"/>
            </a:avLst>
          </a:prstGeom>
          <a:solidFill>
            <a:sysClr val="window" lastClr="FFFFFF"/>
          </a:solidFill>
          <a:ln w="12700" algn="ctr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lIns="72000" tIns="72000" rIns="72000" anchor="t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98425" indent="-98425" algn="l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운영 중 고정 </a:t>
            </a:r>
            <a:r>
              <a:rPr lang="ko-KR" altLang="en-US" sz="1000" spc="-50" dirty="0" err="1"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 효과 분석을 통해 </a:t>
            </a:r>
            <a:r>
              <a:rPr lang="ko-KR" altLang="en-US" sz="1000" spc="-50" dirty="0" err="1">
                <a:latin typeface="맑은 고딕" pitchFamily="50" charset="-127"/>
                <a:ea typeface="맑은 고딕" pitchFamily="50" charset="-127"/>
              </a:rPr>
              <a:t>다착지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 최적의 </a:t>
            </a:r>
            <a:r>
              <a:rPr lang="ko-KR" altLang="en-US" sz="1000" spc="-50" dirty="0" err="1"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 추천</a:t>
            </a:r>
            <a:br>
              <a:rPr lang="en-US" altLang="ko-KR" sz="1000" spc="-50" dirty="0">
                <a:latin typeface="맑은 고딕" pitchFamily="50" charset="-127"/>
                <a:ea typeface="맑은 고딕" pitchFamily="50" charset="-127"/>
              </a:rPr>
            </a:br>
            <a:endParaRPr lang="en-US" altLang="ko-KR" sz="1000" spc="-50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물동량에 따른 최적 </a:t>
            </a:r>
            <a:r>
              <a:rPr lang="ko-KR" altLang="en-US" sz="1000" spc="-50" dirty="0" err="1"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 패턴을 </a:t>
            </a:r>
            <a:r>
              <a:rPr lang="ko-KR" altLang="en-US" sz="1000" spc="-50" dirty="0" err="1">
                <a:latin typeface="맑은 고딕" pitchFamily="50" charset="-127"/>
                <a:ea typeface="맑은 고딕" pitchFamily="50" charset="-127"/>
              </a:rPr>
              <a:t>분선하여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 최적 </a:t>
            </a:r>
            <a:r>
              <a:rPr lang="ko-KR" altLang="en-US" sz="1000" spc="-50" dirty="0" err="1"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 추천</a:t>
            </a:r>
            <a:endParaRPr lang="en-US" altLang="ko-KR" sz="1000" spc="-50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endParaRPr lang="en-US" altLang="ko-KR" sz="1000" spc="-50" dirty="0"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요일별</a:t>
            </a:r>
            <a:r>
              <a:rPr lang="en-US" altLang="ko-KR" sz="1000" spc="-50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물동량별</a:t>
            </a:r>
            <a:r>
              <a:rPr lang="en-US" altLang="ko-KR" sz="1000" spc="-5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추천 </a:t>
            </a:r>
            <a:r>
              <a:rPr lang="ko-KR" altLang="en-US" sz="1000" spc="-50" dirty="0" err="1"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lang="ko-KR" altLang="en-US" sz="1000" spc="-50" dirty="0">
                <a:latin typeface="맑은 고딕" pitchFamily="50" charset="-127"/>
                <a:ea typeface="맑은 고딕" pitchFamily="50" charset="-127"/>
              </a:rPr>
              <a:t> 선정</a:t>
            </a:r>
          </a:p>
          <a:p>
            <a:pPr marL="0" marR="0" lvl="1" indent="-90488" algn="l" defTabSz="87471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endParaRPr kumimoji="0" lang="ko-KR" altLang="en-US" sz="1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sym typeface="Monotype Sorts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5436642" y="5048559"/>
            <a:ext cx="3695700" cy="972729"/>
          </a:xfrm>
          <a:prstGeom prst="roundRect">
            <a:avLst>
              <a:gd name="adj" fmla="val 1125"/>
            </a:avLst>
          </a:prstGeom>
          <a:solidFill>
            <a:sysClr val="window" lastClr="FFFFFF"/>
          </a:solidFill>
          <a:ln w="12700" algn="ctr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lIns="72000" tIns="72000" rIns="72000" anchor="t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98425" indent="-98425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spc="-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각종 제약조건을 만족하는 최적의 배차 계획 수립</a:t>
            </a:r>
            <a:endParaRPr lang="en-US" altLang="ko-KR" sz="1000" spc="-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endParaRPr lang="en-US" altLang="ko-KR" sz="1000" spc="-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en-US" altLang="ko-KR" sz="1000" spc="-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000" spc="-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회전을 제외하고</a:t>
            </a:r>
            <a:r>
              <a:rPr lang="en-US" altLang="ko-KR" sz="1000" spc="-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 2,3</a:t>
            </a:r>
            <a:r>
              <a:rPr lang="ko-KR" altLang="en-US" sz="1000" spc="-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회전 물량으로 최적화 수행</a:t>
            </a:r>
            <a:endParaRPr lang="en-US" altLang="ko-KR" sz="1000" spc="-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endParaRPr lang="en-US" altLang="ko-KR" sz="1000" spc="-50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spc="-5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추후 시뮬레이션 개선과제 예정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552F40-37D6-406E-AA78-9AC5123B509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756155362"/>
      </p:ext>
    </p:extLst>
  </p:cSld>
  <p:clrMapOvr>
    <a:masterClrMapping/>
  </p:clrMapOvr>
  <p:transition>
    <p:pull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2" y="630313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7. Case Study : N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51" name="양쪽 모서리가 둥근 사각형 50"/>
          <p:cNvSpPr/>
          <p:nvPr/>
        </p:nvSpPr>
        <p:spPr bwMode="auto">
          <a:xfrm>
            <a:off x="817200" y="2342319"/>
            <a:ext cx="3679635" cy="2590800"/>
          </a:xfrm>
          <a:prstGeom prst="round2SameRect">
            <a:avLst>
              <a:gd name="adj1" fmla="val 0"/>
              <a:gd name="adj2" fmla="val 2671"/>
            </a:avLst>
          </a:prstGeom>
          <a:solidFill>
            <a:sysClr val="window" lastClr="FFFFFF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52" name="양쪽 모서리가 둥근 사각형 51"/>
          <p:cNvSpPr/>
          <p:nvPr/>
        </p:nvSpPr>
        <p:spPr>
          <a:xfrm>
            <a:off x="818937" y="1945407"/>
            <a:ext cx="3677898" cy="368618"/>
          </a:xfrm>
          <a:prstGeom prst="round2SameRect">
            <a:avLst>
              <a:gd name="adj1" fmla="val 11268"/>
              <a:gd name="adj2" fmla="val 0"/>
            </a:avLst>
          </a:prstGeom>
          <a:gradFill rotWithShape="1">
            <a:gsLst>
              <a:gs pos="0">
                <a:srgbClr val="00759E"/>
              </a:gs>
              <a:gs pos="100000">
                <a:srgbClr val="008EC0"/>
              </a:gs>
            </a:gsLst>
            <a:lin ang="5400000" scaled="1"/>
          </a:gradFill>
          <a:ln w="12700" algn="ctr">
            <a:solidFill>
              <a:srgbClr val="0070A4"/>
            </a:solidFill>
            <a:miter lim="800000"/>
            <a:headEnd/>
            <a:tailEnd/>
          </a:ln>
          <a:effectLst>
            <a:innerShdw blurRad="114300">
              <a:sysClr val="window" lastClr="FFFFFF">
                <a:alpha val="50000"/>
              </a:sysClr>
            </a:innerShdw>
          </a:effectLst>
        </p:spPr>
        <p:txBody>
          <a:bodyPr wrap="none" tIns="3600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>
                  <a:lumMod val="65000"/>
                </a:sysClr>
              </a:buClr>
              <a:buSzPct val="80000"/>
              <a:tabLst>
                <a:tab pos="5648325" algn="l"/>
              </a:tabLst>
              <a:defRPr/>
            </a:pPr>
            <a:r>
              <a:rPr kumimoji="0" lang="en-US" altLang="ko-KR" sz="1200" b="1" kern="0" spc="-50" dirty="0">
                <a:solidFill>
                  <a:sysClr val="window" lastClr="FFFFFF"/>
                </a:solidFill>
                <a:latin typeface="맑은 고딕"/>
                <a:ea typeface="맑은 고딕"/>
              </a:rPr>
              <a:t>Transportation Optimizer</a:t>
            </a:r>
            <a:br>
              <a:rPr kumimoji="0" lang="en-US" altLang="ko-KR" sz="1200" b="1" i="0" u="none" strike="noStrike" kern="0" cap="none" spc="-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/>
                <a:ea typeface="맑은 고딕"/>
                <a:sym typeface="Monotype Sorts"/>
              </a:rPr>
            </a:br>
            <a:r>
              <a:rPr kumimoji="0" lang="en-US" altLang="ko-KR" sz="1200" b="1" i="0" u="none" strike="noStrike" kern="0" cap="none" spc="-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/>
                <a:ea typeface="맑은 고딕"/>
                <a:sym typeface="Monotype Sorts"/>
              </a:rPr>
              <a:t>History-base Load Build</a:t>
            </a:r>
            <a:endParaRPr kumimoji="0" lang="ko-KR" altLang="en-US" sz="1200" b="1" i="0" u="none" strike="noStrike" kern="0" cap="none" spc="-5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88900" sx="101000" sy="101000" algn="ctr" rotWithShape="0">
                  <a:srgbClr val="00344C">
                    <a:alpha val="40000"/>
                  </a:srgbClr>
                </a:outerShdw>
              </a:effectLst>
              <a:uLnTx/>
              <a:uFillTx/>
              <a:latin typeface="맑은 고딕"/>
              <a:ea typeface="맑은 고딕"/>
              <a:sym typeface="Monotype Sorts"/>
            </a:endParaRPr>
          </a:p>
        </p:txBody>
      </p:sp>
      <p:grpSp>
        <p:nvGrpSpPr>
          <p:cNvPr id="53" name="그룹 34"/>
          <p:cNvGrpSpPr>
            <a:grpSpLocks/>
          </p:cNvGrpSpPr>
          <p:nvPr/>
        </p:nvGrpSpPr>
        <p:grpSpPr bwMode="auto">
          <a:xfrm>
            <a:off x="1975535" y="2455023"/>
            <a:ext cx="1390657" cy="1296696"/>
            <a:chOff x="5795958" y="4278313"/>
            <a:chExt cx="939798" cy="876300"/>
          </a:xfrm>
        </p:grpSpPr>
        <p:grpSp>
          <p:nvGrpSpPr>
            <p:cNvPr id="54" name="Group 104"/>
            <p:cNvGrpSpPr>
              <a:grpSpLocks/>
            </p:cNvGrpSpPr>
            <p:nvPr/>
          </p:nvGrpSpPr>
          <p:grpSpPr bwMode="auto">
            <a:xfrm>
              <a:off x="5795958" y="4278313"/>
              <a:ext cx="939798" cy="876300"/>
              <a:chOff x="1934" y="2323"/>
              <a:chExt cx="671" cy="626"/>
            </a:xfrm>
          </p:grpSpPr>
          <p:sp>
            <p:nvSpPr>
              <p:cNvPr id="83" name="AutoShape 73"/>
              <p:cNvSpPr>
                <a:spLocks noChangeArrowheads="1"/>
              </p:cNvSpPr>
              <p:nvPr/>
            </p:nvSpPr>
            <p:spPr bwMode="auto">
              <a:xfrm rot="5232157">
                <a:off x="2023" y="2397"/>
                <a:ext cx="514" cy="55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2 w 21600"/>
                  <a:gd name="T19" fmla="*/ 3169 h 21600"/>
                  <a:gd name="T20" fmla="*/ 18448 w 21600"/>
                  <a:gd name="T21" fmla="*/ 18431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079" y="11100"/>
                    </a:moveTo>
                    <a:cubicBezTo>
                      <a:pt x="16085" y="11000"/>
                      <a:pt x="16088" y="10900"/>
                      <a:pt x="16088" y="10800"/>
                    </a:cubicBezTo>
                    <a:cubicBezTo>
                      <a:pt x="16088" y="8950"/>
                      <a:pt x="15121" y="7235"/>
                      <a:pt x="13540" y="6277"/>
                    </a:cubicBezTo>
                    <a:lnTo>
                      <a:pt x="16396" y="1563"/>
                    </a:lnTo>
                    <a:cubicBezTo>
                      <a:pt x="19626" y="3520"/>
                      <a:pt x="21600" y="7023"/>
                      <a:pt x="21600" y="10800"/>
                    </a:cubicBezTo>
                    <a:cubicBezTo>
                      <a:pt x="21600" y="11005"/>
                      <a:pt x="21594" y="11209"/>
                      <a:pt x="21582" y="11414"/>
                    </a:cubicBezTo>
                    <a:lnTo>
                      <a:pt x="24278" y="11568"/>
                    </a:lnTo>
                    <a:lnTo>
                      <a:pt x="18520" y="16704"/>
                    </a:lnTo>
                    <a:lnTo>
                      <a:pt x="13383" y="10947"/>
                    </a:lnTo>
                    <a:lnTo>
                      <a:pt x="16079" y="111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AA6D2"/>
                  </a:gs>
                  <a:gs pos="100000">
                    <a:srgbClr val="ABDCED"/>
                  </a:gs>
                </a:gsLst>
                <a:lin ang="0" scaled="1"/>
              </a:gradFill>
              <a:ln w="9525">
                <a:solidFill>
                  <a:srgbClr val="4DA5D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4" name="AutoShape 74"/>
              <p:cNvSpPr>
                <a:spLocks noChangeArrowheads="1"/>
              </p:cNvSpPr>
              <p:nvPr/>
            </p:nvSpPr>
            <p:spPr bwMode="auto">
              <a:xfrm rot="-5646207">
                <a:off x="1969" y="2322"/>
                <a:ext cx="608" cy="64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2 w 21600"/>
                  <a:gd name="T19" fmla="*/ 3148 h 21600"/>
                  <a:gd name="T20" fmla="*/ 18438 w 21600"/>
                  <a:gd name="T21" fmla="*/ 18452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614" y="10868"/>
                    </a:moveTo>
                    <a:cubicBezTo>
                      <a:pt x="16614" y="10845"/>
                      <a:pt x="16615" y="10822"/>
                      <a:pt x="16615" y="10800"/>
                    </a:cubicBezTo>
                    <a:cubicBezTo>
                      <a:pt x="16615" y="9008"/>
                      <a:pt x="15789" y="7316"/>
                      <a:pt x="14376" y="6214"/>
                    </a:cubicBezTo>
                    <a:lnTo>
                      <a:pt x="17442" y="2284"/>
                    </a:lnTo>
                    <a:cubicBezTo>
                      <a:pt x="20066" y="4330"/>
                      <a:pt x="21600" y="7472"/>
                      <a:pt x="21600" y="10800"/>
                    </a:cubicBezTo>
                    <a:cubicBezTo>
                      <a:pt x="21600" y="10842"/>
                      <a:pt x="21599" y="10885"/>
                      <a:pt x="21599" y="10928"/>
                    </a:cubicBezTo>
                    <a:lnTo>
                      <a:pt x="24299" y="10960"/>
                    </a:lnTo>
                    <a:lnTo>
                      <a:pt x="19045" y="16091"/>
                    </a:lnTo>
                    <a:lnTo>
                      <a:pt x="13914" y="10836"/>
                    </a:lnTo>
                    <a:lnTo>
                      <a:pt x="16614" y="1086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EF0F7"/>
                  </a:gs>
                  <a:gs pos="100000">
                    <a:srgbClr val="8ECBE4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5" name="AutoShape 75"/>
              <p:cNvSpPr>
                <a:spLocks noChangeArrowheads="1"/>
              </p:cNvSpPr>
              <p:nvPr/>
            </p:nvSpPr>
            <p:spPr bwMode="auto">
              <a:xfrm rot="10654553">
                <a:off x="1934" y="2350"/>
                <a:ext cx="671" cy="58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5 w 21600"/>
                  <a:gd name="T19" fmla="*/ 3155 h 21600"/>
                  <a:gd name="T20" fmla="*/ 18445 w 21600"/>
                  <a:gd name="T21" fmla="*/ 18445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103" y="10953"/>
                    </a:moveTo>
                    <a:cubicBezTo>
                      <a:pt x="16105" y="10902"/>
                      <a:pt x="16106" y="10851"/>
                      <a:pt x="16106" y="10800"/>
                    </a:cubicBezTo>
                    <a:cubicBezTo>
                      <a:pt x="16106" y="9074"/>
                      <a:pt x="15267" y="7456"/>
                      <a:pt x="13856" y="6462"/>
                    </a:cubicBezTo>
                    <a:lnTo>
                      <a:pt x="17021" y="1972"/>
                    </a:lnTo>
                    <a:cubicBezTo>
                      <a:pt x="19892" y="3995"/>
                      <a:pt x="21600" y="7287"/>
                      <a:pt x="21600" y="10800"/>
                    </a:cubicBezTo>
                    <a:cubicBezTo>
                      <a:pt x="21600" y="10904"/>
                      <a:pt x="21598" y="11008"/>
                      <a:pt x="21595" y="11113"/>
                    </a:cubicBezTo>
                    <a:lnTo>
                      <a:pt x="24294" y="11191"/>
                    </a:lnTo>
                    <a:lnTo>
                      <a:pt x="18691" y="16478"/>
                    </a:lnTo>
                    <a:lnTo>
                      <a:pt x="13404" y="10875"/>
                    </a:lnTo>
                    <a:lnTo>
                      <a:pt x="16103" y="1095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ECBE4"/>
                  </a:gs>
                  <a:gs pos="100000">
                    <a:srgbClr val="DEF0F7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6" name="AutoShape 76"/>
              <p:cNvSpPr>
                <a:spLocks noChangeArrowheads="1"/>
              </p:cNvSpPr>
              <p:nvPr/>
            </p:nvSpPr>
            <p:spPr bwMode="auto">
              <a:xfrm rot="-390877">
                <a:off x="1966" y="2323"/>
                <a:ext cx="627" cy="62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9 w 21600"/>
                  <a:gd name="T19" fmla="*/ 3174 h 21600"/>
                  <a:gd name="T20" fmla="*/ 18431 w 21600"/>
                  <a:gd name="T21" fmla="*/ 18426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585" y="10909"/>
                    </a:moveTo>
                    <a:cubicBezTo>
                      <a:pt x="16586" y="10873"/>
                      <a:pt x="16587" y="10836"/>
                      <a:pt x="16587" y="10800"/>
                    </a:cubicBezTo>
                    <a:cubicBezTo>
                      <a:pt x="16587" y="9022"/>
                      <a:pt x="15769" y="7342"/>
                      <a:pt x="14370" y="6245"/>
                    </a:cubicBezTo>
                    <a:lnTo>
                      <a:pt x="17463" y="2301"/>
                    </a:lnTo>
                    <a:cubicBezTo>
                      <a:pt x="20074" y="4348"/>
                      <a:pt x="21600" y="7482"/>
                      <a:pt x="21600" y="10800"/>
                    </a:cubicBezTo>
                    <a:cubicBezTo>
                      <a:pt x="21600" y="10868"/>
                      <a:pt x="21599" y="10936"/>
                      <a:pt x="21598" y="11005"/>
                    </a:cubicBezTo>
                    <a:lnTo>
                      <a:pt x="24297" y="11056"/>
                    </a:lnTo>
                    <a:lnTo>
                      <a:pt x="18993" y="16163"/>
                    </a:lnTo>
                    <a:lnTo>
                      <a:pt x="13886" y="10858"/>
                    </a:lnTo>
                    <a:lnTo>
                      <a:pt x="16585" y="1090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EF0F7"/>
                  </a:gs>
                  <a:gs pos="100000">
                    <a:srgbClr val="8ECBE4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7" name="AutoShape 77"/>
              <p:cNvSpPr>
                <a:spLocks noChangeArrowheads="1"/>
              </p:cNvSpPr>
              <p:nvPr/>
            </p:nvSpPr>
            <p:spPr bwMode="auto">
              <a:xfrm rot="10654553">
                <a:off x="1986" y="2392"/>
                <a:ext cx="574" cy="49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61 w 21600"/>
                  <a:gd name="T19" fmla="*/ 3173 h 21600"/>
                  <a:gd name="T20" fmla="*/ 18439 w 21600"/>
                  <a:gd name="T21" fmla="*/ 1842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103" y="10953"/>
                    </a:moveTo>
                    <a:cubicBezTo>
                      <a:pt x="16105" y="10902"/>
                      <a:pt x="16106" y="10851"/>
                      <a:pt x="16106" y="10800"/>
                    </a:cubicBezTo>
                    <a:cubicBezTo>
                      <a:pt x="16106" y="9074"/>
                      <a:pt x="15267" y="7456"/>
                      <a:pt x="13856" y="6462"/>
                    </a:cubicBezTo>
                    <a:lnTo>
                      <a:pt x="17021" y="1972"/>
                    </a:lnTo>
                    <a:cubicBezTo>
                      <a:pt x="19892" y="3995"/>
                      <a:pt x="21600" y="7287"/>
                      <a:pt x="21600" y="10800"/>
                    </a:cubicBezTo>
                    <a:cubicBezTo>
                      <a:pt x="21600" y="10904"/>
                      <a:pt x="21598" y="11008"/>
                      <a:pt x="21595" y="11113"/>
                    </a:cubicBezTo>
                    <a:lnTo>
                      <a:pt x="24294" y="11191"/>
                    </a:lnTo>
                    <a:lnTo>
                      <a:pt x="18691" y="16478"/>
                    </a:lnTo>
                    <a:lnTo>
                      <a:pt x="13404" y="10875"/>
                    </a:lnTo>
                    <a:lnTo>
                      <a:pt x="16103" y="1095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2AA6D2"/>
                  </a:gs>
                  <a:gs pos="100000">
                    <a:srgbClr val="ABDCED"/>
                  </a:gs>
                </a:gsLst>
                <a:lin ang="5400000" scaled="1"/>
              </a:gradFill>
              <a:ln w="9525">
                <a:solidFill>
                  <a:srgbClr val="4DA5D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8" name="AutoShape 78"/>
              <p:cNvSpPr>
                <a:spLocks noChangeArrowheads="1"/>
              </p:cNvSpPr>
              <p:nvPr/>
            </p:nvSpPr>
            <p:spPr bwMode="auto">
              <a:xfrm rot="-5646207">
                <a:off x="2015" y="2368"/>
                <a:ext cx="521" cy="55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1 w 21600"/>
                  <a:gd name="T19" fmla="*/ 3175 h 21600"/>
                  <a:gd name="T20" fmla="*/ 18449 w 21600"/>
                  <a:gd name="T21" fmla="*/ 18425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614" y="10868"/>
                    </a:moveTo>
                    <a:cubicBezTo>
                      <a:pt x="16614" y="10845"/>
                      <a:pt x="16615" y="10822"/>
                      <a:pt x="16615" y="10800"/>
                    </a:cubicBezTo>
                    <a:cubicBezTo>
                      <a:pt x="16615" y="9008"/>
                      <a:pt x="15789" y="7316"/>
                      <a:pt x="14376" y="6214"/>
                    </a:cubicBezTo>
                    <a:lnTo>
                      <a:pt x="17442" y="2284"/>
                    </a:lnTo>
                    <a:cubicBezTo>
                      <a:pt x="20066" y="4330"/>
                      <a:pt x="21600" y="7472"/>
                      <a:pt x="21600" y="10800"/>
                    </a:cubicBezTo>
                    <a:cubicBezTo>
                      <a:pt x="21600" y="10842"/>
                      <a:pt x="21599" y="10885"/>
                      <a:pt x="21599" y="10928"/>
                    </a:cubicBezTo>
                    <a:lnTo>
                      <a:pt x="24299" y="10960"/>
                    </a:lnTo>
                    <a:lnTo>
                      <a:pt x="19045" y="16091"/>
                    </a:lnTo>
                    <a:lnTo>
                      <a:pt x="13914" y="10836"/>
                    </a:lnTo>
                    <a:lnTo>
                      <a:pt x="16614" y="1086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BDCED"/>
                  </a:gs>
                  <a:gs pos="100000">
                    <a:srgbClr val="2AA6D2"/>
                  </a:gs>
                </a:gsLst>
                <a:lin ang="0" scaled="1"/>
              </a:gradFill>
              <a:ln w="9525">
                <a:solidFill>
                  <a:srgbClr val="4DA5D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9" name="AutoShape 79"/>
              <p:cNvSpPr>
                <a:spLocks noChangeArrowheads="1"/>
              </p:cNvSpPr>
              <p:nvPr/>
            </p:nvSpPr>
            <p:spPr bwMode="auto">
              <a:xfrm rot="-390877">
                <a:off x="2014" y="2368"/>
                <a:ext cx="535" cy="5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49 w 21600"/>
                  <a:gd name="T19" fmla="*/ 3143 h 21600"/>
                  <a:gd name="T20" fmla="*/ 18451 w 21600"/>
                  <a:gd name="T21" fmla="*/ 18457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585" y="10909"/>
                    </a:moveTo>
                    <a:cubicBezTo>
                      <a:pt x="16586" y="10873"/>
                      <a:pt x="16587" y="10836"/>
                      <a:pt x="16587" y="10800"/>
                    </a:cubicBezTo>
                    <a:cubicBezTo>
                      <a:pt x="16587" y="9022"/>
                      <a:pt x="15769" y="7342"/>
                      <a:pt x="14370" y="6245"/>
                    </a:cubicBezTo>
                    <a:lnTo>
                      <a:pt x="17463" y="2301"/>
                    </a:lnTo>
                    <a:cubicBezTo>
                      <a:pt x="20074" y="4348"/>
                      <a:pt x="21600" y="7482"/>
                      <a:pt x="21600" y="10800"/>
                    </a:cubicBezTo>
                    <a:cubicBezTo>
                      <a:pt x="21600" y="10868"/>
                      <a:pt x="21599" y="10936"/>
                      <a:pt x="21598" y="11005"/>
                    </a:cubicBezTo>
                    <a:lnTo>
                      <a:pt x="24297" y="11056"/>
                    </a:lnTo>
                    <a:lnTo>
                      <a:pt x="18993" y="16163"/>
                    </a:lnTo>
                    <a:lnTo>
                      <a:pt x="13886" y="10858"/>
                    </a:lnTo>
                    <a:lnTo>
                      <a:pt x="16585" y="10909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BDCED"/>
                  </a:gs>
                  <a:gs pos="100000">
                    <a:srgbClr val="2AA6D2"/>
                  </a:gs>
                </a:gsLst>
                <a:lin ang="5400000" scaled="1"/>
              </a:gradFill>
              <a:ln w="9525">
                <a:solidFill>
                  <a:srgbClr val="4DA5D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90" name="Text Box 80"/>
              <p:cNvSpPr txBox="1">
                <a:spLocks noChangeArrowheads="1"/>
              </p:cNvSpPr>
              <p:nvPr/>
            </p:nvSpPr>
            <p:spPr bwMode="auto">
              <a:xfrm>
                <a:off x="1968" y="2577"/>
                <a:ext cx="116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80000"/>
                  <a:buFontTx/>
                  <a:buNone/>
                  <a:tabLst/>
                  <a:defRPr/>
                </a:pPr>
                <a:endParaRPr kumimoji="0" lang="ko-KR" altLang="ko-KR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</p:grpSp>
        <p:grpSp>
          <p:nvGrpSpPr>
            <p:cNvPr id="55" name="그룹 35"/>
            <p:cNvGrpSpPr>
              <a:grpSpLocks/>
            </p:cNvGrpSpPr>
            <p:nvPr/>
          </p:nvGrpSpPr>
          <p:grpSpPr bwMode="auto">
            <a:xfrm>
              <a:off x="5919785" y="4300541"/>
              <a:ext cx="692149" cy="793752"/>
              <a:chOff x="4788024" y="2564904"/>
              <a:chExt cx="1632540" cy="1728192"/>
            </a:xfrm>
          </p:grpSpPr>
          <p:grpSp>
            <p:nvGrpSpPr>
              <p:cNvPr id="56" name="그룹 662"/>
              <p:cNvGrpSpPr>
                <a:grpSpLocks/>
              </p:cNvGrpSpPr>
              <p:nvPr/>
            </p:nvGrpSpPr>
            <p:grpSpPr bwMode="auto">
              <a:xfrm>
                <a:off x="5394608" y="3411719"/>
                <a:ext cx="404391" cy="293793"/>
                <a:chOff x="6532186" y="3016288"/>
                <a:chExt cx="765505" cy="554006"/>
              </a:xfrm>
            </p:grpSpPr>
            <p:sp>
              <p:nvSpPr>
                <p:cNvPr id="80" name="Freeform 14"/>
                <p:cNvSpPr>
                  <a:spLocks noEditPoints="1"/>
                </p:cNvSpPr>
                <p:nvPr/>
              </p:nvSpPr>
              <p:spPr bwMode="auto">
                <a:xfrm>
                  <a:off x="6532186" y="3016288"/>
                  <a:ext cx="765505" cy="410617"/>
                </a:xfrm>
                <a:custGeom>
                  <a:avLst/>
                  <a:gdLst/>
                  <a:ahLst/>
                  <a:cxnLst>
                    <a:cxn ang="0">
                      <a:pos x="210" y="224"/>
                    </a:cxn>
                    <a:cxn ang="0">
                      <a:pos x="186" y="82"/>
                    </a:cxn>
                    <a:cxn ang="0">
                      <a:pos x="184" y="72"/>
                    </a:cxn>
                    <a:cxn ang="0">
                      <a:pos x="168" y="58"/>
                    </a:cxn>
                    <a:cxn ang="0">
                      <a:pos x="98" y="56"/>
                    </a:cxn>
                    <a:cxn ang="0">
                      <a:pos x="90" y="56"/>
                    </a:cxn>
                    <a:cxn ang="0">
                      <a:pos x="80" y="62"/>
                    </a:cxn>
                    <a:cxn ang="0">
                      <a:pos x="76" y="66"/>
                    </a:cxn>
                    <a:cxn ang="0">
                      <a:pos x="10" y="130"/>
                    </a:cxn>
                    <a:cxn ang="0">
                      <a:pos x="0" y="144"/>
                    </a:cxn>
                    <a:cxn ang="0">
                      <a:pos x="0" y="224"/>
                    </a:cxn>
                    <a:cxn ang="0">
                      <a:pos x="46" y="258"/>
                    </a:cxn>
                    <a:cxn ang="0">
                      <a:pos x="46" y="258"/>
                    </a:cxn>
                    <a:cxn ang="0">
                      <a:pos x="58" y="246"/>
                    </a:cxn>
                    <a:cxn ang="0">
                      <a:pos x="72" y="236"/>
                    </a:cxn>
                    <a:cxn ang="0">
                      <a:pos x="98" y="230"/>
                    </a:cxn>
                    <a:cxn ang="0">
                      <a:pos x="108" y="232"/>
                    </a:cxn>
                    <a:cxn ang="0">
                      <a:pos x="126" y="238"/>
                    </a:cxn>
                    <a:cxn ang="0">
                      <a:pos x="134" y="242"/>
                    </a:cxn>
                    <a:cxn ang="0">
                      <a:pos x="150" y="258"/>
                    </a:cxn>
                    <a:cxn ang="0">
                      <a:pos x="150" y="258"/>
                    </a:cxn>
                    <a:cxn ang="0">
                      <a:pos x="200" y="260"/>
                    </a:cxn>
                    <a:cxn ang="0">
                      <a:pos x="328" y="260"/>
                    </a:cxn>
                    <a:cxn ang="0">
                      <a:pos x="328" y="258"/>
                    </a:cxn>
                    <a:cxn ang="0">
                      <a:pos x="352" y="238"/>
                    </a:cxn>
                    <a:cxn ang="0">
                      <a:pos x="382" y="230"/>
                    </a:cxn>
                    <a:cxn ang="0">
                      <a:pos x="398" y="232"/>
                    </a:cxn>
                    <a:cxn ang="0">
                      <a:pos x="424" y="246"/>
                    </a:cxn>
                    <a:cxn ang="0">
                      <a:pos x="434" y="258"/>
                    </a:cxn>
                    <a:cxn ang="0">
                      <a:pos x="492" y="260"/>
                    </a:cxn>
                    <a:cxn ang="0">
                      <a:pos x="210" y="0"/>
                    </a:cxn>
                    <a:cxn ang="0">
                      <a:pos x="70" y="170"/>
                    </a:cxn>
                    <a:cxn ang="0">
                      <a:pos x="36" y="146"/>
                    </a:cxn>
                    <a:cxn ang="0">
                      <a:pos x="88" y="98"/>
                    </a:cxn>
                    <a:cxn ang="0">
                      <a:pos x="156" y="170"/>
                    </a:cxn>
                    <a:cxn ang="0">
                      <a:pos x="116" y="170"/>
                    </a:cxn>
                    <a:cxn ang="0">
                      <a:pos x="116" y="88"/>
                    </a:cxn>
                    <a:cxn ang="0">
                      <a:pos x="156" y="170"/>
                    </a:cxn>
                  </a:cxnLst>
                  <a:rect l="0" t="0" r="r" b="b"/>
                  <a:pathLst>
                    <a:path w="492" h="260">
                      <a:moveTo>
                        <a:pt x="210" y="0"/>
                      </a:moveTo>
                      <a:lnTo>
                        <a:pt x="210" y="224"/>
                      </a:lnTo>
                      <a:lnTo>
                        <a:pt x="186" y="224"/>
                      </a:lnTo>
                      <a:lnTo>
                        <a:pt x="186" y="82"/>
                      </a:lnTo>
                      <a:lnTo>
                        <a:pt x="186" y="82"/>
                      </a:lnTo>
                      <a:lnTo>
                        <a:pt x="184" y="72"/>
                      </a:lnTo>
                      <a:lnTo>
                        <a:pt x="178" y="64"/>
                      </a:lnTo>
                      <a:lnTo>
                        <a:pt x="168" y="58"/>
                      </a:lnTo>
                      <a:lnTo>
                        <a:pt x="158" y="56"/>
                      </a:lnTo>
                      <a:lnTo>
                        <a:pt x="98" y="56"/>
                      </a:lnTo>
                      <a:lnTo>
                        <a:pt x="98" y="56"/>
                      </a:lnTo>
                      <a:lnTo>
                        <a:pt x="90" y="56"/>
                      </a:lnTo>
                      <a:lnTo>
                        <a:pt x="84" y="58"/>
                      </a:lnTo>
                      <a:lnTo>
                        <a:pt x="80" y="62"/>
                      </a:lnTo>
                      <a:lnTo>
                        <a:pt x="76" y="66"/>
                      </a:lnTo>
                      <a:lnTo>
                        <a:pt x="76" y="66"/>
                      </a:lnTo>
                      <a:lnTo>
                        <a:pt x="32" y="106"/>
                      </a:lnTo>
                      <a:lnTo>
                        <a:pt x="10" y="130"/>
                      </a:lnTo>
                      <a:lnTo>
                        <a:pt x="2" y="138"/>
                      </a:lnTo>
                      <a:lnTo>
                        <a:pt x="0" y="144"/>
                      </a:lnTo>
                      <a:lnTo>
                        <a:pt x="0" y="224"/>
                      </a:lnTo>
                      <a:lnTo>
                        <a:pt x="0" y="224"/>
                      </a:lnTo>
                      <a:lnTo>
                        <a:pt x="0" y="258"/>
                      </a:lnTo>
                      <a:lnTo>
                        <a:pt x="46" y="258"/>
                      </a:lnTo>
                      <a:lnTo>
                        <a:pt x="46" y="258"/>
                      </a:lnTo>
                      <a:lnTo>
                        <a:pt x="46" y="258"/>
                      </a:lnTo>
                      <a:lnTo>
                        <a:pt x="46" y="258"/>
                      </a:lnTo>
                      <a:lnTo>
                        <a:pt x="58" y="246"/>
                      </a:lnTo>
                      <a:lnTo>
                        <a:pt x="72" y="236"/>
                      </a:lnTo>
                      <a:lnTo>
                        <a:pt x="72" y="236"/>
                      </a:lnTo>
                      <a:lnTo>
                        <a:pt x="84" y="232"/>
                      </a:lnTo>
                      <a:lnTo>
                        <a:pt x="98" y="230"/>
                      </a:lnTo>
                      <a:lnTo>
                        <a:pt x="98" y="230"/>
                      </a:lnTo>
                      <a:lnTo>
                        <a:pt x="108" y="232"/>
                      </a:lnTo>
                      <a:lnTo>
                        <a:pt x="118" y="234"/>
                      </a:lnTo>
                      <a:lnTo>
                        <a:pt x="126" y="238"/>
                      </a:lnTo>
                      <a:lnTo>
                        <a:pt x="134" y="242"/>
                      </a:lnTo>
                      <a:lnTo>
                        <a:pt x="134" y="242"/>
                      </a:lnTo>
                      <a:lnTo>
                        <a:pt x="144" y="250"/>
                      </a:lnTo>
                      <a:lnTo>
                        <a:pt x="150" y="258"/>
                      </a:lnTo>
                      <a:lnTo>
                        <a:pt x="150" y="258"/>
                      </a:lnTo>
                      <a:lnTo>
                        <a:pt x="150" y="258"/>
                      </a:lnTo>
                      <a:lnTo>
                        <a:pt x="200" y="258"/>
                      </a:lnTo>
                      <a:lnTo>
                        <a:pt x="200" y="260"/>
                      </a:lnTo>
                      <a:lnTo>
                        <a:pt x="328" y="260"/>
                      </a:lnTo>
                      <a:lnTo>
                        <a:pt x="328" y="260"/>
                      </a:lnTo>
                      <a:lnTo>
                        <a:pt x="328" y="258"/>
                      </a:lnTo>
                      <a:lnTo>
                        <a:pt x="328" y="258"/>
                      </a:lnTo>
                      <a:lnTo>
                        <a:pt x="338" y="246"/>
                      </a:lnTo>
                      <a:lnTo>
                        <a:pt x="352" y="238"/>
                      </a:lnTo>
                      <a:lnTo>
                        <a:pt x="366" y="232"/>
                      </a:lnTo>
                      <a:lnTo>
                        <a:pt x="382" y="230"/>
                      </a:lnTo>
                      <a:lnTo>
                        <a:pt x="382" y="230"/>
                      </a:lnTo>
                      <a:lnTo>
                        <a:pt x="398" y="232"/>
                      </a:lnTo>
                      <a:lnTo>
                        <a:pt x="412" y="238"/>
                      </a:lnTo>
                      <a:lnTo>
                        <a:pt x="424" y="246"/>
                      </a:lnTo>
                      <a:lnTo>
                        <a:pt x="434" y="258"/>
                      </a:lnTo>
                      <a:lnTo>
                        <a:pt x="434" y="258"/>
                      </a:lnTo>
                      <a:lnTo>
                        <a:pt x="434" y="260"/>
                      </a:lnTo>
                      <a:lnTo>
                        <a:pt x="492" y="260"/>
                      </a:lnTo>
                      <a:lnTo>
                        <a:pt x="492" y="0"/>
                      </a:lnTo>
                      <a:lnTo>
                        <a:pt x="210" y="0"/>
                      </a:lnTo>
                      <a:close/>
                      <a:moveTo>
                        <a:pt x="88" y="170"/>
                      </a:moveTo>
                      <a:lnTo>
                        <a:pt x="70" y="170"/>
                      </a:lnTo>
                      <a:lnTo>
                        <a:pt x="36" y="170"/>
                      </a:lnTo>
                      <a:lnTo>
                        <a:pt x="36" y="146"/>
                      </a:lnTo>
                      <a:lnTo>
                        <a:pt x="70" y="114"/>
                      </a:lnTo>
                      <a:lnTo>
                        <a:pt x="88" y="98"/>
                      </a:lnTo>
                      <a:lnTo>
                        <a:pt x="88" y="170"/>
                      </a:lnTo>
                      <a:close/>
                      <a:moveTo>
                        <a:pt x="156" y="170"/>
                      </a:moveTo>
                      <a:lnTo>
                        <a:pt x="136" y="170"/>
                      </a:lnTo>
                      <a:lnTo>
                        <a:pt x="116" y="170"/>
                      </a:lnTo>
                      <a:lnTo>
                        <a:pt x="116" y="106"/>
                      </a:lnTo>
                      <a:lnTo>
                        <a:pt x="116" y="88"/>
                      </a:lnTo>
                      <a:lnTo>
                        <a:pt x="156" y="88"/>
                      </a:lnTo>
                      <a:lnTo>
                        <a:pt x="156" y="170"/>
                      </a:lnTo>
                      <a:close/>
                    </a:path>
                  </a:pathLst>
                </a:custGeom>
                <a:solidFill>
                  <a:srgbClr val="4E67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1" name="Freeform 15"/>
                <p:cNvSpPr>
                  <a:spLocks/>
                </p:cNvSpPr>
                <p:nvPr/>
              </p:nvSpPr>
              <p:spPr bwMode="auto">
                <a:xfrm>
                  <a:off x="6610152" y="3420385"/>
                  <a:ext cx="155936" cy="149909"/>
                </a:xfrm>
                <a:custGeom>
                  <a:avLst/>
                  <a:gdLst/>
                  <a:ahLst/>
                  <a:cxnLst>
                    <a:cxn ang="0">
                      <a:pos x="82" y="12"/>
                    </a:cxn>
                    <a:cxn ang="0">
                      <a:pos x="82" y="12"/>
                    </a:cxn>
                    <a:cxn ang="0">
                      <a:pos x="78" y="10"/>
                    </a:cxn>
                    <a:cxn ang="0">
                      <a:pos x="78" y="10"/>
                    </a:cxn>
                    <a:cxn ang="0">
                      <a:pos x="70" y="6"/>
                    </a:cxn>
                    <a:cxn ang="0">
                      <a:pos x="64" y="2"/>
                    </a:cxn>
                    <a:cxn ang="0">
                      <a:pos x="56" y="0"/>
                    </a:cxn>
                    <a:cxn ang="0">
                      <a:pos x="48" y="0"/>
                    </a:cxn>
                    <a:cxn ang="0">
                      <a:pos x="48" y="0"/>
                    </a:cxn>
                    <a:cxn ang="0">
                      <a:pos x="38" y="2"/>
                    </a:cxn>
                    <a:cxn ang="0">
                      <a:pos x="28" y="4"/>
                    </a:cxn>
                    <a:cxn ang="0">
                      <a:pos x="28" y="4"/>
                    </a:cxn>
                    <a:cxn ang="0">
                      <a:pos x="16" y="12"/>
                    </a:cxn>
                    <a:cxn ang="0">
                      <a:pos x="16" y="12"/>
                    </a:cxn>
                    <a:cxn ang="0">
                      <a:pos x="14" y="14"/>
                    </a:cxn>
                    <a:cxn ang="0">
                      <a:pos x="14" y="14"/>
                    </a:cxn>
                    <a:cxn ang="0">
                      <a:pos x="8" y="20"/>
                    </a:cxn>
                    <a:cxn ang="0">
                      <a:pos x="4" y="30"/>
                    </a:cxn>
                    <a:cxn ang="0">
                      <a:pos x="0" y="38"/>
                    </a:cxn>
                    <a:cxn ang="0">
                      <a:pos x="0" y="48"/>
                    </a:cxn>
                    <a:cxn ang="0">
                      <a:pos x="0" y="48"/>
                    </a:cxn>
                    <a:cxn ang="0">
                      <a:pos x="0" y="58"/>
                    </a:cxn>
                    <a:cxn ang="0">
                      <a:pos x="4" y="68"/>
                    </a:cxn>
                    <a:cxn ang="0">
                      <a:pos x="8" y="76"/>
                    </a:cxn>
                    <a:cxn ang="0">
                      <a:pos x="14" y="82"/>
                    </a:cxn>
                    <a:cxn ang="0">
                      <a:pos x="22" y="88"/>
                    </a:cxn>
                    <a:cxn ang="0">
                      <a:pos x="30" y="94"/>
                    </a:cxn>
                    <a:cxn ang="0">
                      <a:pos x="38" y="96"/>
                    </a:cxn>
                    <a:cxn ang="0">
                      <a:pos x="48" y="96"/>
                    </a:cxn>
                    <a:cxn ang="0">
                      <a:pos x="48" y="96"/>
                    </a:cxn>
                    <a:cxn ang="0">
                      <a:pos x="58" y="96"/>
                    </a:cxn>
                    <a:cxn ang="0">
                      <a:pos x="68" y="94"/>
                    </a:cxn>
                    <a:cxn ang="0">
                      <a:pos x="76" y="88"/>
                    </a:cxn>
                    <a:cxn ang="0">
                      <a:pos x="82" y="82"/>
                    </a:cxn>
                    <a:cxn ang="0">
                      <a:pos x="88" y="76"/>
                    </a:cxn>
                    <a:cxn ang="0">
                      <a:pos x="94" y="68"/>
                    </a:cxn>
                    <a:cxn ang="0">
                      <a:pos x="96" y="58"/>
                    </a:cxn>
                    <a:cxn ang="0">
                      <a:pos x="96" y="48"/>
                    </a:cxn>
                    <a:cxn ang="0">
                      <a:pos x="96" y="48"/>
                    </a:cxn>
                    <a:cxn ang="0">
                      <a:pos x="96" y="38"/>
                    </a:cxn>
                    <a:cxn ang="0">
                      <a:pos x="92" y="30"/>
                    </a:cxn>
                    <a:cxn ang="0">
                      <a:pos x="88" y="20"/>
                    </a:cxn>
                    <a:cxn ang="0">
                      <a:pos x="82" y="14"/>
                    </a:cxn>
                    <a:cxn ang="0">
                      <a:pos x="82" y="14"/>
                    </a:cxn>
                    <a:cxn ang="0">
                      <a:pos x="82" y="12"/>
                    </a:cxn>
                    <a:cxn ang="0">
                      <a:pos x="82" y="12"/>
                    </a:cxn>
                  </a:cxnLst>
                  <a:rect l="0" t="0" r="r" b="b"/>
                  <a:pathLst>
                    <a:path w="96" h="96">
                      <a:moveTo>
                        <a:pt x="82" y="12"/>
                      </a:moveTo>
                      <a:lnTo>
                        <a:pt x="82" y="12"/>
                      </a:lnTo>
                      <a:lnTo>
                        <a:pt x="78" y="10"/>
                      </a:lnTo>
                      <a:lnTo>
                        <a:pt x="78" y="10"/>
                      </a:lnTo>
                      <a:lnTo>
                        <a:pt x="70" y="6"/>
                      </a:lnTo>
                      <a:lnTo>
                        <a:pt x="64" y="2"/>
                      </a:lnTo>
                      <a:lnTo>
                        <a:pt x="56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38" y="2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16" y="12"/>
                      </a:lnTo>
                      <a:lnTo>
                        <a:pt x="16" y="12"/>
                      </a:lnTo>
                      <a:lnTo>
                        <a:pt x="14" y="14"/>
                      </a:lnTo>
                      <a:lnTo>
                        <a:pt x="14" y="14"/>
                      </a:lnTo>
                      <a:lnTo>
                        <a:pt x="8" y="20"/>
                      </a:lnTo>
                      <a:lnTo>
                        <a:pt x="4" y="30"/>
                      </a:lnTo>
                      <a:lnTo>
                        <a:pt x="0" y="38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0" y="58"/>
                      </a:lnTo>
                      <a:lnTo>
                        <a:pt x="4" y="68"/>
                      </a:lnTo>
                      <a:lnTo>
                        <a:pt x="8" y="76"/>
                      </a:lnTo>
                      <a:lnTo>
                        <a:pt x="14" y="82"/>
                      </a:lnTo>
                      <a:lnTo>
                        <a:pt x="22" y="88"/>
                      </a:lnTo>
                      <a:lnTo>
                        <a:pt x="30" y="94"/>
                      </a:lnTo>
                      <a:lnTo>
                        <a:pt x="38" y="96"/>
                      </a:lnTo>
                      <a:lnTo>
                        <a:pt x="48" y="96"/>
                      </a:lnTo>
                      <a:lnTo>
                        <a:pt x="48" y="96"/>
                      </a:lnTo>
                      <a:lnTo>
                        <a:pt x="58" y="96"/>
                      </a:lnTo>
                      <a:lnTo>
                        <a:pt x="68" y="94"/>
                      </a:lnTo>
                      <a:lnTo>
                        <a:pt x="76" y="88"/>
                      </a:lnTo>
                      <a:lnTo>
                        <a:pt x="82" y="82"/>
                      </a:lnTo>
                      <a:lnTo>
                        <a:pt x="88" y="76"/>
                      </a:lnTo>
                      <a:lnTo>
                        <a:pt x="94" y="68"/>
                      </a:lnTo>
                      <a:lnTo>
                        <a:pt x="96" y="58"/>
                      </a:lnTo>
                      <a:lnTo>
                        <a:pt x="96" y="48"/>
                      </a:lnTo>
                      <a:lnTo>
                        <a:pt x="96" y="48"/>
                      </a:lnTo>
                      <a:lnTo>
                        <a:pt x="96" y="38"/>
                      </a:lnTo>
                      <a:lnTo>
                        <a:pt x="92" y="30"/>
                      </a:lnTo>
                      <a:lnTo>
                        <a:pt x="88" y="20"/>
                      </a:lnTo>
                      <a:lnTo>
                        <a:pt x="82" y="14"/>
                      </a:lnTo>
                      <a:lnTo>
                        <a:pt x="82" y="14"/>
                      </a:lnTo>
                      <a:lnTo>
                        <a:pt x="82" y="12"/>
                      </a:lnTo>
                      <a:lnTo>
                        <a:pt x="82" y="12"/>
                      </a:lnTo>
                      <a:close/>
                    </a:path>
                  </a:pathLst>
                </a:custGeom>
                <a:solidFill>
                  <a:srgbClr val="4E67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82" name="Freeform 16"/>
                <p:cNvSpPr>
                  <a:spLocks/>
                </p:cNvSpPr>
                <p:nvPr/>
              </p:nvSpPr>
              <p:spPr bwMode="auto">
                <a:xfrm>
                  <a:off x="7063784" y="3420385"/>
                  <a:ext cx="148850" cy="149909"/>
                </a:xfrm>
                <a:custGeom>
                  <a:avLst/>
                  <a:gdLst/>
                  <a:ahLst/>
                  <a:cxnLst>
                    <a:cxn ang="0">
                      <a:pos x="82" y="14"/>
                    </a:cxn>
                    <a:cxn ang="0">
                      <a:pos x="82" y="14"/>
                    </a:cxn>
                    <a:cxn ang="0">
                      <a:pos x="74" y="8"/>
                    </a:cxn>
                    <a:cxn ang="0">
                      <a:pos x="66" y="4"/>
                    </a:cxn>
                    <a:cxn ang="0">
                      <a:pos x="58" y="0"/>
                    </a:cxn>
                    <a:cxn ang="0">
                      <a:pos x="48" y="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28" y="4"/>
                    </a:cxn>
                    <a:cxn ang="0">
                      <a:pos x="20" y="8"/>
                    </a:cxn>
                    <a:cxn ang="0">
                      <a:pos x="14" y="14"/>
                    </a:cxn>
                    <a:cxn ang="0">
                      <a:pos x="14" y="14"/>
                    </a:cxn>
                    <a:cxn ang="0">
                      <a:pos x="12" y="14"/>
                    </a:cxn>
                    <a:cxn ang="0">
                      <a:pos x="12" y="14"/>
                    </a:cxn>
                    <a:cxn ang="0">
                      <a:pos x="8" y="22"/>
                    </a:cxn>
                    <a:cxn ang="0">
                      <a:pos x="2" y="30"/>
                    </a:cxn>
                    <a:cxn ang="0">
                      <a:pos x="0" y="38"/>
                    </a:cxn>
                    <a:cxn ang="0">
                      <a:pos x="0" y="48"/>
                    </a:cxn>
                    <a:cxn ang="0">
                      <a:pos x="0" y="48"/>
                    </a:cxn>
                    <a:cxn ang="0">
                      <a:pos x="0" y="58"/>
                    </a:cxn>
                    <a:cxn ang="0">
                      <a:pos x="2" y="68"/>
                    </a:cxn>
                    <a:cxn ang="0">
                      <a:pos x="8" y="76"/>
                    </a:cxn>
                    <a:cxn ang="0">
                      <a:pos x="14" y="82"/>
                    </a:cxn>
                    <a:cxn ang="0">
                      <a:pos x="20" y="88"/>
                    </a:cxn>
                    <a:cxn ang="0">
                      <a:pos x="28" y="94"/>
                    </a:cxn>
                    <a:cxn ang="0">
                      <a:pos x="38" y="96"/>
                    </a:cxn>
                    <a:cxn ang="0">
                      <a:pos x="48" y="96"/>
                    </a:cxn>
                    <a:cxn ang="0">
                      <a:pos x="48" y="96"/>
                    </a:cxn>
                    <a:cxn ang="0">
                      <a:pos x="58" y="96"/>
                    </a:cxn>
                    <a:cxn ang="0">
                      <a:pos x="66" y="94"/>
                    </a:cxn>
                    <a:cxn ang="0">
                      <a:pos x="74" y="88"/>
                    </a:cxn>
                    <a:cxn ang="0">
                      <a:pos x="82" y="82"/>
                    </a:cxn>
                    <a:cxn ang="0">
                      <a:pos x="88" y="76"/>
                    </a:cxn>
                    <a:cxn ang="0">
                      <a:pos x="92" y="68"/>
                    </a:cxn>
                    <a:cxn ang="0">
                      <a:pos x="94" y="58"/>
                    </a:cxn>
                    <a:cxn ang="0">
                      <a:pos x="96" y="48"/>
                    </a:cxn>
                    <a:cxn ang="0">
                      <a:pos x="96" y="48"/>
                    </a:cxn>
                    <a:cxn ang="0">
                      <a:pos x="94" y="38"/>
                    </a:cxn>
                    <a:cxn ang="0">
                      <a:pos x="92" y="30"/>
                    </a:cxn>
                    <a:cxn ang="0">
                      <a:pos x="88" y="22"/>
                    </a:cxn>
                    <a:cxn ang="0">
                      <a:pos x="82" y="14"/>
                    </a:cxn>
                    <a:cxn ang="0">
                      <a:pos x="82" y="14"/>
                    </a:cxn>
                    <a:cxn ang="0">
                      <a:pos x="82" y="14"/>
                    </a:cxn>
                    <a:cxn ang="0">
                      <a:pos x="82" y="14"/>
                    </a:cxn>
                  </a:cxnLst>
                  <a:rect l="0" t="0" r="r" b="b"/>
                  <a:pathLst>
                    <a:path w="96" h="96">
                      <a:moveTo>
                        <a:pt x="82" y="14"/>
                      </a:moveTo>
                      <a:lnTo>
                        <a:pt x="82" y="14"/>
                      </a:lnTo>
                      <a:lnTo>
                        <a:pt x="74" y="8"/>
                      </a:lnTo>
                      <a:lnTo>
                        <a:pt x="66" y="4"/>
                      </a:lnTo>
                      <a:lnTo>
                        <a:pt x="58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38" y="0"/>
                      </a:lnTo>
                      <a:lnTo>
                        <a:pt x="28" y="4"/>
                      </a:lnTo>
                      <a:lnTo>
                        <a:pt x="20" y="8"/>
                      </a:lnTo>
                      <a:lnTo>
                        <a:pt x="14" y="14"/>
                      </a:lnTo>
                      <a:lnTo>
                        <a:pt x="14" y="14"/>
                      </a:lnTo>
                      <a:lnTo>
                        <a:pt x="12" y="14"/>
                      </a:lnTo>
                      <a:lnTo>
                        <a:pt x="12" y="14"/>
                      </a:lnTo>
                      <a:lnTo>
                        <a:pt x="8" y="22"/>
                      </a:lnTo>
                      <a:lnTo>
                        <a:pt x="2" y="30"/>
                      </a:lnTo>
                      <a:lnTo>
                        <a:pt x="0" y="38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0" y="58"/>
                      </a:lnTo>
                      <a:lnTo>
                        <a:pt x="2" y="68"/>
                      </a:lnTo>
                      <a:lnTo>
                        <a:pt x="8" y="76"/>
                      </a:lnTo>
                      <a:lnTo>
                        <a:pt x="14" y="82"/>
                      </a:lnTo>
                      <a:lnTo>
                        <a:pt x="20" y="88"/>
                      </a:lnTo>
                      <a:lnTo>
                        <a:pt x="28" y="94"/>
                      </a:lnTo>
                      <a:lnTo>
                        <a:pt x="38" y="96"/>
                      </a:lnTo>
                      <a:lnTo>
                        <a:pt x="48" y="96"/>
                      </a:lnTo>
                      <a:lnTo>
                        <a:pt x="48" y="96"/>
                      </a:lnTo>
                      <a:lnTo>
                        <a:pt x="58" y="96"/>
                      </a:lnTo>
                      <a:lnTo>
                        <a:pt x="66" y="94"/>
                      </a:lnTo>
                      <a:lnTo>
                        <a:pt x="74" y="88"/>
                      </a:lnTo>
                      <a:lnTo>
                        <a:pt x="82" y="82"/>
                      </a:lnTo>
                      <a:lnTo>
                        <a:pt x="88" y="76"/>
                      </a:lnTo>
                      <a:lnTo>
                        <a:pt x="92" y="68"/>
                      </a:lnTo>
                      <a:lnTo>
                        <a:pt x="94" y="58"/>
                      </a:lnTo>
                      <a:lnTo>
                        <a:pt x="96" y="48"/>
                      </a:lnTo>
                      <a:lnTo>
                        <a:pt x="96" y="48"/>
                      </a:lnTo>
                      <a:lnTo>
                        <a:pt x="94" y="38"/>
                      </a:lnTo>
                      <a:lnTo>
                        <a:pt x="92" y="30"/>
                      </a:lnTo>
                      <a:lnTo>
                        <a:pt x="88" y="22"/>
                      </a:lnTo>
                      <a:lnTo>
                        <a:pt x="82" y="14"/>
                      </a:lnTo>
                      <a:lnTo>
                        <a:pt x="82" y="14"/>
                      </a:lnTo>
                      <a:lnTo>
                        <a:pt x="82" y="14"/>
                      </a:lnTo>
                      <a:lnTo>
                        <a:pt x="82" y="14"/>
                      </a:lnTo>
                      <a:close/>
                    </a:path>
                  </a:pathLst>
                </a:custGeom>
                <a:solidFill>
                  <a:srgbClr val="4E67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grpSp>
            <p:nvGrpSpPr>
              <p:cNvPr id="57" name="그룹 201"/>
              <p:cNvGrpSpPr/>
              <p:nvPr/>
            </p:nvGrpSpPr>
            <p:grpSpPr bwMode="auto">
              <a:xfrm>
                <a:off x="5220072" y="3109688"/>
                <a:ext cx="866765" cy="823368"/>
                <a:chOff x="2289175" y="2878121"/>
                <a:chExt cx="355600" cy="327025"/>
              </a:xfrm>
              <a:solidFill>
                <a:srgbClr val="F72D3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sunset" dir="t"/>
              </a:scene3d>
            </p:grpSpPr>
            <p:sp>
              <p:nvSpPr>
                <p:cNvPr id="78" name="Freeform 165"/>
                <p:cNvSpPr>
                  <a:spLocks noEditPoints="1"/>
                </p:cNvSpPr>
                <p:nvPr/>
              </p:nvSpPr>
              <p:spPr bwMode="auto">
                <a:xfrm>
                  <a:off x="2289175" y="2878121"/>
                  <a:ext cx="355600" cy="327025"/>
                </a:xfrm>
                <a:custGeom>
                  <a:avLst/>
                  <a:gdLst/>
                  <a:ahLst/>
                  <a:cxnLst>
                    <a:cxn ang="0">
                      <a:pos x="150" y="184"/>
                    </a:cxn>
                    <a:cxn ang="0">
                      <a:pos x="130" y="144"/>
                    </a:cxn>
                    <a:cxn ang="0">
                      <a:pos x="172" y="176"/>
                    </a:cxn>
                    <a:cxn ang="0">
                      <a:pos x="144" y="102"/>
                    </a:cxn>
                    <a:cxn ang="0">
                      <a:pos x="140" y="116"/>
                    </a:cxn>
                    <a:cxn ang="0">
                      <a:pos x="210" y="78"/>
                    </a:cxn>
                    <a:cxn ang="0">
                      <a:pos x="164" y="122"/>
                    </a:cxn>
                    <a:cxn ang="0">
                      <a:pos x="152" y="62"/>
                    </a:cxn>
                    <a:cxn ang="0">
                      <a:pos x="210" y="78"/>
                    </a:cxn>
                    <a:cxn ang="0">
                      <a:pos x="96" y="144"/>
                    </a:cxn>
                    <a:cxn ang="0">
                      <a:pos x="74" y="94"/>
                    </a:cxn>
                    <a:cxn ang="0">
                      <a:pos x="100" y="70"/>
                    </a:cxn>
                    <a:cxn ang="0">
                      <a:pos x="136" y="92"/>
                    </a:cxn>
                    <a:cxn ang="0">
                      <a:pos x="122" y="138"/>
                    </a:cxn>
                    <a:cxn ang="0">
                      <a:pos x="118" y="148"/>
                    </a:cxn>
                    <a:cxn ang="0">
                      <a:pos x="78" y="190"/>
                    </a:cxn>
                    <a:cxn ang="0">
                      <a:pos x="66" y="158"/>
                    </a:cxn>
                    <a:cxn ang="0">
                      <a:pos x="98" y="178"/>
                    </a:cxn>
                    <a:cxn ang="0">
                      <a:pos x="68" y="124"/>
                    </a:cxn>
                    <a:cxn ang="0">
                      <a:pos x="84" y="146"/>
                    </a:cxn>
                    <a:cxn ang="0">
                      <a:pos x="94" y="48"/>
                    </a:cxn>
                    <a:cxn ang="0">
                      <a:pos x="98" y="62"/>
                    </a:cxn>
                    <a:cxn ang="0">
                      <a:pos x="130" y="18"/>
                    </a:cxn>
                    <a:cxn ang="0">
                      <a:pos x="142" y="52"/>
                    </a:cxn>
                    <a:cxn ang="0">
                      <a:pos x="100" y="42"/>
                    </a:cxn>
                    <a:cxn ang="0">
                      <a:pos x="130" y="18"/>
                    </a:cxn>
                    <a:cxn ang="0">
                      <a:pos x="124" y="66"/>
                    </a:cxn>
                    <a:cxn ang="0">
                      <a:pos x="138" y="84"/>
                    </a:cxn>
                    <a:cxn ang="0">
                      <a:pos x="20" y="116"/>
                    </a:cxn>
                    <a:cxn ang="0">
                      <a:pos x="60" y="116"/>
                    </a:cxn>
                    <a:cxn ang="0">
                      <a:pos x="18" y="140"/>
                    </a:cxn>
                    <a:cxn ang="0">
                      <a:pos x="64" y="104"/>
                    </a:cxn>
                    <a:cxn ang="0">
                      <a:pos x="66" y="92"/>
                    </a:cxn>
                    <a:cxn ang="0">
                      <a:pos x="40" y="24"/>
                    </a:cxn>
                    <a:cxn ang="0">
                      <a:pos x="88" y="42"/>
                    </a:cxn>
                    <a:cxn ang="0">
                      <a:pos x="50" y="80"/>
                    </a:cxn>
                    <a:cxn ang="0">
                      <a:pos x="40" y="24"/>
                    </a:cxn>
                    <a:cxn ang="0">
                      <a:pos x="216" y="64"/>
                    </a:cxn>
                    <a:cxn ang="0">
                      <a:pos x="152" y="52"/>
                    </a:cxn>
                    <a:cxn ang="0">
                      <a:pos x="136" y="2"/>
                    </a:cxn>
                    <a:cxn ang="0">
                      <a:pos x="104" y="20"/>
                    </a:cxn>
                    <a:cxn ang="0">
                      <a:pos x="48" y="10"/>
                    </a:cxn>
                    <a:cxn ang="0">
                      <a:pos x="26" y="18"/>
                    </a:cxn>
                    <a:cxn ang="0">
                      <a:pos x="42" y="86"/>
                    </a:cxn>
                    <a:cxn ang="0">
                      <a:pos x="0" y="126"/>
                    </a:cxn>
                    <a:cxn ang="0">
                      <a:pos x="6" y="148"/>
                    </a:cxn>
                    <a:cxn ang="0">
                      <a:pos x="56" y="158"/>
                    </a:cxn>
                    <a:cxn ang="0">
                      <a:pos x="72" y="206"/>
                    </a:cxn>
                    <a:cxn ang="0">
                      <a:pos x="104" y="188"/>
                    </a:cxn>
                    <a:cxn ang="0">
                      <a:pos x="160" y="196"/>
                    </a:cxn>
                    <a:cxn ang="0">
                      <a:pos x="180" y="190"/>
                    </a:cxn>
                    <a:cxn ang="0">
                      <a:pos x="168" y="128"/>
                    </a:cxn>
                    <a:cxn ang="0">
                      <a:pos x="222" y="86"/>
                    </a:cxn>
                  </a:cxnLst>
                  <a:rect l="0" t="0" r="r" b="b"/>
                  <a:pathLst>
                    <a:path w="224" h="206">
                      <a:moveTo>
                        <a:pt x="168" y="184"/>
                      </a:moveTo>
                      <a:lnTo>
                        <a:pt x="168" y="184"/>
                      </a:lnTo>
                      <a:lnTo>
                        <a:pt x="164" y="186"/>
                      </a:lnTo>
                      <a:lnTo>
                        <a:pt x="160" y="186"/>
                      </a:lnTo>
                      <a:lnTo>
                        <a:pt x="150" y="184"/>
                      </a:lnTo>
                      <a:lnTo>
                        <a:pt x="136" y="176"/>
                      </a:lnTo>
                      <a:lnTo>
                        <a:pt x="120" y="166"/>
                      </a:lnTo>
                      <a:lnTo>
                        <a:pt x="120" y="166"/>
                      </a:lnTo>
                      <a:lnTo>
                        <a:pt x="130" y="144"/>
                      </a:lnTo>
                      <a:lnTo>
                        <a:pt x="130" y="144"/>
                      </a:lnTo>
                      <a:lnTo>
                        <a:pt x="162" y="132"/>
                      </a:lnTo>
                      <a:lnTo>
                        <a:pt x="162" y="132"/>
                      </a:lnTo>
                      <a:lnTo>
                        <a:pt x="168" y="150"/>
                      </a:lnTo>
                      <a:lnTo>
                        <a:pt x="172" y="164"/>
                      </a:lnTo>
                      <a:lnTo>
                        <a:pt x="172" y="176"/>
                      </a:lnTo>
                      <a:lnTo>
                        <a:pt x="170" y="180"/>
                      </a:lnTo>
                      <a:lnTo>
                        <a:pt x="168" y="184"/>
                      </a:lnTo>
                      <a:lnTo>
                        <a:pt x="168" y="184"/>
                      </a:lnTo>
                      <a:close/>
                      <a:moveTo>
                        <a:pt x="144" y="102"/>
                      </a:moveTo>
                      <a:lnTo>
                        <a:pt x="144" y="102"/>
                      </a:lnTo>
                      <a:lnTo>
                        <a:pt x="158" y="124"/>
                      </a:lnTo>
                      <a:lnTo>
                        <a:pt x="158" y="124"/>
                      </a:lnTo>
                      <a:lnTo>
                        <a:pt x="134" y="134"/>
                      </a:lnTo>
                      <a:lnTo>
                        <a:pt x="134" y="134"/>
                      </a:lnTo>
                      <a:lnTo>
                        <a:pt x="140" y="116"/>
                      </a:lnTo>
                      <a:lnTo>
                        <a:pt x="140" y="116"/>
                      </a:lnTo>
                      <a:lnTo>
                        <a:pt x="144" y="102"/>
                      </a:lnTo>
                      <a:lnTo>
                        <a:pt x="144" y="102"/>
                      </a:lnTo>
                      <a:close/>
                      <a:moveTo>
                        <a:pt x="210" y="78"/>
                      </a:moveTo>
                      <a:lnTo>
                        <a:pt x="210" y="78"/>
                      </a:lnTo>
                      <a:lnTo>
                        <a:pt x="210" y="82"/>
                      </a:lnTo>
                      <a:lnTo>
                        <a:pt x="208" y="86"/>
                      </a:lnTo>
                      <a:lnTo>
                        <a:pt x="200" y="98"/>
                      </a:lnTo>
                      <a:lnTo>
                        <a:pt x="184" y="110"/>
                      </a:lnTo>
                      <a:lnTo>
                        <a:pt x="164" y="122"/>
                      </a:lnTo>
                      <a:lnTo>
                        <a:pt x="164" y="122"/>
                      </a:lnTo>
                      <a:lnTo>
                        <a:pt x="146" y="94"/>
                      </a:lnTo>
                      <a:lnTo>
                        <a:pt x="146" y="94"/>
                      </a:lnTo>
                      <a:lnTo>
                        <a:pt x="152" y="62"/>
                      </a:lnTo>
                      <a:lnTo>
                        <a:pt x="152" y="62"/>
                      </a:lnTo>
                      <a:lnTo>
                        <a:pt x="174" y="62"/>
                      </a:lnTo>
                      <a:lnTo>
                        <a:pt x="192" y="66"/>
                      </a:lnTo>
                      <a:lnTo>
                        <a:pt x="204" y="70"/>
                      </a:lnTo>
                      <a:lnTo>
                        <a:pt x="208" y="74"/>
                      </a:lnTo>
                      <a:lnTo>
                        <a:pt x="210" y="78"/>
                      </a:lnTo>
                      <a:lnTo>
                        <a:pt x="210" y="78"/>
                      </a:lnTo>
                      <a:close/>
                      <a:moveTo>
                        <a:pt x="122" y="138"/>
                      </a:moveTo>
                      <a:lnTo>
                        <a:pt x="122" y="138"/>
                      </a:lnTo>
                      <a:lnTo>
                        <a:pt x="96" y="144"/>
                      </a:lnTo>
                      <a:lnTo>
                        <a:pt x="96" y="144"/>
                      </a:lnTo>
                      <a:lnTo>
                        <a:pt x="82" y="128"/>
                      </a:lnTo>
                      <a:lnTo>
                        <a:pt x="82" y="12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lnTo>
                        <a:pt x="74" y="94"/>
                      </a:lnTo>
                      <a:lnTo>
                        <a:pt x="74" y="94"/>
                      </a:lnTo>
                      <a:lnTo>
                        <a:pt x="80" y="78"/>
                      </a:lnTo>
                      <a:lnTo>
                        <a:pt x="80" y="78"/>
                      </a:lnTo>
                      <a:lnTo>
                        <a:pt x="100" y="70"/>
                      </a:lnTo>
                      <a:lnTo>
                        <a:pt x="100" y="70"/>
                      </a:lnTo>
                      <a:lnTo>
                        <a:pt x="114" y="66"/>
                      </a:lnTo>
                      <a:lnTo>
                        <a:pt x="114" y="66"/>
                      </a:lnTo>
                      <a:lnTo>
                        <a:pt x="132" y="86"/>
                      </a:lnTo>
                      <a:lnTo>
                        <a:pt x="132" y="86"/>
                      </a:lnTo>
                      <a:lnTo>
                        <a:pt x="136" y="92"/>
                      </a:lnTo>
                      <a:lnTo>
                        <a:pt x="136" y="92"/>
                      </a:lnTo>
                      <a:lnTo>
                        <a:pt x="132" y="112"/>
                      </a:lnTo>
                      <a:lnTo>
                        <a:pt x="132" y="112"/>
                      </a:lnTo>
                      <a:lnTo>
                        <a:pt x="122" y="138"/>
                      </a:lnTo>
                      <a:lnTo>
                        <a:pt x="122" y="138"/>
                      </a:lnTo>
                      <a:close/>
                      <a:moveTo>
                        <a:pt x="112" y="160"/>
                      </a:moveTo>
                      <a:lnTo>
                        <a:pt x="112" y="160"/>
                      </a:lnTo>
                      <a:lnTo>
                        <a:pt x="102" y="152"/>
                      </a:lnTo>
                      <a:lnTo>
                        <a:pt x="102" y="152"/>
                      </a:lnTo>
                      <a:lnTo>
                        <a:pt x="118" y="148"/>
                      </a:lnTo>
                      <a:lnTo>
                        <a:pt x="118" y="148"/>
                      </a:lnTo>
                      <a:lnTo>
                        <a:pt x="112" y="160"/>
                      </a:lnTo>
                      <a:lnTo>
                        <a:pt x="112" y="160"/>
                      </a:lnTo>
                      <a:close/>
                      <a:moveTo>
                        <a:pt x="78" y="190"/>
                      </a:moveTo>
                      <a:lnTo>
                        <a:pt x="78" y="190"/>
                      </a:lnTo>
                      <a:lnTo>
                        <a:pt x="72" y="186"/>
                      </a:lnTo>
                      <a:lnTo>
                        <a:pt x="68" y="180"/>
                      </a:lnTo>
                      <a:lnTo>
                        <a:pt x="66" y="170"/>
                      </a:lnTo>
                      <a:lnTo>
                        <a:pt x="66" y="158"/>
                      </a:lnTo>
                      <a:lnTo>
                        <a:pt x="66" y="158"/>
                      </a:lnTo>
                      <a:lnTo>
                        <a:pt x="92" y="154"/>
                      </a:lnTo>
                      <a:lnTo>
                        <a:pt x="92" y="154"/>
                      </a:lnTo>
                      <a:lnTo>
                        <a:pt x="106" y="166"/>
                      </a:lnTo>
                      <a:lnTo>
                        <a:pt x="106" y="166"/>
                      </a:lnTo>
                      <a:lnTo>
                        <a:pt x="98" y="178"/>
                      </a:lnTo>
                      <a:lnTo>
                        <a:pt x="90" y="186"/>
                      </a:lnTo>
                      <a:lnTo>
                        <a:pt x="84" y="190"/>
                      </a:lnTo>
                      <a:lnTo>
                        <a:pt x="78" y="190"/>
                      </a:lnTo>
                      <a:lnTo>
                        <a:pt x="78" y="190"/>
                      </a:lnTo>
                      <a:close/>
                      <a:moveTo>
                        <a:pt x="68" y="124"/>
                      </a:moveTo>
                      <a:lnTo>
                        <a:pt x="68" y="124"/>
                      </a:lnTo>
                      <a:lnTo>
                        <a:pt x="72" y="130"/>
                      </a:lnTo>
                      <a:lnTo>
                        <a:pt x="72" y="130"/>
                      </a:lnTo>
                      <a:lnTo>
                        <a:pt x="84" y="146"/>
                      </a:lnTo>
                      <a:lnTo>
                        <a:pt x="84" y="146"/>
                      </a:lnTo>
                      <a:lnTo>
                        <a:pt x="66" y="148"/>
                      </a:lnTo>
                      <a:lnTo>
                        <a:pt x="66" y="148"/>
                      </a:lnTo>
                      <a:lnTo>
                        <a:pt x="68" y="124"/>
                      </a:lnTo>
                      <a:lnTo>
                        <a:pt x="68" y="124"/>
                      </a:lnTo>
                      <a:close/>
                      <a:moveTo>
                        <a:pt x="94" y="48"/>
                      </a:moveTo>
                      <a:lnTo>
                        <a:pt x="94" y="48"/>
                      </a:lnTo>
                      <a:lnTo>
                        <a:pt x="106" y="60"/>
                      </a:lnTo>
                      <a:lnTo>
                        <a:pt x="106" y="60"/>
                      </a:lnTo>
                      <a:lnTo>
                        <a:pt x="98" y="62"/>
                      </a:lnTo>
                      <a:lnTo>
                        <a:pt x="98" y="62"/>
                      </a:lnTo>
                      <a:lnTo>
                        <a:pt x="86" y="66"/>
                      </a:lnTo>
                      <a:lnTo>
                        <a:pt x="86" y="66"/>
                      </a:lnTo>
                      <a:lnTo>
                        <a:pt x="94" y="48"/>
                      </a:lnTo>
                      <a:lnTo>
                        <a:pt x="94" y="48"/>
                      </a:lnTo>
                      <a:close/>
                      <a:moveTo>
                        <a:pt x="130" y="18"/>
                      </a:moveTo>
                      <a:lnTo>
                        <a:pt x="130" y="18"/>
                      </a:lnTo>
                      <a:lnTo>
                        <a:pt x="136" y="22"/>
                      </a:lnTo>
                      <a:lnTo>
                        <a:pt x="138" y="28"/>
                      </a:lnTo>
                      <a:lnTo>
                        <a:pt x="140" y="40"/>
                      </a:lnTo>
                      <a:lnTo>
                        <a:pt x="142" y="52"/>
                      </a:lnTo>
                      <a:lnTo>
                        <a:pt x="142" y="52"/>
                      </a:lnTo>
                      <a:lnTo>
                        <a:pt x="116" y="56"/>
                      </a:lnTo>
                      <a:lnTo>
                        <a:pt x="116" y="56"/>
                      </a:lnTo>
                      <a:lnTo>
                        <a:pt x="100" y="42"/>
                      </a:lnTo>
                      <a:lnTo>
                        <a:pt x="100" y="42"/>
                      </a:lnTo>
                      <a:lnTo>
                        <a:pt x="108" y="30"/>
                      </a:lnTo>
                      <a:lnTo>
                        <a:pt x="116" y="22"/>
                      </a:lnTo>
                      <a:lnTo>
                        <a:pt x="124" y="18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close/>
                      <a:moveTo>
                        <a:pt x="138" y="84"/>
                      </a:moveTo>
                      <a:lnTo>
                        <a:pt x="138" y="84"/>
                      </a:lnTo>
                      <a:lnTo>
                        <a:pt x="134" y="78"/>
                      </a:lnTo>
                      <a:lnTo>
                        <a:pt x="134" y="78"/>
                      </a:lnTo>
                      <a:lnTo>
                        <a:pt x="124" y="66"/>
                      </a:lnTo>
                      <a:lnTo>
                        <a:pt x="124" y="66"/>
                      </a:lnTo>
                      <a:lnTo>
                        <a:pt x="142" y="62"/>
                      </a:lnTo>
                      <a:lnTo>
                        <a:pt x="142" y="62"/>
                      </a:lnTo>
                      <a:lnTo>
                        <a:pt x="138" y="84"/>
                      </a:lnTo>
                      <a:lnTo>
                        <a:pt x="138" y="84"/>
                      </a:lnTo>
                      <a:close/>
                      <a:moveTo>
                        <a:pt x="12" y="134"/>
                      </a:moveTo>
                      <a:lnTo>
                        <a:pt x="12" y="134"/>
                      </a:lnTo>
                      <a:lnTo>
                        <a:pt x="12" y="130"/>
                      </a:lnTo>
                      <a:lnTo>
                        <a:pt x="14" y="126"/>
                      </a:lnTo>
                      <a:lnTo>
                        <a:pt x="20" y="116"/>
                      </a:lnTo>
                      <a:lnTo>
                        <a:pt x="30" y="106"/>
                      </a:lnTo>
                      <a:lnTo>
                        <a:pt x="46" y="94"/>
                      </a:lnTo>
                      <a:lnTo>
                        <a:pt x="46" y="94"/>
                      </a:lnTo>
                      <a:lnTo>
                        <a:pt x="60" y="116"/>
                      </a:lnTo>
                      <a:lnTo>
                        <a:pt x="60" y="116"/>
                      </a:lnTo>
                      <a:lnTo>
                        <a:pt x="56" y="148"/>
                      </a:lnTo>
                      <a:lnTo>
                        <a:pt x="56" y="148"/>
                      </a:lnTo>
                      <a:lnTo>
                        <a:pt x="40" y="146"/>
                      </a:lnTo>
                      <a:lnTo>
                        <a:pt x="26" y="144"/>
                      </a:lnTo>
                      <a:lnTo>
                        <a:pt x="18" y="140"/>
                      </a:lnTo>
                      <a:lnTo>
                        <a:pt x="14" y="138"/>
                      </a:lnTo>
                      <a:lnTo>
                        <a:pt x="12" y="134"/>
                      </a:lnTo>
                      <a:lnTo>
                        <a:pt x="12" y="134"/>
                      </a:lnTo>
                      <a:close/>
                      <a:moveTo>
                        <a:pt x="64" y="104"/>
                      </a:moveTo>
                      <a:lnTo>
                        <a:pt x="64" y="104"/>
                      </a:lnTo>
                      <a:lnTo>
                        <a:pt x="56" y="90"/>
                      </a:lnTo>
                      <a:lnTo>
                        <a:pt x="56" y="90"/>
                      </a:lnTo>
                      <a:lnTo>
                        <a:pt x="70" y="82"/>
                      </a:lnTo>
                      <a:lnTo>
                        <a:pt x="70" y="82"/>
                      </a:lnTo>
                      <a:lnTo>
                        <a:pt x="66" y="92"/>
                      </a:lnTo>
                      <a:lnTo>
                        <a:pt x="66" y="92"/>
                      </a:lnTo>
                      <a:lnTo>
                        <a:pt x="64" y="104"/>
                      </a:lnTo>
                      <a:lnTo>
                        <a:pt x="64" y="104"/>
                      </a:lnTo>
                      <a:close/>
                      <a:moveTo>
                        <a:pt x="40" y="24"/>
                      </a:moveTo>
                      <a:lnTo>
                        <a:pt x="40" y="24"/>
                      </a:lnTo>
                      <a:lnTo>
                        <a:pt x="42" y="22"/>
                      </a:lnTo>
                      <a:lnTo>
                        <a:pt x="46" y="22"/>
                      </a:lnTo>
                      <a:lnTo>
                        <a:pt x="58" y="24"/>
                      </a:lnTo>
                      <a:lnTo>
                        <a:pt x="72" y="32"/>
                      </a:lnTo>
                      <a:lnTo>
                        <a:pt x="88" y="42"/>
                      </a:lnTo>
                      <a:lnTo>
                        <a:pt x="88" y="42"/>
                      </a:lnTo>
                      <a:lnTo>
                        <a:pt x="76" y="70"/>
                      </a:lnTo>
                      <a:lnTo>
                        <a:pt x="76" y="70"/>
                      </a:lnTo>
                      <a:lnTo>
                        <a:pt x="50" y="80"/>
                      </a:lnTo>
                      <a:lnTo>
                        <a:pt x="50" y="80"/>
                      </a:lnTo>
                      <a:lnTo>
                        <a:pt x="42" y="62"/>
                      </a:lnTo>
                      <a:lnTo>
                        <a:pt x="36" y="44"/>
                      </a:lnTo>
                      <a:lnTo>
                        <a:pt x="36" y="32"/>
                      </a:lnTo>
                      <a:lnTo>
                        <a:pt x="36" y="28"/>
                      </a:lnTo>
                      <a:lnTo>
                        <a:pt x="40" y="24"/>
                      </a:lnTo>
                      <a:lnTo>
                        <a:pt x="40" y="24"/>
                      </a:lnTo>
                      <a:close/>
                      <a:moveTo>
                        <a:pt x="222" y="74"/>
                      </a:moveTo>
                      <a:lnTo>
                        <a:pt x="222" y="74"/>
                      </a:lnTo>
                      <a:lnTo>
                        <a:pt x="220" y="68"/>
                      </a:lnTo>
                      <a:lnTo>
                        <a:pt x="216" y="64"/>
                      </a:lnTo>
                      <a:lnTo>
                        <a:pt x="208" y="60"/>
                      </a:lnTo>
                      <a:lnTo>
                        <a:pt x="200" y="56"/>
                      </a:lnTo>
                      <a:lnTo>
                        <a:pt x="178" y="52"/>
                      </a:lnTo>
                      <a:lnTo>
                        <a:pt x="152" y="52"/>
                      </a:lnTo>
                      <a:lnTo>
                        <a:pt x="152" y="52"/>
                      </a:lnTo>
                      <a:lnTo>
                        <a:pt x="152" y="32"/>
                      </a:lnTo>
                      <a:lnTo>
                        <a:pt x="148" y="18"/>
                      </a:lnTo>
                      <a:lnTo>
                        <a:pt x="144" y="6"/>
                      </a:lnTo>
                      <a:lnTo>
                        <a:pt x="140" y="4"/>
                      </a:lnTo>
                      <a:lnTo>
                        <a:pt x="136" y="2"/>
                      </a:lnTo>
                      <a:lnTo>
                        <a:pt x="136" y="2"/>
                      </a:lnTo>
                      <a:lnTo>
                        <a:pt x="130" y="0"/>
                      </a:lnTo>
                      <a:lnTo>
                        <a:pt x="126" y="2"/>
                      </a:lnTo>
                      <a:lnTo>
                        <a:pt x="114" y="8"/>
                      </a:lnTo>
                      <a:lnTo>
                        <a:pt x="104" y="20"/>
                      </a:lnTo>
                      <a:lnTo>
                        <a:pt x="92" y="34"/>
                      </a:lnTo>
                      <a:lnTo>
                        <a:pt x="92" y="34"/>
                      </a:lnTo>
                      <a:lnTo>
                        <a:pt x="74" y="22"/>
                      </a:lnTo>
                      <a:lnTo>
                        <a:pt x="56" y="12"/>
                      </a:lnTo>
                      <a:lnTo>
                        <a:pt x="48" y="10"/>
                      </a:lnTo>
                      <a:lnTo>
                        <a:pt x="42" y="10"/>
                      </a:lnTo>
                      <a:lnTo>
                        <a:pt x="36" y="10"/>
                      </a:lnTo>
                      <a:lnTo>
                        <a:pt x="30" y="14"/>
                      </a:lnTo>
                      <a:lnTo>
                        <a:pt x="30" y="14"/>
                      </a:lnTo>
                      <a:lnTo>
                        <a:pt x="26" y="18"/>
                      </a:lnTo>
                      <a:lnTo>
                        <a:pt x="24" y="24"/>
                      </a:lnTo>
                      <a:lnTo>
                        <a:pt x="24" y="32"/>
                      </a:lnTo>
                      <a:lnTo>
                        <a:pt x="24" y="42"/>
                      </a:lnTo>
                      <a:lnTo>
                        <a:pt x="30" y="62"/>
                      </a:lnTo>
                      <a:lnTo>
                        <a:pt x="42" y="86"/>
                      </a:lnTo>
                      <a:lnTo>
                        <a:pt x="42" y="86"/>
                      </a:lnTo>
                      <a:lnTo>
                        <a:pt x="22" y="100"/>
                      </a:lnTo>
                      <a:lnTo>
                        <a:pt x="8" y="114"/>
                      </a:lnTo>
                      <a:lnTo>
                        <a:pt x="4" y="120"/>
                      </a:lnTo>
                      <a:lnTo>
                        <a:pt x="0" y="126"/>
                      </a:lnTo>
                      <a:lnTo>
                        <a:pt x="0" y="132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2" y="144"/>
                      </a:lnTo>
                      <a:lnTo>
                        <a:pt x="6" y="148"/>
                      </a:lnTo>
                      <a:lnTo>
                        <a:pt x="12" y="150"/>
                      </a:lnTo>
                      <a:lnTo>
                        <a:pt x="18" y="154"/>
                      </a:lnTo>
                      <a:lnTo>
                        <a:pt x="34" y="156"/>
                      </a:lnTo>
                      <a:lnTo>
                        <a:pt x="56" y="158"/>
                      </a:lnTo>
                      <a:lnTo>
                        <a:pt x="56" y="158"/>
                      </a:lnTo>
                      <a:lnTo>
                        <a:pt x="56" y="176"/>
                      </a:lnTo>
                      <a:lnTo>
                        <a:pt x="58" y="190"/>
                      </a:lnTo>
                      <a:lnTo>
                        <a:pt x="64" y="200"/>
                      </a:lnTo>
                      <a:lnTo>
                        <a:pt x="68" y="204"/>
                      </a:lnTo>
                      <a:lnTo>
                        <a:pt x="72" y="206"/>
                      </a:lnTo>
                      <a:lnTo>
                        <a:pt x="72" y="206"/>
                      </a:lnTo>
                      <a:lnTo>
                        <a:pt x="76" y="206"/>
                      </a:lnTo>
                      <a:lnTo>
                        <a:pt x="82" y="206"/>
                      </a:lnTo>
                      <a:lnTo>
                        <a:pt x="92" y="200"/>
                      </a:lnTo>
                      <a:lnTo>
                        <a:pt x="104" y="188"/>
                      </a:lnTo>
                      <a:lnTo>
                        <a:pt x="114" y="174"/>
                      </a:lnTo>
                      <a:lnTo>
                        <a:pt x="114" y="174"/>
                      </a:lnTo>
                      <a:lnTo>
                        <a:pt x="134" y="186"/>
                      </a:lnTo>
                      <a:lnTo>
                        <a:pt x="152" y="194"/>
                      </a:lnTo>
                      <a:lnTo>
                        <a:pt x="160" y="196"/>
                      </a:lnTo>
                      <a:lnTo>
                        <a:pt x="166" y="198"/>
                      </a:lnTo>
                      <a:lnTo>
                        <a:pt x="172" y="196"/>
                      </a:lnTo>
                      <a:lnTo>
                        <a:pt x="178" y="194"/>
                      </a:lnTo>
                      <a:lnTo>
                        <a:pt x="178" y="194"/>
                      </a:lnTo>
                      <a:lnTo>
                        <a:pt x="180" y="190"/>
                      </a:lnTo>
                      <a:lnTo>
                        <a:pt x="182" y="184"/>
                      </a:lnTo>
                      <a:lnTo>
                        <a:pt x="184" y="178"/>
                      </a:lnTo>
                      <a:lnTo>
                        <a:pt x="182" y="170"/>
                      </a:lnTo>
                      <a:lnTo>
                        <a:pt x="178" y="150"/>
                      </a:lnTo>
                      <a:lnTo>
                        <a:pt x="168" y="128"/>
                      </a:lnTo>
                      <a:lnTo>
                        <a:pt x="168" y="128"/>
                      </a:lnTo>
                      <a:lnTo>
                        <a:pt x="192" y="116"/>
                      </a:lnTo>
                      <a:lnTo>
                        <a:pt x="212" y="100"/>
                      </a:lnTo>
                      <a:lnTo>
                        <a:pt x="218" y="94"/>
                      </a:lnTo>
                      <a:lnTo>
                        <a:pt x="222" y="86"/>
                      </a:lnTo>
                      <a:lnTo>
                        <a:pt x="224" y="80"/>
                      </a:lnTo>
                      <a:lnTo>
                        <a:pt x="222" y="74"/>
                      </a:lnTo>
                      <a:lnTo>
                        <a:pt x="222" y="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p3d prstMaterial="metal">
                  <a:bevelT w="196850" h="107950" prst="coolSlant"/>
                </a:sp3d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79" name="Freeform 166"/>
                <p:cNvSpPr>
                  <a:spLocks/>
                </p:cNvSpPr>
                <p:nvPr/>
              </p:nvSpPr>
              <p:spPr bwMode="auto">
                <a:xfrm>
                  <a:off x="2432050" y="3024171"/>
                  <a:ext cx="47625" cy="4445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18" y="0"/>
                    </a:cxn>
                    <a:cxn ang="0">
                      <a:pos x="12" y="0"/>
                    </a:cxn>
                    <a:cxn ang="0">
                      <a:pos x="8" y="0"/>
                    </a:cxn>
                    <a:cxn ang="0">
                      <a:pos x="2" y="4"/>
                    </a:cxn>
                    <a:cxn ang="0">
                      <a:pos x="0" y="10"/>
                    </a:cxn>
                    <a:cxn ang="0">
                      <a:pos x="0" y="10"/>
                    </a:cxn>
                    <a:cxn ang="0">
                      <a:pos x="0" y="16"/>
                    </a:cxn>
                    <a:cxn ang="0">
                      <a:pos x="2" y="22"/>
                    </a:cxn>
                    <a:cxn ang="0">
                      <a:pos x="4" y="26"/>
                    </a:cxn>
                    <a:cxn ang="0">
                      <a:pos x="10" y="28"/>
                    </a:cxn>
                    <a:cxn ang="0">
                      <a:pos x="10" y="28"/>
                    </a:cxn>
                    <a:cxn ang="0">
                      <a:pos x="16" y="28"/>
                    </a:cxn>
                    <a:cxn ang="0">
                      <a:pos x="22" y="28"/>
                    </a:cxn>
                    <a:cxn ang="0">
                      <a:pos x="26" y="24"/>
                    </a:cxn>
                    <a:cxn ang="0">
                      <a:pos x="28" y="18"/>
                    </a:cxn>
                    <a:cxn ang="0">
                      <a:pos x="28" y="18"/>
                    </a:cxn>
                    <a:cxn ang="0">
                      <a:pos x="30" y="12"/>
                    </a:cxn>
                    <a:cxn ang="0">
                      <a:pos x="28" y="8"/>
                    </a:cxn>
                    <a:cxn ang="0">
                      <a:pos x="24" y="2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30" h="28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2" y="4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6"/>
                      </a:lnTo>
                      <a:lnTo>
                        <a:pt x="2" y="22"/>
                      </a:lnTo>
                      <a:lnTo>
                        <a:pt x="4" y="26"/>
                      </a:lnTo>
                      <a:lnTo>
                        <a:pt x="10" y="28"/>
                      </a:lnTo>
                      <a:lnTo>
                        <a:pt x="10" y="28"/>
                      </a:lnTo>
                      <a:lnTo>
                        <a:pt x="16" y="28"/>
                      </a:lnTo>
                      <a:lnTo>
                        <a:pt x="22" y="28"/>
                      </a:lnTo>
                      <a:lnTo>
                        <a:pt x="26" y="24"/>
                      </a:lnTo>
                      <a:lnTo>
                        <a:pt x="28" y="18"/>
                      </a:lnTo>
                      <a:lnTo>
                        <a:pt x="28" y="18"/>
                      </a:lnTo>
                      <a:lnTo>
                        <a:pt x="30" y="12"/>
                      </a:lnTo>
                      <a:lnTo>
                        <a:pt x="28" y="8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p3d prstMaterial="metal">
                  <a:bevelT w="196850" h="107950" prst="coolSlant"/>
                </a:sp3d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cxnSp>
            <p:nvCxnSpPr>
              <p:cNvPr id="58" name="직선 화살표 연결선 38"/>
              <p:cNvCxnSpPr>
                <a:cxnSpLocks noChangeShapeType="1"/>
              </p:cNvCxnSpPr>
              <p:nvPr/>
            </p:nvCxnSpPr>
            <p:spPr bwMode="auto">
              <a:xfrm flipV="1">
                <a:off x="5808472" y="2852936"/>
                <a:ext cx="491720" cy="432048"/>
              </a:xfrm>
              <a:prstGeom prst="straightConnector1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59" name="직선 화살표 연결선 39"/>
              <p:cNvCxnSpPr>
                <a:cxnSpLocks noChangeShapeType="1"/>
              </p:cNvCxnSpPr>
              <p:nvPr/>
            </p:nvCxnSpPr>
            <p:spPr bwMode="auto">
              <a:xfrm>
                <a:off x="5856836" y="3617508"/>
                <a:ext cx="563728" cy="234927"/>
              </a:xfrm>
              <a:prstGeom prst="straightConnector1">
                <a:avLst/>
              </a:prstGeom>
              <a:noFill/>
              <a:ln w="9525" algn="ctr">
                <a:solidFill>
                  <a:srgbClr val="FFC00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60" name="직선 화살표 연결선 40"/>
              <p:cNvCxnSpPr>
                <a:cxnSpLocks noChangeShapeType="1"/>
              </p:cNvCxnSpPr>
              <p:nvPr/>
            </p:nvCxnSpPr>
            <p:spPr bwMode="auto">
              <a:xfrm>
                <a:off x="5653454" y="3789040"/>
                <a:ext cx="0" cy="504056"/>
              </a:xfrm>
              <a:prstGeom prst="straightConnector1">
                <a:avLst/>
              </a:prstGeom>
              <a:noFill/>
              <a:ln w="9525" algn="ctr">
                <a:solidFill>
                  <a:srgbClr val="00B05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61" name="직선 화살표 연결선 60"/>
              <p:cNvCxnSpPr/>
              <p:nvPr/>
            </p:nvCxnSpPr>
            <p:spPr bwMode="auto">
              <a:xfrm flipH="1">
                <a:off x="5005197" y="3733162"/>
                <a:ext cx="430600" cy="414766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333399">
                    <a:lumMod val="60000"/>
                    <a:lumOff val="40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  <p:cxnSp>
            <p:nvCxnSpPr>
              <p:cNvPr id="62" name="직선 화살표 연결선 42"/>
              <p:cNvCxnSpPr>
                <a:cxnSpLocks noChangeShapeType="1"/>
              </p:cNvCxnSpPr>
              <p:nvPr/>
            </p:nvCxnSpPr>
            <p:spPr bwMode="auto">
              <a:xfrm flipH="1" flipV="1">
                <a:off x="4788024" y="3212976"/>
                <a:ext cx="607698" cy="264430"/>
              </a:xfrm>
              <a:prstGeom prst="straightConnector1">
                <a:avLst/>
              </a:prstGeom>
              <a:noFill/>
              <a:ln w="9525" algn="ctr">
                <a:solidFill>
                  <a:srgbClr val="333399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63" name="직선 화살표 연결선 43"/>
              <p:cNvCxnSpPr>
                <a:cxnSpLocks noChangeShapeType="1"/>
              </p:cNvCxnSpPr>
              <p:nvPr/>
            </p:nvCxnSpPr>
            <p:spPr bwMode="auto">
              <a:xfrm flipH="1" flipV="1">
                <a:off x="5517959" y="2564904"/>
                <a:ext cx="50367" cy="670932"/>
              </a:xfrm>
              <a:prstGeom prst="straightConnector1">
                <a:avLst/>
              </a:prstGeom>
              <a:noFill/>
              <a:ln w="9525" algn="ctr">
                <a:solidFill>
                  <a:srgbClr val="FFFF0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64" name="직선 화살표 연결선 63"/>
              <p:cNvCxnSpPr/>
              <p:nvPr/>
            </p:nvCxnSpPr>
            <p:spPr bwMode="auto">
              <a:xfrm flipV="1">
                <a:off x="5806489" y="3228530"/>
                <a:ext cx="280826" cy="72583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000000">
                    <a:lumMod val="95000"/>
                    <a:lumOff val="5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  <p:cxnSp>
            <p:nvCxnSpPr>
              <p:cNvPr id="65" name="직선 화살표 연결선 64"/>
              <p:cNvCxnSpPr/>
              <p:nvPr/>
            </p:nvCxnSpPr>
            <p:spPr bwMode="auto">
              <a:xfrm>
                <a:off x="5652969" y="3788464"/>
                <a:ext cx="157263" cy="290336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2D2D8A">
                    <a:lumMod val="60000"/>
                    <a:lumOff val="40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  <p:cxnSp>
            <p:nvCxnSpPr>
              <p:cNvPr id="66" name="직선 화살표 연결선 65"/>
              <p:cNvCxnSpPr/>
              <p:nvPr/>
            </p:nvCxnSpPr>
            <p:spPr bwMode="auto">
              <a:xfrm flipV="1">
                <a:off x="5810232" y="2962387"/>
                <a:ext cx="205941" cy="321445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  <p:cxnSp>
            <p:nvCxnSpPr>
              <p:cNvPr id="67" name="직선 화살표 연결선 47"/>
              <p:cNvCxnSpPr>
                <a:cxnSpLocks noChangeShapeType="1"/>
              </p:cNvCxnSpPr>
              <p:nvPr/>
            </p:nvCxnSpPr>
            <p:spPr bwMode="auto">
              <a:xfrm flipH="1" flipV="1">
                <a:off x="5395722" y="2852936"/>
                <a:ext cx="172605" cy="382901"/>
              </a:xfrm>
              <a:prstGeom prst="straightConnector1">
                <a:avLst/>
              </a:prstGeom>
              <a:noFill/>
              <a:ln w="9525" algn="ctr">
                <a:solidFill>
                  <a:srgbClr val="FF0066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68" name="직선 화살표 연결선 48"/>
              <p:cNvCxnSpPr>
                <a:cxnSpLocks noChangeShapeType="1"/>
              </p:cNvCxnSpPr>
              <p:nvPr/>
            </p:nvCxnSpPr>
            <p:spPr bwMode="auto">
              <a:xfrm flipV="1">
                <a:off x="5568327" y="2780928"/>
                <a:ext cx="116084" cy="483293"/>
              </a:xfrm>
              <a:prstGeom prst="straightConnector1">
                <a:avLst/>
              </a:prstGeom>
              <a:noFill/>
              <a:ln w="9525" algn="ctr">
                <a:solidFill>
                  <a:srgbClr val="FF9966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69" name="직선 화살표 연결선 49"/>
              <p:cNvCxnSpPr>
                <a:cxnSpLocks noChangeShapeType="1"/>
              </p:cNvCxnSpPr>
              <p:nvPr/>
            </p:nvCxnSpPr>
            <p:spPr bwMode="auto">
              <a:xfrm flipH="1" flipV="1">
                <a:off x="5091873" y="3122966"/>
                <a:ext cx="303849" cy="354441"/>
              </a:xfrm>
              <a:prstGeom prst="straightConnector1">
                <a:avLst/>
              </a:prstGeom>
              <a:noFill/>
              <a:ln w="9525" algn="ctr">
                <a:solidFill>
                  <a:srgbClr val="3399FF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70" name="직선 화살표 연결선 50"/>
              <p:cNvCxnSpPr>
                <a:cxnSpLocks noChangeShapeType="1"/>
              </p:cNvCxnSpPr>
              <p:nvPr/>
            </p:nvCxnSpPr>
            <p:spPr bwMode="auto">
              <a:xfrm flipH="1" flipV="1">
                <a:off x="5004048" y="3411807"/>
                <a:ext cx="391674" cy="65600"/>
              </a:xfrm>
              <a:prstGeom prst="straightConnector1">
                <a:avLst/>
              </a:prstGeom>
              <a:noFill/>
              <a:ln w="9525" algn="ctr">
                <a:solidFill>
                  <a:srgbClr val="FFCCFF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71" name="직선 화살표 연결선 51"/>
              <p:cNvCxnSpPr>
                <a:cxnSpLocks noChangeShapeType="1"/>
              </p:cNvCxnSpPr>
              <p:nvPr/>
            </p:nvCxnSpPr>
            <p:spPr bwMode="auto">
              <a:xfrm flipV="1">
                <a:off x="5856836" y="3589320"/>
                <a:ext cx="330396" cy="28188"/>
              </a:xfrm>
              <a:prstGeom prst="straightConnector1">
                <a:avLst/>
              </a:prstGeom>
              <a:noFill/>
              <a:ln w="9525" algn="ctr">
                <a:solidFill>
                  <a:srgbClr val="FF00FF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73" name="직선 화살표 연결선 52"/>
              <p:cNvCxnSpPr>
                <a:cxnSpLocks noChangeShapeType="1"/>
              </p:cNvCxnSpPr>
              <p:nvPr/>
            </p:nvCxnSpPr>
            <p:spPr bwMode="auto">
              <a:xfrm>
                <a:off x="5856836" y="3626120"/>
                <a:ext cx="281864" cy="297484"/>
              </a:xfrm>
              <a:prstGeom prst="straightConnector1">
                <a:avLst/>
              </a:prstGeom>
              <a:noFill/>
              <a:ln w="9525" algn="ctr">
                <a:solidFill>
                  <a:srgbClr val="008000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75" name="직선 화살표 연결선 53"/>
              <p:cNvCxnSpPr>
                <a:cxnSpLocks noChangeShapeType="1"/>
              </p:cNvCxnSpPr>
              <p:nvPr/>
            </p:nvCxnSpPr>
            <p:spPr bwMode="auto">
              <a:xfrm flipH="1">
                <a:off x="5543142" y="3774862"/>
                <a:ext cx="110312" cy="446226"/>
              </a:xfrm>
              <a:prstGeom prst="straightConnector1">
                <a:avLst/>
              </a:prstGeom>
              <a:noFill/>
              <a:ln w="9525" algn="ctr">
                <a:solidFill>
                  <a:srgbClr val="A0ECFE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76" name="직선 화살표 연결선 54"/>
              <p:cNvCxnSpPr>
                <a:cxnSpLocks noChangeShapeType="1"/>
              </p:cNvCxnSpPr>
              <p:nvPr/>
            </p:nvCxnSpPr>
            <p:spPr bwMode="auto">
              <a:xfrm flipH="1">
                <a:off x="5292080" y="3734971"/>
                <a:ext cx="144918" cy="342101"/>
              </a:xfrm>
              <a:prstGeom prst="straightConnector1">
                <a:avLst/>
              </a:prstGeom>
              <a:noFill/>
              <a:ln w="9525" algn="ctr">
                <a:solidFill>
                  <a:srgbClr val="003399"/>
                </a:solidFill>
                <a:round/>
                <a:headEnd/>
                <a:tailEnd type="oval" w="med" len="med"/>
              </a:ln>
            </p:spPr>
          </p:cxnSp>
          <p:cxnSp>
            <p:nvCxnSpPr>
              <p:cNvPr id="77" name="직선 화살표 연결선 76"/>
              <p:cNvCxnSpPr/>
              <p:nvPr/>
            </p:nvCxnSpPr>
            <p:spPr bwMode="auto">
              <a:xfrm flipH="1">
                <a:off x="5005197" y="3733162"/>
                <a:ext cx="430600" cy="55302"/>
              </a:xfrm>
              <a:prstGeom prst="straightConnector1">
                <a:avLst/>
              </a:prstGeom>
              <a:solidFill>
                <a:srgbClr val="BBE0E3"/>
              </a:solidFill>
              <a:ln w="9525" cap="flat" cmpd="sng" algn="ctr">
                <a:solidFill>
                  <a:srgbClr val="808080">
                    <a:lumMod val="60000"/>
                    <a:lumOff val="40000"/>
                  </a:srgbClr>
                </a:solidFill>
                <a:prstDash val="solid"/>
                <a:round/>
                <a:headEnd type="none" w="med" len="med"/>
                <a:tailEnd type="oval"/>
              </a:ln>
              <a:effectLst/>
            </p:spPr>
          </p:cxnSp>
        </p:grpSp>
      </p:grpSp>
      <p:sp>
        <p:nvSpPr>
          <p:cNvPr id="91" name="AutoShape 15"/>
          <p:cNvSpPr>
            <a:spLocks noChangeArrowheads="1"/>
          </p:cNvSpPr>
          <p:nvPr/>
        </p:nvSpPr>
        <p:spPr bwMode="auto">
          <a:xfrm>
            <a:off x="832535" y="2459849"/>
            <a:ext cx="1071570" cy="1340022"/>
          </a:xfrm>
          <a:prstGeom prst="roundRect">
            <a:avLst>
              <a:gd name="adj" fmla="val 11667"/>
            </a:avLst>
          </a:prstGeom>
          <a:solidFill>
            <a:sysClr val="window" lastClr="FFFFFF">
              <a:lumMod val="95000"/>
            </a:sys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</a:rPr>
              <a:t>배차실적 정보 분석</a:t>
            </a:r>
            <a:endParaRPr kumimoji="0" lang="en-US" altLang="ko-K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  <a:ea typeface="맑은 고딕"/>
            </a:endParaRPr>
          </a:p>
        </p:txBody>
      </p:sp>
      <p:sp>
        <p:nvSpPr>
          <p:cNvPr id="92" name="AutoShape 15"/>
          <p:cNvSpPr>
            <a:spLocks noChangeArrowheads="1"/>
          </p:cNvSpPr>
          <p:nvPr/>
        </p:nvSpPr>
        <p:spPr bwMode="auto">
          <a:xfrm>
            <a:off x="3404303" y="2439211"/>
            <a:ext cx="1071570" cy="1340022"/>
          </a:xfrm>
          <a:prstGeom prst="roundRect">
            <a:avLst>
              <a:gd name="adj" fmla="val 11667"/>
            </a:avLst>
          </a:prstGeom>
          <a:solidFill>
            <a:sysClr val="window" lastClr="FFFFFF">
              <a:lumMod val="95000"/>
            </a:sysClr>
          </a:solidFill>
          <a:ln w="15875">
            <a:solidFill>
              <a:srgbClr val="DDDDDD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</a:rPr>
              <a:t>과거 배차 패턴 분석에 의한 자동배차 </a:t>
            </a:r>
            <a:endParaRPr kumimoji="0" lang="en-US" altLang="ko-KR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  <a:ea typeface="맑은 고딕"/>
            </a:endParaRPr>
          </a:p>
        </p:txBody>
      </p:sp>
      <p:pic>
        <p:nvPicPr>
          <p:cNvPr id="93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6" y="3696689"/>
            <a:ext cx="3571900" cy="122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양쪽 모서리가 둥근 사각형 93"/>
          <p:cNvSpPr/>
          <p:nvPr/>
        </p:nvSpPr>
        <p:spPr bwMode="auto">
          <a:xfrm>
            <a:off x="5425753" y="2342319"/>
            <a:ext cx="3679635" cy="2590800"/>
          </a:xfrm>
          <a:prstGeom prst="round2SameRect">
            <a:avLst>
              <a:gd name="adj1" fmla="val 0"/>
              <a:gd name="adj2" fmla="val 2671"/>
            </a:avLst>
          </a:prstGeom>
          <a:solidFill>
            <a:sysClr val="window" lastClr="FFFFFF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5326" y="3152086"/>
            <a:ext cx="1028700" cy="968375"/>
          </a:xfrm>
          <a:prstGeom prst="rect">
            <a:avLst/>
          </a:prstGeom>
          <a:solidFill>
            <a:srgbClr val="5B9BD5">
              <a:lumMod val="60000"/>
              <a:lumOff val="40000"/>
              <a:alpha val="5000"/>
            </a:srgb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96" name="양쪽 모서리가 둥근 사각형 95"/>
          <p:cNvSpPr/>
          <p:nvPr/>
        </p:nvSpPr>
        <p:spPr>
          <a:xfrm>
            <a:off x="5427490" y="1946354"/>
            <a:ext cx="3677898" cy="368618"/>
          </a:xfrm>
          <a:prstGeom prst="round2SameRect">
            <a:avLst>
              <a:gd name="adj1" fmla="val 11268"/>
              <a:gd name="adj2" fmla="val 0"/>
            </a:avLst>
          </a:prstGeom>
          <a:gradFill rotWithShape="1">
            <a:gsLst>
              <a:gs pos="0">
                <a:srgbClr val="00759E"/>
              </a:gs>
              <a:gs pos="100000">
                <a:srgbClr val="008EC0"/>
              </a:gs>
            </a:gsLst>
            <a:lin ang="5400000" scaled="1"/>
          </a:gradFill>
          <a:ln w="12700" algn="ctr">
            <a:solidFill>
              <a:srgbClr val="0070A4"/>
            </a:solidFill>
            <a:miter lim="800000"/>
            <a:headEnd/>
            <a:tailEnd/>
          </a:ln>
          <a:effectLst>
            <a:innerShdw blurRad="114300">
              <a:sysClr val="window" lastClr="FFFFFF">
                <a:alpha val="50000"/>
              </a:sysClr>
            </a:innerShdw>
          </a:effectLst>
        </p:spPr>
        <p:txBody>
          <a:bodyPr wrap="none" tIns="3600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>
                  <a:lumMod val="65000"/>
                </a:sysClr>
              </a:buClr>
              <a:buSzPct val="80000"/>
              <a:tabLst>
                <a:tab pos="5648325" algn="l"/>
              </a:tabLst>
              <a:defRPr/>
            </a:pPr>
            <a:r>
              <a:rPr kumimoji="0" lang="en-US" altLang="ko-KR" sz="1200" b="1" kern="0" spc="-50" dirty="0">
                <a:solidFill>
                  <a:sysClr val="window" lastClr="FFFFFF"/>
                </a:solidFill>
                <a:latin typeface="맑은 고딕"/>
                <a:ea typeface="맑은 고딕"/>
              </a:rPr>
              <a:t>Transportation Optimizer</a:t>
            </a:r>
            <a:br>
              <a:rPr kumimoji="0" lang="en-US" altLang="ko-KR" sz="1200" b="1" i="0" u="none" strike="noStrike" kern="0" cap="none" spc="-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/>
                <a:ea typeface="맑은 고딕"/>
                <a:sym typeface="Monotype Sorts"/>
              </a:rPr>
            </a:br>
            <a:r>
              <a:rPr kumimoji="0" lang="en-US" altLang="ko-KR" sz="1200" b="1" i="0" u="none" strike="noStrike" kern="0" cap="none" spc="-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/>
                <a:ea typeface="맑은 고딕"/>
                <a:sym typeface="Monotype Sorts"/>
              </a:rPr>
              <a:t>Real Truck Cycle Simulation</a:t>
            </a:r>
            <a:endParaRPr kumimoji="0" lang="ko-KR" altLang="en-US" sz="1200" b="1" i="0" u="none" strike="noStrike" kern="0" cap="none" spc="-5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88900" sx="101000" sy="101000" algn="ctr" rotWithShape="0">
                  <a:srgbClr val="00344C">
                    <a:alpha val="40000"/>
                  </a:srgbClr>
                </a:outerShdw>
              </a:effectLst>
              <a:uLnTx/>
              <a:uFillTx/>
              <a:latin typeface="맑은 고딕"/>
              <a:ea typeface="맑은 고딕"/>
              <a:sym typeface="Monotype Sorts"/>
            </a:endParaRPr>
          </a:p>
        </p:txBody>
      </p:sp>
      <p:pic>
        <p:nvPicPr>
          <p:cNvPr id="97" name="Picture 8" descr="D:\김성용\PT샘플\103893065.jpg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 l="11237"/>
          <a:stretch>
            <a:fillRect/>
          </a:stretch>
        </p:blipFill>
        <p:spPr bwMode="auto">
          <a:xfrm>
            <a:off x="5392914" y="2372408"/>
            <a:ext cx="749622" cy="59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8" descr="D:\김성용\PT샘플\103893065.jpg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 l="11237"/>
          <a:stretch>
            <a:fillRect/>
          </a:stretch>
        </p:blipFill>
        <p:spPr bwMode="auto">
          <a:xfrm>
            <a:off x="5392914" y="2956176"/>
            <a:ext cx="749622" cy="59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8" descr="D:\김성용\PT샘플\103893065.jpg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 l="11237"/>
          <a:stretch>
            <a:fillRect/>
          </a:stretch>
        </p:blipFill>
        <p:spPr bwMode="auto">
          <a:xfrm>
            <a:off x="5392914" y="3694786"/>
            <a:ext cx="749622" cy="59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8" descr="D:\김성용\PT샘플\103893065.jpg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 l="11237"/>
          <a:stretch>
            <a:fillRect/>
          </a:stretch>
        </p:blipFill>
        <p:spPr bwMode="auto">
          <a:xfrm>
            <a:off x="6321828" y="3694786"/>
            <a:ext cx="749622" cy="59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8" descr="D:\김성용\PT샘플\103893065.jpg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 l="11237"/>
          <a:stretch>
            <a:fillRect/>
          </a:stretch>
        </p:blipFill>
        <p:spPr bwMode="auto">
          <a:xfrm>
            <a:off x="6873342" y="2357894"/>
            <a:ext cx="749622" cy="59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8" descr="D:\김성용\PT샘플\103893065.jpg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 l="11237"/>
          <a:stretch>
            <a:fillRect/>
          </a:stretch>
        </p:blipFill>
        <p:spPr bwMode="auto">
          <a:xfrm>
            <a:off x="7555543" y="4090689"/>
            <a:ext cx="749622" cy="59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8" descr="D:\김성용\PT샘플\103893065.jpg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 l="11237"/>
          <a:stretch>
            <a:fillRect/>
          </a:stretch>
        </p:blipFill>
        <p:spPr bwMode="auto">
          <a:xfrm>
            <a:off x="5378400" y="4409192"/>
            <a:ext cx="749622" cy="59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8" descr="D:\김성용\PT샘플\103893065.jpg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 l="11237"/>
          <a:stretch>
            <a:fillRect/>
          </a:stretch>
        </p:blipFill>
        <p:spPr bwMode="auto">
          <a:xfrm>
            <a:off x="6169416" y="2959426"/>
            <a:ext cx="749622" cy="59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5" name="직선 연결선 104"/>
          <p:cNvCxnSpPr/>
          <p:nvPr/>
        </p:nvCxnSpPr>
        <p:spPr>
          <a:xfrm flipV="1">
            <a:off x="6056335" y="2660442"/>
            <a:ext cx="93600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atMod val="150000"/>
              </a:sysClr>
            </a:solidFill>
            <a:prstDash val="solid"/>
          </a:ln>
          <a:effectLst/>
        </p:spPr>
      </p:cxnSp>
      <p:cxnSp>
        <p:nvCxnSpPr>
          <p:cNvPr id="106" name="직선 연결선 105"/>
          <p:cNvCxnSpPr/>
          <p:nvPr/>
        </p:nvCxnSpPr>
        <p:spPr>
          <a:xfrm flipV="1">
            <a:off x="7522277" y="2645928"/>
            <a:ext cx="140400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atMod val="150000"/>
              </a:sysClr>
            </a:solidFill>
            <a:prstDash val="solid"/>
          </a:ln>
          <a:effectLst/>
        </p:spPr>
      </p:cxnSp>
      <p:cxnSp>
        <p:nvCxnSpPr>
          <p:cNvPr id="107" name="직선 연결선 106"/>
          <p:cNvCxnSpPr/>
          <p:nvPr/>
        </p:nvCxnSpPr>
        <p:spPr>
          <a:xfrm flipV="1">
            <a:off x="6063595" y="3262776"/>
            <a:ext cx="21600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atMod val="150000"/>
              </a:sysClr>
            </a:solidFill>
            <a:prstDash val="solid"/>
          </a:ln>
          <a:effectLst/>
        </p:spPr>
      </p:cxnSp>
      <p:cxnSp>
        <p:nvCxnSpPr>
          <p:cNvPr id="108" name="직선 연결선 107"/>
          <p:cNvCxnSpPr/>
          <p:nvPr/>
        </p:nvCxnSpPr>
        <p:spPr>
          <a:xfrm flipV="1">
            <a:off x="6861893" y="3262776"/>
            <a:ext cx="205200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atMod val="150000"/>
              </a:sysClr>
            </a:solidFill>
            <a:prstDash val="solid"/>
          </a:ln>
          <a:effectLst/>
        </p:spPr>
      </p:cxnSp>
      <p:cxnSp>
        <p:nvCxnSpPr>
          <p:cNvPr id="109" name="직선 연결선 108"/>
          <p:cNvCxnSpPr/>
          <p:nvPr/>
        </p:nvCxnSpPr>
        <p:spPr>
          <a:xfrm flipV="1">
            <a:off x="6078109" y="4002990"/>
            <a:ext cx="32400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atMod val="150000"/>
              </a:sysClr>
            </a:solidFill>
            <a:prstDash val="solid"/>
          </a:ln>
          <a:effectLst/>
        </p:spPr>
      </p:cxnSp>
      <p:cxnSp>
        <p:nvCxnSpPr>
          <p:cNvPr id="110" name="직선 연결선 109"/>
          <p:cNvCxnSpPr/>
          <p:nvPr/>
        </p:nvCxnSpPr>
        <p:spPr>
          <a:xfrm>
            <a:off x="8233469" y="4394046"/>
            <a:ext cx="1482031" cy="257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atMod val="150000"/>
              </a:sysClr>
            </a:solidFill>
            <a:prstDash val="solid"/>
          </a:ln>
          <a:effectLst/>
        </p:spPr>
      </p:cxnSp>
      <p:cxnSp>
        <p:nvCxnSpPr>
          <p:cNvPr id="111" name="직선 연결선 110"/>
          <p:cNvCxnSpPr/>
          <p:nvPr/>
        </p:nvCxnSpPr>
        <p:spPr>
          <a:xfrm flipV="1">
            <a:off x="6034601" y="4706100"/>
            <a:ext cx="115200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atMod val="150000"/>
              </a:sysClr>
            </a:solidFill>
            <a:prstDash val="solid"/>
          </a:ln>
          <a:effectLst/>
        </p:spPr>
      </p:cxnSp>
      <p:sp>
        <p:nvSpPr>
          <p:cNvPr id="112" name="타원 213"/>
          <p:cNvSpPr>
            <a:spLocks noChangeArrowheads="1"/>
          </p:cNvSpPr>
          <p:nvPr/>
        </p:nvSpPr>
        <p:spPr bwMode="auto">
          <a:xfrm>
            <a:off x="6256586" y="3228513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113" name="타원 213"/>
          <p:cNvSpPr>
            <a:spLocks noChangeArrowheads="1"/>
          </p:cNvSpPr>
          <p:nvPr/>
        </p:nvSpPr>
        <p:spPr bwMode="auto">
          <a:xfrm>
            <a:off x="6980486" y="2622088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114" name="타원 213"/>
          <p:cNvSpPr>
            <a:spLocks noChangeArrowheads="1"/>
          </p:cNvSpPr>
          <p:nvPr/>
        </p:nvSpPr>
        <p:spPr bwMode="auto">
          <a:xfrm>
            <a:off x="8923586" y="2609388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115" name="타원 213"/>
          <p:cNvSpPr>
            <a:spLocks noChangeArrowheads="1"/>
          </p:cNvSpPr>
          <p:nvPr/>
        </p:nvSpPr>
        <p:spPr bwMode="auto">
          <a:xfrm>
            <a:off x="8917236" y="3228513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116" name="타원 213"/>
          <p:cNvSpPr>
            <a:spLocks noChangeArrowheads="1"/>
          </p:cNvSpPr>
          <p:nvPr/>
        </p:nvSpPr>
        <p:spPr bwMode="auto">
          <a:xfrm>
            <a:off x="6380411" y="3980988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cxnSp>
        <p:nvCxnSpPr>
          <p:cNvPr id="117" name="직선 연결선 116"/>
          <p:cNvCxnSpPr/>
          <p:nvPr/>
        </p:nvCxnSpPr>
        <p:spPr>
          <a:xfrm>
            <a:off x="7001593" y="4002551"/>
            <a:ext cx="1999020" cy="662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atMod val="150000"/>
              </a:sysClr>
            </a:solidFill>
            <a:prstDash val="solid"/>
          </a:ln>
          <a:effectLst/>
        </p:spPr>
      </p:cxnSp>
      <p:sp>
        <p:nvSpPr>
          <p:cNvPr id="118" name="타원 213"/>
          <p:cNvSpPr>
            <a:spLocks noChangeArrowheads="1"/>
          </p:cNvSpPr>
          <p:nvPr/>
        </p:nvSpPr>
        <p:spPr bwMode="auto">
          <a:xfrm>
            <a:off x="8993436" y="3968288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119" name="타원 213"/>
          <p:cNvSpPr>
            <a:spLocks noChangeArrowheads="1"/>
          </p:cNvSpPr>
          <p:nvPr/>
        </p:nvSpPr>
        <p:spPr bwMode="auto">
          <a:xfrm>
            <a:off x="7193211" y="4672769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120" name="타원 213"/>
          <p:cNvSpPr>
            <a:spLocks noChangeArrowheads="1"/>
          </p:cNvSpPr>
          <p:nvPr/>
        </p:nvSpPr>
        <p:spPr bwMode="auto">
          <a:xfrm>
            <a:off x="9740196" y="4361619"/>
            <a:ext cx="61913" cy="60325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맑은 고딕" panose="020B0503020000020004" pitchFamily="50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955788" y="2472863"/>
            <a:ext cx="49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460738" y="2466513"/>
            <a:ext cx="49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962138" y="3076113"/>
            <a:ext cx="49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762238" y="3076113"/>
            <a:ext cx="49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981188" y="3825413"/>
            <a:ext cx="49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920988" y="3819063"/>
            <a:ext cx="49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5955788" y="4514019"/>
            <a:ext cx="49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146538" y="4209219"/>
            <a:ext cx="49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</a:t>
            </a: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800100" y="4986701"/>
            <a:ext cx="3695700" cy="1093337"/>
          </a:xfrm>
          <a:prstGeom prst="roundRect">
            <a:avLst>
              <a:gd name="adj" fmla="val 1125"/>
            </a:avLst>
          </a:prstGeom>
          <a:solidFill>
            <a:sysClr val="window" lastClr="FFFFFF"/>
          </a:solidFill>
          <a:ln w="12700" algn="ctr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tIns="72000" anchor="t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endParaRPr kumimoji="0" lang="ko-KR" altLang="en-US" sz="1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sym typeface="Monotype Sorts"/>
            </a:endParaRPr>
          </a:p>
        </p:txBody>
      </p:sp>
      <p:sp>
        <p:nvSpPr>
          <p:cNvPr id="130" name="모서리가 둥근 직사각형 129"/>
          <p:cNvSpPr/>
          <p:nvPr/>
        </p:nvSpPr>
        <p:spPr>
          <a:xfrm>
            <a:off x="5372100" y="4986702"/>
            <a:ext cx="3695700" cy="1083552"/>
          </a:xfrm>
          <a:prstGeom prst="roundRect">
            <a:avLst>
              <a:gd name="adj" fmla="val 1125"/>
            </a:avLst>
          </a:prstGeom>
          <a:solidFill>
            <a:sysClr val="window" lastClr="FFFFFF"/>
          </a:solidFill>
          <a:ln w="12700" algn="ctr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tIns="72000" anchor="t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endParaRPr kumimoji="0" lang="ko-KR" altLang="en-US" sz="1000" b="1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  <a:sym typeface="Monotype Sorts"/>
            </a:endParaRPr>
          </a:p>
        </p:txBody>
      </p:sp>
      <p:sp>
        <p:nvSpPr>
          <p:cNvPr id="131" name="Text Box 61"/>
          <p:cNvSpPr txBox="1">
            <a:spLocks noChangeArrowheads="1"/>
          </p:cNvSpPr>
          <p:nvPr/>
        </p:nvSpPr>
        <p:spPr bwMode="auto">
          <a:xfrm>
            <a:off x="876686" y="5046856"/>
            <a:ext cx="3466714" cy="104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marL="88900" indent="-8890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9pPr>
          </a:lstStyle>
          <a:p>
            <a:pPr marL="98425" indent="-98425" algn="l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과거 데이터 실적을 기반으로 데이터 분석</a:t>
            </a:r>
            <a:endParaRPr lang="en-US" altLang="ko-KR" sz="10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latinLnBrk="0" hangingPunct="1">
              <a:buClr>
                <a:prstClr val="black">
                  <a:lumMod val="75000"/>
                  <a:lumOff val="25000"/>
                </a:prstClr>
              </a:buClr>
            </a:pPr>
            <a:endParaRPr lang="en-US" altLang="ko-KR" sz="10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b="1" spc="-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고정라우트</a:t>
            </a: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 대비 실적 데이터 변동률 분석</a:t>
            </a:r>
            <a:br>
              <a:rPr lang="en-US" altLang="ko-KR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</a:br>
            <a:endParaRPr lang="en-US" altLang="ko-KR" sz="10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데이터 </a:t>
            </a:r>
            <a:r>
              <a:rPr lang="ko-KR" altLang="en-US" sz="1000" b="1" spc="-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유사률</a:t>
            </a: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 분석 후 과거 패턴에 기반한 최적화 수행</a:t>
            </a:r>
            <a:endParaRPr lang="en-US" altLang="ko-KR" sz="10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hangingPunct="1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z="12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" name="Text Box 61"/>
          <p:cNvSpPr txBox="1">
            <a:spLocks noChangeArrowheads="1"/>
          </p:cNvSpPr>
          <p:nvPr/>
        </p:nvSpPr>
        <p:spPr bwMode="auto">
          <a:xfrm>
            <a:off x="5486786" y="5097656"/>
            <a:ext cx="3466714" cy="86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marL="88900" indent="-8890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산돌고딕 L" pitchFamily="50" charset="-127"/>
                <a:ea typeface="산돌고딕 L" pitchFamily="50" charset="-127"/>
              </a:defRPr>
            </a:lvl9pPr>
          </a:lstStyle>
          <a:p>
            <a:pPr marL="98425" indent="-98425" algn="l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차량 리소스 운영 전략 수립</a:t>
            </a:r>
            <a:endParaRPr lang="en-US" altLang="ko-KR" sz="10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endParaRPr lang="en-US" altLang="ko-KR" sz="10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차량의 다 회전</a:t>
            </a:r>
            <a:r>
              <a:rPr lang="en-US" altLang="ko-KR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( 1Truck – N </a:t>
            </a: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회전</a:t>
            </a:r>
            <a:r>
              <a:rPr lang="en-US" altLang="ko-KR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최적화 수행</a:t>
            </a:r>
            <a:endParaRPr lang="en-US" altLang="ko-KR" sz="10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endParaRPr lang="en-US" altLang="ko-KR" sz="1000" b="1" spc="-50" dirty="0">
              <a:solidFill>
                <a:prstClr val="black">
                  <a:lumMod val="65000"/>
                  <a:lumOff val="35000"/>
                </a:prst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98425" indent="-98425" algn="l" eaLnBrk="1" latinLnBrk="0" hangingPunct="1">
              <a:buClr>
                <a:prstClr val="black">
                  <a:lumMod val="75000"/>
                  <a:lumOff val="25000"/>
                </a:prstClr>
              </a:buClr>
              <a:buFont typeface="Arial" pitchFamily="34" charset="0"/>
              <a:buChar char="•"/>
            </a:pPr>
            <a:r>
              <a:rPr lang="en-US" altLang="ko-KR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Round Trip + </a:t>
            </a: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최적 경로 </a:t>
            </a:r>
            <a:r>
              <a:rPr lang="en-US" altLang="ko-KR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1000" b="1" spc="-5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itchFamily="50" charset="-127"/>
                <a:ea typeface="맑은 고딕" pitchFamily="50" charset="-127"/>
              </a:rPr>
              <a:t>운행시간 고려한  최적화 수행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DE1DF44-A9D4-477C-B53A-469054DACE0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3585406070"/>
      </p:ext>
    </p:extLst>
  </p:cSld>
  <p:clrMapOvr>
    <a:masterClrMapping/>
  </p:clrMapOvr>
  <p:transition>
    <p:pull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3" y="621123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7. Case Study : N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249" name="양쪽 모서리가 둥근 사각형 248"/>
          <p:cNvSpPr/>
          <p:nvPr/>
        </p:nvSpPr>
        <p:spPr>
          <a:xfrm>
            <a:off x="1310851" y="1689037"/>
            <a:ext cx="3677898" cy="368618"/>
          </a:xfrm>
          <a:prstGeom prst="round2SameRect">
            <a:avLst>
              <a:gd name="adj1" fmla="val 11268"/>
              <a:gd name="adj2" fmla="val 0"/>
            </a:avLst>
          </a:prstGeom>
          <a:gradFill rotWithShape="1">
            <a:gsLst>
              <a:gs pos="0">
                <a:srgbClr val="00759E"/>
              </a:gs>
              <a:gs pos="100000">
                <a:srgbClr val="008EC0"/>
              </a:gs>
            </a:gsLst>
            <a:lin ang="5400000" scaled="1"/>
          </a:gradFill>
          <a:ln w="12700" algn="ctr">
            <a:solidFill>
              <a:srgbClr val="0070A4"/>
            </a:solidFill>
            <a:miter lim="800000"/>
            <a:headEnd/>
            <a:tailEnd/>
          </a:ln>
          <a:effectLst>
            <a:innerShdw blurRad="114300">
              <a:sysClr val="window" lastClr="FFFFFF">
                <a:alpha val="50000"/>
              </a:sysClr>
            </a:innerShdw>
          </a:effectLst>
        </p:spPr>
        <p:txBody>
          <a:bodyPr wrap="none" tIns="3600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>
                  <a:lumMod val="65000"/>
                </a:sys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r>
              <a:rPr kumimoji="0" lang="en-US" altLang="ko-KR" sz="1200" b="1" kern="0" spc="-50" dirty="0">
                <a:solidFill>
                  <a:sysClr val="window" lastClr="FFFFFF"/>
                </a:solidFill>
                <a:latin typeface="맑은 고딕"/>
                <a:ea typeface="맑은 고딕"/>
              </a:rPr>
              <a:t>Transportation Optimizer</a:t>
            </a:r>
            <a:endParaRPr kumimoji="0" lang="en-US" altLang="ko-KR" sz="1200" b="1" i="0" u="none" strike="noStrike" kern="0" cap="none" spc="-5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88900" sx="101000" sy="101000" algn="ctr" rotWithShape="0">
                  <a:srgbClr val="00344C">
                    <a:alpha val="40000"/>
                  </a:srgbClr>
                </a:outerShdw>
              </a:effectLst>
              <a:uLnTx/>
              <a:uFillTx/>
              <a:latin typeface="맑은 고딕"/>
              <a:ea typeface="맑은 고딕"/>
              <a:sym typeface="Monotype Sorts"/>
            </a:endParaRPr>
          </a:p>
          <a:p>
            <a:pPr marL="0" marR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>
                  <a:lumMod val="65000"/>
                </a:sys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r>
              <a:rPr kumimoji="0" lang="en-US" altLang="ko-KR" sz="1200" b="1" i="0" u="none" strike="noStrike" kern="0" cap="none" spc="-5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88900" sx="101000" sy="101000" algn="ctr" rotWithShape="0">
                    <a:srgbClr val="00344C">
                      <a:alpha val="40000"/>
                    </a:srgbClr>
                  </a:outerShdw>
                </a:effectLst>
                <a:uLnTx/>
                <a:uFillTx/>
                <a:latin typeface="맑은 고딕"/>
                <a:ea typeface="맑은 고딕"/>
                <a:sym typeface="Monotype Sorts"/>
              </a:rPr>
              <a:t>History-base Load Build</a:t>
            </a:r>
            <a:endParaRPr kumimoji="0" lang="ko-KR" altLang="en-US" sz="1200" b="1" i="0" u="none" strike="noStrike" kern="0" cap="none" spc="-5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88900" sx="101000" sy="101000" algn="ctr" rotWithShape="0">
                  <a:srgbClr val="00344C">
                    <a:alpha val="40000"/>
                  </a:srgbClr>
                </a:outerShdw>
              </a:effectLst>
              <a:uLnTx/>
              <a:uFillTx/>
              <a:latin typeface="맑은 고딕"/>
              <a:ea typeface="맑은 고딕"/>
              <a:sym typeface="Monotype Sort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322" y="2060848"/>
            <a:ext cx="746230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D670DA-39BB-4912-8DCC-BBDE464176E8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1664179392"/>
      </p:ext>
    </p:extLst>
  </p:cSld>
  <p:clrMapOvr>
    <a:masterClrMapping/>
  </p:clrMapOvr>
  <p:transition>
    <p:pull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5664" y="611063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8. Case Study : </a:t>
            </a:r>
            <a:r>
              <a:rPr lang="en-US" altLang="ko-KR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57" name="Rectangle 2">
            <a:extLst>
              <a:ext uri="{FF2B5EF4-FFF2-40B4-BE49-F238E27FC236}">
                <a16:creationId xmlns:a16="http://schemas.microsoft.com/office/drawing/2014/main" id="{588B092A-55E0-4091-8BA9-735F80F6A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02" y="1956874"/>
            <a:ext cx="6995034" cy="3015976"/>
          </a:xfrm>
          <a:prstGeom prst="rect">
            <a:avLst/>
          </a:prstGeom>
          <a:solidFill>
            <a:sysClr val="window" lastClr="FFFFFF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marR="0" lvl="0" indent="-93663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ko-KR" altLang="ko-KR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Rectangle 4">
            <a:extLst>
              <a:ext uri="{FF2B5EF4-FFF2-40B4-BE49-F238E27FC236}">
                <a16:creationId xmlns:a16="http://schemas.microsoft.com/office/drawing/2014/main" id="{7ECF9D0C-1F5C-4D0F-BCE7-09B5F9957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77" y="1663302"/>
            <a:ext cx="6995034" cy="273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Transportation Optimization </a:t>
            </a:r>
          </a:p>
        </p:txBody>
      </p:sp>
      <p:sp>
        <p:nvSpPr>
          <p:cNvPr id="59" name="Rectangle 6">
            <a:extLst>
              <a:ext uri="{FF2B5EF4-FFF2-40B4-BE49-F238E27FC236}">
                <a16:creationId xmlns:a16="http://schemas.microsoft.com/office/drawing/2014/main" id="{B2584B48-5940-47DF-AFB6-9B5BDAF2A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486" y="1663302"/>
            <a:ext cx="2038226" cy="273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200" b="1" kern="0" dirty="0">
                <a:solidFill>
                  <a:prstClr val="whit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 내용</a:t>
            </a:r>
          </a:p>
        </p:txBody>
      </p:sp>
      <p:sp>
        <p:nvSpPr>
          <p:cNvPr id="60" name="Rectangle 7">
            <a:extLst>
              <a:ext uri="{FF2B5EF4-FFF2-40B4-BE49-F238E27FC236}">
                <a16:creationId xmlns:a16="http://schemas.microsoft.com/office/drawing/2014/main" id="{164C119B-4256-48EF-8181-0A050C705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1954443"/>
            <a:ext cx="2032105" cy="3018407"/>
          </a:xfrm>
          <a:prstGeom prst="rect">
            <a:avLst/>
          </a:prstGeom>
          <a:solidFill>
            <a:sysClr val="window" lastClr="FFFFFF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marR="0" lvl="0" indent="-93663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ko-KR" altLang="ko-KR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Rectangle 8">
            <a:extLst>
              <a:ext uri="{FF2B5EF4-FFF2-40B4-BE49-F238E27FC236}">
                <a16:creationId xmlns:a16="http://schemas.microsoft.com/office/drawing/2014/main" id="{C6F16545-AD66-4DBE-BD37-25D84FAD9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5384" y="2192457"/>
            <a:ext cx="1995381" cy="56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lvl="1" indent="-93663" algn="l"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쉽고 편리한 거점 마스터 등록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변경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센터할당 기능 개발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Rectangle 16">
            <a:extLst>
              <a:ext uri="{FF2B5EF4-FFF2-40B4-BE49-F238E27FC236}">
                <a16:creationId xmlns:a16="http://schemas.microsoft.com/office/drawing/2014/main" id="{DF3C9F55-99E8-447B-836C-3A30D5715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1954443"/>
            <a:ext cx="2029045" cy="22542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Plan</a:t>
            </a:r>
          </a:p>
        </p:txBody>
      </p:sp>
      <p:sp>
        <p:nvSpPr>
          <p:cNvPr id="63" name="Rectangle 17">
            <a:extLst>
              <a:ext uri="{FF2B5EF4-FFF2-40B4-BE49-F238E27FC236}">
                <a16:creationId xmlns:a16="http://schemas.microsoft.com/office/drawing/2014/main" id="{D200EE5C-C2E5-4D36-AA6D-0957F90D7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2718445"/>
            <a:ext cx="2029045" cy="22542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Do</a:t>
            </a:r>
          </a:p>
        </p:txBody>
      </p:sp>
      <p:sp>
        <p:nvSpPr>
          <p:cNvPr id="64" name="Rectangle 18">
            <a:extLst>
              <a:ext uri="{FF2B5EF4-FFF2-40B4-BE49-F238E27FC236}">
                <a16:creationId xmlns:a16="http://schemas.microsoft.com/office/drawing/2014/main" id="{DADEAA33-1254-423B-B2F9-DBC778BEA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4230613"/>
            <a:ext cx="2029045" cy="22542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Action</a:t>
            </a:r>
          </a:p>
        </p:txBody>
      </p:sp>
      <p:sp>
        <p:nvSpPr>
          <p:cNvPr id="65" name="Rectangle 19">
            <a:extLst>
              <a:ext uri="{FF2B5EF4-FFF2-40B4-BE49-F238E27FC236}">
                <a16:creationId xmlns:a16="http://schemas.microsoft.com/office/drawing/2014/main" id="{5FE0D250-FA33-4063-AE51-383AAA036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0220" y="2934469"/>
            <a:ext cx="1995381" cy="591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lvl="1" indent="-93663" algn="l"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시나리오별 유연하고 빠른 시뮬레이션 수행</a:t>
            </a:r>
          </a:p>
        </p:txBody>
      </p:sp>
      <p:sp>
        <p:nvSpPr>
          <p:cNvPr id="66" name="Rectangle 20">
            <a:extLst>
              <a:ext uri="{FF2B5EF4-FFF2-40B4-BE49-F238E27FC236}">
                <a16:creationId xmlns:a16="http://schemas.microsoft.com/office/drawing/2014/main" id="{9A0C81ED-A4C0-4DBD-9347-6E67BEDBB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4518645"/>
            <a:ext cx="1995381" cy="35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lvl="1" indent="-93663" algn="l"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결과리포트에 따른 수행계획수립</a:t>
            </a:r>
          </a:p>
        </p:txBody>
      </p:sp>
      <p:sp>
        <p:nvSpPr>
          <p:cNvPr id="67" name="AutoShape 43">
            <a:extLst>
              <a:ext uri="{FF2B5EF4-FFF2-40B4-BE49-F238E27FC236}">
                <a16:creationId xmlns:a16="http://schemas.microsoft.com/office/drawing/2014/main" id="{AB83DAFC-A153-4092-86FB-7ACA0BAA2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02" y="5282059"/>
            <a:ext cx="4359415" cy="860692"/>
          </a:xfrm>
          <a:prstGeom prst="roundRect">
            <a:avLst>
              <a:gd name="adj" fmla="val 648"/>
            </a:avLst>
          </a:prstGeom>
          <a:solidFill>
            <a:sysClr val="window" lastClr="FFFFFF"/>
          </a:solidFill>
          <a:ln w="12700" algn="ctr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tIns="72000" anchor="t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endParaRPr kumimoji="0" lang="ko-KR" altLang="ko-KR" sz="18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양쪽 모서리가 둥근 사각형 76">
            <a:extLst>
              <a:ext uri="{FF2B5EF4-FFF2-40B4-BE49-F238E27FC236}">
                <a16:creationId xmlns:a16="http://schemas.microsoft.com/office/drawing/2014/main" id="{72ACF16F-512F-4E9C-BC84-B8CF7740A302}"/>
              </a:ext>
            </a:extLst>
          </p:cNvPr>
          <p:cNvSpPr/>
          <p:nvPr/>
        </p:nvSpPr>
        <p:spPr>
          <a:xfrm>
            <a:off x="415704" y="5102486"/>
            <a:ext cx="4361052" cy="236410"/>
          </a:xfrm>
          <a:prstGeom prst="round2SameRect">
            <a:avLst>
              <a:gd name="adj1" fmla="val 37255"/>
              <a:gd name="adj2" fmla="val 0"/>
            </a:avLst>
          </a:prstGeom>
          <a:solidFill>
            <a:srgbClr val="4F81BD">
              <a:lumMod val="60000"/>
              <a:lumOff val="40000"/>
            </a:srgbClr>
          </a:solidFill>
          <a:ln w="12700" algn="ctr">
            <a:noFill/>
            <a:miter lim="800000"/>
            <a:headEnd/>
            <a:tailEnd/>
          </a:ln>
          <a:effectLst>
            <a:innerShdw blurRad="63500">
              <a:sysClr val="window" lastClr="FFFFFF">
                <a:alpha val="25000"/>
              </a:sysClr>
            </a:innerShdw>
          </a:effectLst>
        </p:spPr>
        <p:txBody>
          <a:bodyPr wrap="none" lIns="0" tIns="0" rIns="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buFontTx/>
              <a:buNone/>
              <a:tabLst>
                <a:tab pos="5648325" algn="l"/>
              </a:tabLst>
              <a:defRPr/>
            </a:pPr>
            <a:r>
              <a:rPr kumimoji="0" lang="ko-KR" altLang="en-US" sz="1200" b="0" i="0" u="none" strike="noStrike" kern="0" cap="none" spc="-1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예상 이슈 및 해결 방안</a:t>
            </a:r>
          </a:p>
        </p:txBody>
      </p:sp>
      <p:sp>
        <p:nvSpPr>
          <p:cNvPr id="69" name="AutoShape 43">
            <a:extLst>
              <a:ext uri="{FF2B5EF4-FFF2-40B4-BE49-F238E27FC236}">
                <a16:creationId xmlns:a16="http://schemas.microsoft.com/office/drawing/2014/main" id="{D8128483-9B5A-479F-86AE-FA9CC4473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4359" y="5263009"/>
            <a:ext cx="4359415" cy="883343"/>
          </a:xfrm>
          <a:prstGeom prst="roundRect">
            <a:avLst>
              <a:gd name="adj" fmla="val 648"/>
            </a:avLst>
          </a:prstGeom>
          <a:solidFill>
            <a:sysClr val="window" lastClr="FFFFFF"/>
          </a:solidFill>
          <a:ln w="12700" algn="ctr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tIns="72000" anchor="t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endParaRPr kumimoji="0" lang="ko-KR" altLang="ko-KR" sz="18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양쪽 모서리가 둥근 사각형 74">
            <a:extLst>
              <a:ext uri="{FF2B5EF4-FFF2-40B4-BE49-F238E27FC236}">
                <a16:creationId xmlns:a16="http://schemas.microsoft.com/office/drawing/2014/main" id="{A83EEC7E-BB46-45D4-901A-DD97F7A2BF22}"/>
              </a:ext>
            </a:extLst>
          </p:cNvPr>
          <p:cNvSpPr/>
          <p:nvPr/>
        </p:nvSpPr>
        <p:spPr>
          <a:xfrm>
            <a:off x="5174359" y="5102486"/>
            <a:ext cx="4361052" cy="217360"/>
          </a:xfrm>
          <a:prstGeom prst="round2SameRect">
            <a:avLst>
              <a:gd name="adj1" fmla="val 37255"/>
              <a:gd name="adj2" fmla="val 0"/>
            </a:avLst>
          </a:prstGeom>
          <a:solidFill>
            <a:srgbClr val="4F81BD">
              <a:lumMod val="60000"/>
              <a:lumOff val="40000"/>
            </a:srgbClr>
          </a:solidFill>
          <a:ln w="12700" algn="ctr">
            <a:noFill/>
            <a:miter lim="800000"/>
            <a:headEnd/>
            <a:tailEnd/>
          </a:ln>
          <a:effectLst>
            <a:innerShdw blurRad="63500">
              <a:sysClr val="window" lastClr="FFFFFF">
                <a:alpha val="25000"/>
              </a:sysClr>
            </a:innerShdw>
          </a:effectLst>
        </p:spPr>
        <p:txBody>
          <a:bodyPr wrap="none" lIns="0" tIns="0" rIns="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buFontTx/>
              <a:buNone/>
              <a:tabLst>
                <a:tab pos="5648325" algn="l"/>
              </a:tabLst>
              <a:defRPr/>
            </a:pPr>
            <a:r>
              <a:rPr kumimoji="0" lang="ko-KR" altLang="en-US" sz="1200" b="0" i="0" u="none" strike="noStrike" kern="0" cap="none" spc="-1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기대효과</a:t>
            </a:r>
          </a:p>
        </p:txBody>
      </p:sp>
      <p:sp>
        <p:nvSpPr>
          <p:cNvPr id="71" name="Rectangle 18">
            <a:extLst>
              <a:ext uri="{FF2B5EF4-FFF2-40B4-BE49-F238E27FC236}">
                <a16:creationId xmlns:a16="http://schemas.microsoft.com/office/drawing/2014/main" id="{886D47C6-3324-44C8-9F6E-7B12D5814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78" y="5479750"/>
            <a:ext cx="4276725" cy="4847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7163" lvl="1" indent="-157163" algn="l" defTabSz="1330325" eaLnBrk="0" fontAlgn="auto" hangingPunct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3"/>
              </a:buBlip>
              <a:tabLst>
                <a:tab pos="1438275" algn="l"/>
              </a:tabLst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예상이슈 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시뮬레이션 결과 저장을 위한 별도 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설계에 따른 속도 이슈 및 고정 </a:t>
            </a:r>
            <a:r>
              <a:rPr kumimoji="0" lang="ko-KR" altLang="en-US" sz="1050" spc="-11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지입차량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대수 산정을 위한 다중 동시 시뮬레이션 </a:t>
            </a:r>
            <a:b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&gt;&gt;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최적화가 수행 되도록 설계 방안 수립 </a:t>
            </a:r>
          </a:p>
        </p:txBody>
      </p:sp>
      <p:sp>
        <p:nvSpPr>
          <p:cNvPr id="73" name="Rectangle 20">
            <a:extLst>
              <a:ext uri="{FF2B5EF4-FFF2-40B4-BE49-F238E27FC236}">
                <a16:creationId xmlns:a16="http://schemas.microsoft.com/office/drawing/2014/main" id="{4F1469FC-7B6B-44A3-8749-DC2FCD5BE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9759" y="5336133"/>
            <a:ext cx="4359081" cy="6958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7163" lvl="1" indent="-157163" algn="l" defTabSz="1330325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3"/>
              </a:buBlip>
              <a:tabLst>
                <a:tab pos="1438275" algn="l"/>
              </a:tabLst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쉽고 빠른 최적 고정차량 대수 추천에 따른 운영 효율 및 영업 경쟁력 확보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57163" lvl="1" indent="-157163" algn="l" defTabSz="1330325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3"/>
              </a:buBlip>
              <a:tabLst>
                <a:tab pos="1438275" algn="l"/>
              </a:tabLst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제약조건을 편리한 주문 변경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복사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 기능으로 등록 가능하고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그에 따른 다양한 시나리오별 시뮬레이션 가능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5" name="Picture 6" descr="C:\진영\프로젝트\PNG모으기\화살표1.png">
            <a:extLst>
              <a:ext uri="{FF2B5EF4-FFF2-40B4-BE49-F238E27FC236}">
                <a16:creationId xmlns:a16="http://schemas.microsoft.com/office/drawing/2014/main" id="{5847AF6B-9E67-4285-8533-15B3CD6D6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096" y="5218137"/>
            <a:ext cx="317401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Rectangle 18">
            <a:extLst>
              <a:ext uri="{FF2B5EF4-FFF2-40B4-BE49-F238E27FC236}">
                <a16:creationId xmlns:a16="http://schemas.microsoft.com/office/drawing/2014/main" id="{224C51F5-3044-4265-9558-730F64986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3510533"/>
            <a:ext cx="2029045" cy="22542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</a:t>
            </a:r>
          </a:p>
        </p:txBody>
      </p:sp>
      <p:sp>
        <p:nvSpPr>
          <p:cNvPr id="78" name="Rectangle 19">
            <a:extLst>
              <a:ext uri="{FF2B5EF4-FFF2-40B4-BE49-F238E27FC236}">
                <a16:creationId xmlns:a16="http://schemas.microsoft.com/office/drawing/2014/main" id="{ADCC33B6-22BB-4602-A898-65E978238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144" y="3798565"/>
            <a:ext cx="2028519" cy="285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lvl="1" indent="-93663" algn="l"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 분석 및 추가 제약사항 검증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9" name="Rectangle 75">
            <a:extLst>
              <a:ext uri="{FF2B5EF4-FFF2-40B4-BE49-F238E27FC236}">
                <a16:creationId xmlns:a16="http://schemas.microsoft.com/office/drawing/2014/main" id="{1D6B9D58-608E-4B87-A20F-B65A81957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4728" y="2286397"/>
            <a:ext cx="2224246" cy="475934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시뮬레이션 결과저장 기능</a:t>
            </a:r>
            <a:b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Load / Stop / Shipment</a:t>
            </a:r>
          </a:p>
        </p:txBody>
      </p:sp>
      <p:sp>
        <p:nvSpPr>
          <p:cNvPr id="80" name="Rectangle 75">
            <a:extLst>
              <a:ext uri="{FF2B5EF4-FFF2-40B4-BE49-F238E27FC236}">
                <a16:creationId xmlns:a16="http://schemas.microsoft.com/office/drawing/2014/main" id="{F93EC85B-4984-4055-A556-C4E55F689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4728" y="2817613"/>
            <a:ext cx="2224246" cy="475934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고정차량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톤수별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)+</a:t>
            </a:r>
            <a:r>
              <a:rPr kumimoji="0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용차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운영대수 산정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Rectangle 75">
            <a:extLst>
              <a:ext uri="{FF2B5EF4-FFF2-40B4-BE49-F238E27FC236}">
                <a16:creationId xmlns:a16="http://schemas.microsoft.com/office/drawing/2014/main" id="{2F91CC80-51A5-4120-871C-3BB3E8208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4728" y="3365555"/>
            <a:ext cx="2224246" cy="475934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TO Tariff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기반의 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Simulation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Rectangle 75">
            <a:extLst>
              <a:ext uri="{FF2B5EF4-FFF2-40B4-BE49-F238E27FC236}">
                <a16:creationId xmlns:a16="http://schemas.microsoft.com/office/drawing/2014/main" id="{BB82D47F-8B24-44A2-8C86-F08B34A22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4728" y="3917236"/>
            <a:ext cx="2224246" cy="980668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주문 변경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복사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생성 편의성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3" name="Rectangle 75">
            <a:extLst>
              <a:ext uri="{FF2B5EF4-FFF2-40B4-BE49-F238E27FC236}">
                <a16:creationId xmlns:a16="http://schemas.microsoft.com/office/drawing/2014/main" id="{B4613C62-7B8C-49A2-A994-578B99F93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122" y="4200559"/>
            <a:ext cx="991088" cy="20094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센터위치변경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Rectangle 75">
            <a:extLst>
              <a:ext uri="{FF2B5EF4-FFF2-40B4-BE49-F238E27FC236}">
                <a16:creationId xmlns:a16="http://schemas.microsoft.com/office/drawing/2014/main" id="{666A6A3A-BB32-4F11-8B73-5A8DB7995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9094" y="4203249"/>
            <a:ext cx="991088" cy="189112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신규센터 추가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5" name="Rectangle 75">
            <a:extLst>
              <a:ext uri="{FF2B5EF4-FFF2-40B4-BE49-F238E27FC236}">
                <a16:creationId xmlns:a16="http://schemas.microsoft.com/office/drawing/2014/main" id="{A281BD9D-8E9A-4268-A354-78FE9E076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122" y="4538144"/>
            <a:ext cx="991088" cy="20094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FROM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센터변경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6" name="Rectangle 75">
            <a:extLst>
              <a:ext uri="{FF2B5EF4-FFF2-40B4-BE49-F238E27FC236}">
                <a16:creationId xmlns:a16="http://schemas.microsoft.com/office/drawing/2014/main" id="{2FB144CA-D52A-43FB-A935-68C965C65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9093" y="4549972"/>
            <a:ext cx="991088" cy="189112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ITINERARY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기능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Rectangle 16">
            <a:extLst>
              <a:ext uri="{FF2B5EF4-FFF2-40B4-BE49-F238E27FC236}">
                <a16:creationId xmlns:a16="http://schemas.microsoft.com/office/drawing/2014/main" id="{2A974819-B015-4437-A276-AC81C465E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925" y="2341513"/>
            <a:ext cx="2101338" cy="225425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93663" marR="0" lvl="0" indent="-93663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결과 리포트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650072DC-A2DF-4537-9EB2-4EAEAEF42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924" y="2588710"/>
            <a:ext cx="2101338" cy="57233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물동량 기준 적정 고정차량 대수 추이 그래프</a:t>
            </a:r>
            <a:endParaRPr kumimoji="0" lang="en-US" altLang="ko-KR" sz="105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9" name="Rectangle 16">
            <a:extLst>
              <a:ext uri="{FF2B5EF4-FFF2-40B4-BE49-F238E27FC236}">
                <a16:creationId xmlns:a16="http://schemas.microsoft.com/office/drawing/2014/main" id="{A86FC6A4-B07E-420A-942E-7B5BEFF30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926" y="3290317"/>
            <a:ext cx="2101338" cy="225425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93663" marR="0" lvl="0" indent="-93663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결과 리포트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90" name="Rectangle 16">
            <a:extLst>
              <a:ext uri="{FF2B5EF4-FFF2-40B4-BE49-F238E27FC236}">
                <a16:creationId xmlns:a16="http://schemas.microsoft.com/office/drawing/2014/main" id="{B92F62A8-30F5-45DE-B3C7-1D6D70206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925" y="3537514"/>
            <a:ext cx="2101338" cy="57233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l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이전에 따른 효과분석</a:t>
            </a:r>
            <a:endParaRPr kumimoji="0" lang="en-US" altLang="ko-KR" sz="105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3663" indent="-93663" algn="l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추가에 따른 비용분석</a:t>
            </a:r>
            <a:endParaRPr kumimoji="0" lang="en-US" altLang="ko-KR" sz="105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9FC5DB23-5033-414B-A921-0B50CFF170AA}"/>
              </a:ext>
            </a:extLst>
          </p:cNvPr>
          <p:cNvCxnSpPr>
            <a:cxnSpLocks/>
            <a:stCxn id="79" idx="3"/>
            <a:endCxn id="88" idx="1"/>
          </p:cNvCxnSpPr>
          <p:nvPr/>
        </p:nvCxnSpPr>
        <p:spPr>
          <a:xfrm>
            <a:off x="4728974" y="2524364"/>
            <a:ext cx="490950" cy="350514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24B9A21B-24DD-43E5-8FBE-69D4E4512265}"/>
              </a:ext>
            </a:extLst>
          </p:cNvPr>
          <p:cNvCxnSpPr>
            <a:cxnSpLocks/>
            <a:stCxn id="79" idx="3"/>
            <a:endCxn id="90" idx="1"/>
          </p:cNvCxnSpPr>
          <p:nvPr/>
        </p:nvCxnSpPr>
        <p:spPr>
          <a:xfrm>
            <a:off x="4728974" y="2524364"/>
            <a:ext cx="498951" cy="129931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20B89C4C-F122-4911-AB85-085450E1413E}"/>
              </a:ext>
            </a:extLst>
          </p:cNvPr>
          <p:cNvCxnSpPr>
            <a:cxnSpLocks/>
            <a:stCxn id="80" idx="3"/>
            <a:endCxn id="88" idx="1"/>
          </p:cNvCxnSpPr>
          <p:nvPr/>
        </p:nvCxnSpPr>
        <p:spPr>
          <a:xfrm flipV="1">
            <a:off x="4728974" y="2874878"/>
            <a:ext cx="490950" cy="180702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BA645509-D5E2-47AF-9DAE-A005E26AE5F9}"/>
              </a:ext>
            </a:extLst>
          </p:cNvPr>
          <p:cNvCxnSpPr>
            <a:cxnSpLocks/>
            <a:stCxn id="80" idx="3"/>
            <a:endCxn id="90" idx="1"/>
          </p:cNvCxnSpPr>
          <p:nvPr/>
        </p:nvCxnSpPr>
        <p:spPr>
          <a:xfrm>
            <a:off x="4728974" y="3055580"/>
            <a:ext cx="498951" cy="768102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4CDF17AB-3692-450A-9FB9-C98CA91AE4CB}"/>
              </a:ext>
            </a:extLst>
          </p:cNvPr>
          <p:cNvCxnSpPr>
            <a:cxnSpLocks/>
            <a:stCxn id="81" idx="3"/>
            <a:endCxn id="88" idx="1"/>
          </p:cNvCxnSpPr>
          <p:nvPr/>
        </p:nvCxnSpPr>
        <p:spPr>
          <a:xfrm flipV="1">
            <a:off x="4728974" y="2874878"/>
            <a:ext cx="490950" cy="728644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10F96BDA-5F7B-44EE-9197-43DB530A4BEC}"/>
              </a:ext>
            </a:extLst>
          </p:cNvPr>
          <p:cNvCxnSpPr>
            <a:cxnSpLocks/>
            <a:stCxn id="82" idx="3"/>
            <a:endCxn id="88" idx="1"/>
          </p:cNvCxnSpPr>
          <p:nvPr/>
        </p:nvCxnSpPr>
        <p:spPr>
          <a:xfrm flipV="1">
            <a:off x="4728974" y="2874878"/>
            <a:ext cx="490950" cy="1532692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63E7A51D-1941-410D-834A-A661763BCB03}"/>
              </a:ext>
            </a:extLst>
          </p:cNvPr>
          <p:cNvCxnSpPr>
            <a:cxnSpLocks/>
            <a:stCxn id="82" idx="3"/>
            <a:endCxn id="90" idx="1"/>
          </p:cNvCxnSpPr>
          <p:nvPr/>
        </p:nvCxnSpPr>
        <p:spPr>
          <a:xfrm flipV="1">
            <a:off x="4728974" y="3823682"/>
            <a:ext cx="498951" cy="58388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4C573B1A-FE48-4204-B31D-4414ED66B8EF}"/>
              </a:ext>
            </a:extLst>
          </p:cNvPr>
          <p:cNvCxnSpPr>
            <a:cxnSpLocks/>
          </p:cNvCxnSpPr>
          <p:nvPr/>
        </p:nvCxnSpPr>
        <p:spPr>
          <a:xfrm>
            <a:off x="2360712" y="2286397"/>
            <a:ext cx="0" cy="260550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99" name="Rectangle 75">
            <a:extLst>
              <a:ext uri="{FF2B5EF4-FFF2-40B4-BE49-F238E27FC236}">
                <a16:creationId xmlns:a16="http://schemas.microsoft.com/office/drawing/2014/main" id="{58DAD6B6-B781-4C47-AAA1-DE1568574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768" y="2315151"/>
            <a:ext cx="1656979" cy="461082"/>
          </a:xfrm>
          <a:prstGeom prst="rect">
            <a:avLst/>
          </a:prstGeom>
          <a:pattFill prst="pct5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고정라우트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마스터 최적화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0" name="Rectangle 75">
            <a:extLst>
              <a:ext uri="{FF2B5EF4-FFF2-40B4-BE49-F238E27FC236}">
                <a16:creationId xmlns:a16="http://schemas.microsoft.com/office/drawing/2014/main" id="{48D5407D-D424-467D-92C2-933A3770E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768" y="3020373"/>
            <a:ext cx="1656979" cy="461082"/>
          </a:xfrm>
          <a:prstGeom prst="rect">
            <a:avLst/>
          </a:prstGeom>
          <a:pattFill prst="pct5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고정라우트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기반 배차최적화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1" name="Rectangle 75">
            <a:extLst>
              <a:ext uri="{FF2B5EF4-FFF2-40B4-BE49-F238E27FC236}">
                <a16:creationId xmlns:a16="http://schemas.microsoft.com/office/drawing/2014/main" id="{2F66B5F1-D0B9-4331-8CC6-87F735E41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768" y="3725595"/>
            <a:ext cx="1656979" cy="461082"/>
          </a:xfrm>
          <a:prstGeom prst="rect">
            <a:avLst/>
          </a:prstGeom>
          <a:pattFill prst="pct5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Load Build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최적화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Rectangle 75">
            <a:extLst>
              <a:ext uri="{FF2B5EF4-FFF2-40B4-BE49-F238E27FC236}">
                <a16:creationId xmlns:a16="http://schemas.microsoft.com/office/drawing/2014/main" id="{72842EA3-CC21-40D6-9EA7-7E64EADD4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768" y="4430817"/>
            <a:ext cx="1656979" cy="461082"/>
          </a:xfrm>
          <a:prstGeom prst="rect">
            <a:avLst/>
          </a:prstGeom>
          <a:pattFill prst="pct5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History base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최적화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Rectangle 73">
            <a:extLst>
              <a:ext uri="{FF2B5EF4-FFF2-40B4-BE49-F238E27FC236}">
                <a16:creationId xmlns:a16="http://schemas.microsoft.com/office/drawing/2014/main" id="{DA55D70E-139A-4E35-BA64-4B83F28B4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41" y="2001843"/>
            <a:ext cx="2030972" cy="31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kumimoji="0" lang="en-US" altLang="ko-K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kumimoji="0" lang="ko-KR" altLang="en-US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 제공 기능 </a:t>
            </a:r>
            <a:r>
              <a:rPr kumimoji="0" lang="en-US" altLang="ko-K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kumimoji="0" lang="ko-KR" altLang="en-US" sz="110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Rectangle 73">
            <a:extLst>
              <a:ext uri="{FF2B5EF4-FFF2-40B4-BE49-F238E27FC236}">
                <a16:creationId xmlns:a16="http://schemas.microsoft.com/office/drawing/2014/main" id="{E7AABFFC-974E-4F61-BC5C-9524F68B4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504" y="1982793"/>
            <a:ext cx="2030972" cy="31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kumimoji="0" lang="en-US" altLang="ko-K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kumimoji="0" lang="ko-KR" altLang="en-US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업그레이드 기능 </a:t>
            </a:r>
            <a:r>
              <a:rPr kumimoji="0" lang="en-US" altLang="ko-K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kumimoji="0" lang="ko-KR" altLang="en-US" sz="110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5" name="Rectangle 20">
            <a:extLst>
              <a:ext uri="{FF2B5EF4-FFF2-40B4-BE49-F238E27FC236}">
                <a16:creationId xmlns:a16="http://schemas.microsoft.com/office/drawing/2014/main" id="{00EC0706-5C6D-4569-B2CF-0850615B7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4472" y="4191786"/>
            <a:ext cx="2448272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fontAlgn="auto" latinLnBrk="0">
              <a:spcBef>
                <a:spcPct val="30000"/>
              </a:spcBef>
              <a:spcAft>
                <a:spcPts val="0"/>
              </a:spcAft>
            </a:pP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▷ 센터변경방안 및 </a:t>
            </a: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Itinerary</a:t>
            </a: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</a:t>
            </a:r>
            <a:b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State, City</a:t>
            </a: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 별</a:t>
            </a:r>
            <a:endParaRPr kumimoji="0" lang="en-US" altLang="ko-KR" sz="100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l" fontAlgn="auto" latinLnBrk="0">
              <a:spcBef>
                <a:spcPct val="30000"/>
              </a:spcBef>
              <a:spcAft>
                <a:spcPts val="0"/>
              </a:spcAft>
            </a:pP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</a:t>
            </a: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우편번호지정</a:t>
            </a: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우편번호마스터</a:t>
            </a: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T-MAP Geofencing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512D616-ED9B-4A16-8044-5EBAB3654EA4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3164842632"/>
      </p:ext>
    </p:extLst>
  </p:cSld>
  <p:clrMapOvr>
    <a:masterClrMapping/>
  </p:clrMapOvr>
  <p:transition>
    <p:pull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5665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8. Case Study : </a:t>
            </a:r>
            <a:r>
              <a:rPr lang="en-US" altLang="ko-KR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61" name="Rectangle 2">
            <a:extLst>
              <a:ext uri="{FF2B5EF4-FFF2-40B4-BE49-F238E27FC236}">
                <a16:creationId xmlns:a16="http://schemas.microsoft.com/office/drawing/2014/main" id="{66138072-1436-483D-B459-68841A538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" y="1986191"/>
            <a:ext cx="7058311" cy="2991168"/>
          </a:xfrm>
          <a:prstGeom prst="rect">
            <a:avLst/>
          </a:prstGeom>
          <a:solidFill>
            <a:sysClr val="window" lastClr="FFFFFF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marR="0" lvl="0" indent="-93663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ko-KR" altLang="ko-KR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F383871F-FE00-4E31-A807-016C12366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" y="1677870"/>
            <a:ext cx="7058311" cy="2736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Network Optimization</a:t>
            </a:r>
          </a:p>
        </p:txBody>
      </p:sp>
      <p:sp>
        <p:nvSpPr>
          <p:cNvPr id="63" name="Rectangle 6">
            <a:extLst>
              <a:ext uri="{FF2B5EF4-FFF2-40B4-BE49-F238E27FC236}">
                <a16:creationId xmlns:a16="http://schemas.microsoft.com/office/drawing/2014/main" id="{5AB2D241-8DA9-4753-9D7D-9C5B16EC4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262" y="1675794"/>
            <a:ext cx="2156201" cy="2700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주요  내용</a:t>
            </a:r>
          </a:p>
        </p:txBody>
      </p:sp>
      <p:sp>
        <p:nvSpPr>
          <p:cNvPr id="64" name="Rectangle 7">
            <a:extLst>
              <a:ext uri="{FF2B5EF4-FFF2-40B4-BE49-F238E27FC236}">
                <a16:creationId xmlns:a16="http://schemas.microsoft.com/office/drawing/2014/main" id="{FF28045F-1991-4B01-89CF-98B309CFA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1981683"/>
            <a:ext cx="2149726" cy="2991167"/>
          </a:xfrm>
          <a:prstGeom prst="rect">
            <a:avLst/>
          </a:prstGeom>
          <a:solidFill>
            <a:sysClr val="window" lastClr="FFFFFF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marR="0" lvl="0" indent="-93663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ko-KR" altLang="ko-KR" sz="1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Rectangle 8">
            <a:extLst>
              <a:ext uri="{FF2B5EF4-FFF2-40B4-BE49-F238E27FC236}">
                <a16:creationId xmlns:a16="http://schemas.microsoft.com/office/drawing/2014/main" id="{5CBE0C18-6CCE-4D81-B2FB-AEFA9EF03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5384" y="2224655"/>
            <a:ext cx="2110876" cy="445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lvl="1" indent="-93663" algn="l"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쉽고 편리한 거점 마스터 등록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변경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센터할당 기능 개발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Rectangle 16">
            <a:extLst>
              <a:ext uri="{FF2B5EF4-FFF2-40B4-BE49-F238E27FC236}">
                <a16:creationId xmlns:a16="http://schemas.microsoft.com/office/drawing/2014/main" id="{A8F544A8-E0C7-498B-B71A-C1C80DF32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1981683"/>
            <a:ext cx="2146489" cy="22542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Plan</a:t>
            </a:r>
          </a:p>
        </p:txBody>
      </p:sp>
      <p:sp>
        <p:nvSpPr>
          <p:cNvPr id="67" name="Rectangle 17">
            <a:extLst>
              <a:ext uri="{FF2B5EF4-FFF2-40B4-BE49-F238E27FC236}">
                <a16:creationId xmlns:a16="http://schemas.microsoft.com/office/drawing/2014/main" id="{19E9694A-F22B-49DC-9EB2-7439671EE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2747761"/>
            <a:ext cx="2146489" cy="22542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Do</a:t>
            </a:r>
          </a:p>
        </p:txBody>
      </p:sp>
      <p:sp>
        <p:nvSpPr>
          <p:cNvPr id="68" name="Rectangle 18">
            <a:extLst>
              <a:ext uri="{FF2B5EF4-FFF2-40B4-BE49-F238E27FC236}">
                <a16:creationId xmlns:a16="http://schemas.microsoft.com/office/drawing/2014/main" id="{2E677B9B-48EB-4B48-AB50-2D89E3FDB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4331937"/>
            <a:ext cx="2146489" cy="22542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Action</a:t>
            </a:r>
          </a:p>
        </p:txBody>
      </p:sp>
      <p:sp>
        <p:nvSpPr>
          <p:cNvPr id="69" name="Rectangle 19">
            <a:extLst>
              <a:ext uri="{FF2B5EF4-FFF2-40B4-BE49-F238E27FC236}">
                <a16:creationId xmlns:a16="http://schemas.microsoft.com/office/drawing/2014/main" id="{EC997DB6-DDF8-456D-B50B-C90776EDB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0220" y="3035793"/>
            <a:ext cx="2110876" cy="35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lvl="1" indent="-93663" algn="l"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다양한 시나리오별 유연하고 빠른 시뮬레이션 수행</a:t>
            </a:r>
          </a:p>
        </p:txBody>
      </p:sp>
      <p:sp>
        <p:nvSpPr>
          <p:cNvPr id="70" name="Rectangle 20">
            <a:extLst>
              <a:ext uri="{FF2B5EF4-FFF2-40B4-BE49-F238E27FC236}">
                <a16:creationId xmlns:a16="http://schemas.microsoft.com/office/drawing/2014/main" id="{FB38AD2F-DA60-45F5-B2F3-849F29D39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4547961"/>
            <a:ext cx="2110876" cy="46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lvl="1" indent="-93663" algn="l"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결과리포트에 따른 수행계획수립</a:t>
            </a:r>
          </a:p>
        </p:txBody>
      </p:sp>
      <p:sp>
        <p:nvSpPr>
          <p:cNvPr id="71" name="AutoShape 43">
            <a:extLst>
              <a:ext uri="{FF2B5EF4-FFF2-40B4-BE49-F238E27FC236}">
                <a16:creationId xmlns:a16="http://schemas.microsoft.com/office/drawing/2014/main" id="{71D23A50-17BB-49B6-9148-CF80A1EC2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394" y="5468848"/>
            <a:ext cx="4281470" cy="686931"/>
          </a:xfrm>
          <a:prstGeom prst="roundRect">
            <a:avLst>
              <a:gd name="adj" fmla="val 648"/>
            </a:avLst>
          </a:prstGeom>
          <a:solidFill>
            <a:sysClr val="window" lastClr="FFFFFF"/>
          </a:solidFill>
          <a:ln w="12700" algn="ctr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tIns="72000" anchor="t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endParaRPr kumimoji="0" lang="ko-KR" altLang="ko-KR" sz="18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양쪽 모서리가 둥근 사각형 76">
            <a:extLst>
              <a:ext uri="{FF2B5EF4-FFF2-40B4-BE49-F238E27FC236}">
                <a16:creationId xmlns:a16="http://schemas.microsoft.com/office/drawing/2014/main" id="{C0D62395-F285-4C26-9731-F25D67773AFC}"/>
              </a:ext>
            </a:extLst>
          </p:cNvPr>
          <p:cNvSpPr/>
          <p:nvPr/>
        </p:nvSpPr>
        <p:spPr>
          <a:xfrm>
            <a:off x="352425" y="5113983"/>
            <a:ext cx="4283078" cy="342587"/>
          </a:xfrm>
          <a:prstGeom prst="round2SameRect">
            <a:avLst>
              <a:gd name="adj1" fmla="val 37255"/>
              <a:gd name="adj2" fmla="val 0"/>
            </a:avLst>
          </a:prstGeom>
          <a:solidFill>
            <a:srgbClr val="4F81BD">
              <a:lumMod val="60000"/>
              <a:lumOff val="40000"/>
            </a:srgbClr>
          </a:solidFill>
          <a:ln w="12700" algn="ctr">
            <a:noFill/>
            <a:miter lim="800000"/>
            <a:headEnd/>
            <a:tailEnd/>
          </a:ln>
          <a:effectLst>
            <a:innerShdw blurRad="63500">
              <a:sysClr val="window" lastClr="FFFFFF">
                <a:alpha val="25000"/>
              </a:sysClr>
            </a:innerShdw>
          </a:effectLst>
        </p:spPr>
        <p:txBody>
          <a:bodyPr wrap="none" lIns="0" tIns="0" rIns="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buFontTx/>
              <a:buNone/>
              <a:tabLst>
                <a:tab pos="5648325" algn="l"/>
              </a:tabLst>
              <a:defRPr/>
            </a:pPr>
            <a:r>
              <a:rPr kumimoji="0" lang="ko-KR" altLang="en-US" sz="1200" b="0" i="0" u="none" strike="noStrike" kern="0" cap="none" spc="-1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예상 이슈 및 해결 방안</a:t>
            </a:r>
          </a:p>
        </p:txBody>
      </p:sp>
      <p:sp>
        <p:nvSpPr>
          <p:cNvPr id="75" name="AutoShape 43">
            <a:extLst>
              <a:ext uri="{FF2B5EF4-FFF2-40B4-BE49-F238E27FC236}">
                <a16:creationId xmlns:a16="http://schemas.microsoft.com/office/drawing/2014/main" id="{85620F95-73D1-4507-94D8-9DA197F6A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2468" y="5399733"/>
            <a:ext cx="4359415" cy="756046"/>
          </a:xfrm>
          <a:prstGeom prst="roundRect">
            <a:avLst>
              <a:gd name="adj" fmla="val 648"/>
            </a:avLst>
          </a:prstGeom>
          <a:solidFill>
            <a:sysClr val="window" lastClr="FFFFFF"/>
          </a:solidFill>
          <a:ln w="12700" algn="ctr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>
            <a:outerShdw dist="38100" dir="5400000" algn="t" rotWithShape="0">
              <a:prstClr val="black">
                <a:alpha val="14000"/>
              </a:prstClr>
            </a:outerShdw>
          </a:effectLst>
        </p:spPr>
        <p:txBody>
          <a:bodyPr wrap="none" tIns="72000" anchor="t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90488" algn="ctr" defTabSz="874713" eaLnBrk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>
                  <a:lumMod val="65000"/>
                </a:prstClr>
              </a:buClr>
              <a:buSzPct val="80000"/>
              <a:buFontTx/>
              <a:buNone/>
              <a:tabLst>
                <a:tab pos="5648325" algn="l"/>
              </a:tabLst>
              <a:defRPr/>
            </a:pPr>
            <a:endParaRPr kumimoji="0" lang="ko-KR" altLang="ko-KR" sz="1800" b="0" i="0" u="none" strike="noStrike" kern="0" cap="none" spc="-5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양쪽 모서리가 둥근 사각형 74">
            <a:extLst>
              <a:ext uri="{FF2B5EF4-FFF2-40B4-BE49-F238E27FC236}">
                <a16:creationId xmlns:a16="http://schemas.microsoft.com/office/drawing/2014/main" id="{5FE432AB-A915-442C-B6BE-F77806E1FD24}"/>
              </a:ext>
            </a:extLst>
          </p:cNvPr>
          <p:cNvSpPr/>
          <p:nvPr/>
        </p:nvSpPr>
        <p:spPr>
          <a:xfrm>
            <a:off x="5272468" y="5113983"/>
            <a:ext cx="4361052" cy="342587"/>
          </a:xfrm>
          <a:prstGeom prst="round2SameRect">
            <a:avLst>
              <a:gd name="adj1" fmla="val 37255"/>
              <a:gd name="adj2" fmla="val 0"/>
            </a:avLst>
          </a:prstGeom>
          <a:solidFill>
            <a:srgbClr val="4F81BD">
              <a:lumMod val="60000"/>
              <a:lumOff val="40000"/>
            </a:srgbClr>
          </a:solidFill>
          <a:ln w="12700" algn="ctr">
            <a:noFill/>
            <a:miter lim="800000"/>
            <a:headEnd/>
            <a:tailEnd/>
          </a:ln>
          <a:effectLst>
            <a:innerShdw blurRad="63500">
              <a:sysClr val="window" lastClr="FFFFFF">
                <a:alpha val="25000"/>
              </a:sysClr>
            </a:innerShdw>
          </a:effectLst>
        </p:spPr>
        <p:txBody>
          <a:bodyPr wrap="none" lIns="0" tIns="0" rIns="0" bIns="36000" anchor="ctr" anchorCtr="0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0" marR="0" lvl="1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Pct val="70000"/>
              <a:buFontTx/>
              <a:buNone/>
              <a:tabLst>
                <a:tab pos="5648325" algn="l"/>
              </a:tabLst>
              <a:defRPr/>
            </a:pPr>
            <a:r>
              <a:rPr kumimoji="0" lang="ko-KR" altLang="en-US" sz="1200" b="0" i="0" u="none" strike="noStrike" kern="0" cap="none" spc="-1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기대효과</a:t>
            </a:r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57490506-4099-402A-8B41-A03A1997E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06" y="5569939"/>
            <a:ext cx="3306668" cy="4847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7163" lvl="1" indent="-157163" algn="l" defTabSz="1330325" eaLnBrk="0" fontAlgn="auto" hangingPunct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3"/>
              </a:buBlip>
              <a:tabLst>
                <a:tab pos="1438275" algn="l"/>
              </a:tabLst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예상이슈 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 NO Tariff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 및 직관적인 결과 리포트 구성</a:t>
            </a:r>
            <a:b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&gt;&gt;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운송 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Tariff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근거로 한 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SPSD </a:t>
            </a:r>
            <a:r>
              <a:rPr kumimoji="0" lang="ko-KR" altLang="en-US" sz="1050" spc="-110" dirty="0" err="1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차량별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NO Tariff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구성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lvl="1" algn="l" defTabSz="1330325" eaLnBrk="0" fontAlgn="auto" hangingPunct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tabLst>
                <a:tab pos="1438275" algn="l"/>
              </a:tabLst>
            </a:pP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&gt;&gt;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직관적이고 가독성 있는 결과 리포트 내용 구성</a:t>
            </a:r>
          </a:p>
        </p:txBody>
      </p:sp>
      <p:sp>
        <p:nvSpPr>
          <p:cNvPr id="78" name="Rectangle 20">
            <a:extLst>
              <a:ext uri="{FF2B5EF4-FFF2-40B4-BE49-F238E27FC236}">
                <a16:creationId xmlns:a16="http://schemas.microsoft.com/office/drawing/2014/main" id="{C6458340-FE86-484F-8CFB-254DFC735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2431" y="5479207"/>
            <a:ext cx="4287531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57163" lvl="1" indent="-157163" algn="l" defTabSz="1330325" fontAlgn="auto" latinLnBrk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3"/>
              </a:buBlip>
              <a:tabLst>
                <a:tab pos="1438275" algn="l"/>
              </a:tabLst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거점 변경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복사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생성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(Itinerary)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주문 할당으로 다양한 시나리오를 쉽고 빠르게 구성할 수 있음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57163" lvl="1" indent="-157163" algn="l" defTabSz="1330325" fontAlgn="auto" latinLnBrk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3"/>
              </a:buBlip>
              <a:tabLst>
                <a:tab pos="1438275" algn="l"/>
              </a:tabLst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현실적이고 직관적인 </a:t>
            </a:r>
            <a:r>
              <a:rPr kumimoji="0" lang="en-US" altLang="ko-KR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Network Simulation </a:t>
            </a: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가능함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57163" lvl="1" indent="-157163" algn="l" defTabSz="1330325" fontAlgn="auto" latinLnBrk="0"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ct val="75000"/>
              <a:buFontTx/>
              <a:buBlip>
                <a:blip r:embed="rId3"/>
              </a:buBlip>
              <a:tabLst>
                <a:tab pos="1438275" algn="l"/>
              </a:tabLst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쉽고 빠른 의사결정 수단 제공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9" name="Picture 6" descr="C:\진영\프로젝트\PNG모으기\화살표1.png">
            <a:extLst>
              <a:ext uri="{FF2B5EF4-FFF2-40B4-BE49-F238E27FC236}">
                <a16:creationId xmlns:a16="http://schemas.microsoft.com/office/drawing/2014/main" id="{4661942B-2DCB-4152-B035-2EE47D702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221" y="5173038"/>
            <a:ext cx="363583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Rectangle 18">
            <a:extLst>
              <a:ext uri="{FF2B5EF4-FFF2-40B4-BE49-F238E27FC236}">
                <a16:creationId xmlns:a16="http://schemas.microsoft.com/office/drawing/2014/main" id="{394922F1-180A-4981-BB31-180A39C33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587" y="3530324"/>
            <a:ext cx="2146489" cy="22542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Check</a:t>
            </a:r>
          </a:p>
        </p:txBody>
      </p:sp>
      <p:sp>
        <p:nvSpPr>
          <p:cNvPr id="81" name="Rectangle 19">
            <a:extLst>
              <a:ext uri="{FF2B5EF4-FFF2-40B4-BE49-F238E27FC236}">
                <a16:creationId xmlns:a16="http://schemas.microsoft.com/office/drawing/2014/main" id="{4B173A65-6930-4330-A52F-A2E490A3F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144" y="3827881"/>
            <a:ext cx="2145932" cy="2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lvl="1" indent="-93663" algn="l" fontAlgn="auto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kumimoji="0" lang="ko-KR" altLang="en-US" sz="1050" spc="-110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 분석 및 추가 제약사항 검증</a:t>
            </a:r>
            <a:endParaRPr kumimoji="0" lang="en-US" altLang="ko-KR" sz="1050" spc="-110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Rectangle 75">
            <a:extLst>
              <a:ext uri="{FF2B5EF4-FFF2-40B4-BE49-F238E27FC236}">
                <a16:creationId xmlns:a16="http://schemas.microsoft.com/office/drawing/2014/main" id="{FA81E4F6-2EAF-4966-9FD1-9A5C03F2D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4728" y="2362935"/>
            <a:ext cx="2224246" cy="475934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시나리오 별도구성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3" name="Rectangle 75">
            <a:extLst>
              <a:ext uri="{FF2B5EF4-FFF2-40B4-BE49-F238E27FC236}">
                <a16:creationId xmlns:a16="http://schemas.microsoft.com/office/drawing/2014/main" id="{D08637F7-0A5C-4667-9068-8C12A529C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4728" y="2894994"/>
            <a:ext cx="2224246" cy="475934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시뮬레이션 결과저장 기능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Rectangle 75">
            <a:extLst>
              <a:ext uri="{FF2B5EF4-FFF2-40B4-BE49-F238E27FC236}">
                <a16:creationId xmlns:a16="http://schemas.microsoft.com/office/drawing/2014/main" id="{FE99CEAC-4A52-4A9A-AD5C-EE1151ED5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4728" y="3418100"/>
            <a:ext cx="2224246" cy="475934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NO Tariff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기반의 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Simulation</a:t>
            </a:r>
          </a:p>
        </p:txBody>
      </p:sp>
      <p:sp>
        <p:nvSpPr>
          <p:cNvPr id="85" name="Rectangle 75">
            <a:extLst>
              <a:ext uri="{FF2B5EF4-FFF2-40B4-BE49-F238E27FC236}">
                <a16:creationId xmlns:a16="http://schemas.microsoft.com/office/drawing/2014/main" id="{EE534FE8-FA61-40A0-9D6B-50ADE9B87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4728" y="3950731"/>
            <a:ext cx="2224246" cy="875455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소속거점 변경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복사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생성 편의성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6" name="Rectangle 75">
            <a:extLst>
              <a:ext uri="{FF2B5EF4-FFF2-40B4-BE49-F238E27FC236}">
                <a16:creationId xmlns:a16="http://schemas.microsoft.com/office/drawing/2014/main" id="{D0CCBCE6-A329-4A8A-877B-070796475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122" y="4276344"/>
            <a:ext cx="991088" cy="20094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센터위치변경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7" name="Rectangle 75">
            <a:extLst>
              <a:ext uri="{FF2B5EF4-FFF2-40B4-BE49-F238E27FC236}">
                <a16:creationId xmlns:a16="http://schemas.microsoft.com/office/drawing/2014/main" id="{422D073E-AD81-402B-BBF4-6D76E2635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9094" y="4279034"/>
            <a:ext cx="991088" cy="189112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신규센터 추가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Rectangle 75">
            <a:extLst>
              <a:ext uri="{FF2B5EF4-FFF2-40B4-BE49-F238E27FC236}">
                <a16:creationId xmlns:a16="http://schemas.microsoft.com/office/drawing/2014/main" id="{BA3E2930-DDA3-4662-B9D8-B57692724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122" y="4537729"/>
            <a:ext cx="991088" cy="200940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FROM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센터변경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9" name="Rectangle 75">
            <a:extLst>
              <a:ext uri="{FF2B5EF4-FFF2-40B4-BE49-F238E27FC236}">
                <a16:creationId xmlns:a16="http://schemas.microsoft.com/office/drawing/2014/main" id="{ADF3DC03-2A79-4E3F-98B9-F21595804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9093" y="4537729"/>
            <a:ext cx="991088" cy="189112"/>
          </a:xfrm>
          <a:prstGeom prst="rect">
            <a:avLst/>
          </a:prstGeom>
          <a:pattFill prst="ltDnDiag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rgbClr val="0070C0"/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ITINERARY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기능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Rectangle 16">
            <a:extLst>
              <a:ext uri="{FF2B5EF4-FFF2-40B4-BE49-F238E27FC236}">
                <a16:creationId xmlns:a16="http://schemas.microsoft.com/office/drawing/2014/main" id="{8C22BF6F-C239-4620-B948-F1CFABF33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925" y="2345081"/>
            <a:ext cx="2101338" cy="225425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93663" marR="0" lvl="0" indent="-93663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결과 리포트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</p:txBody>
      </p:sp>
      <p:sp>
        <p:nvSpPr>
          <p:cNvPr id="91" name="Rectangle 16">
            <a:extLst>
              <a:ext uri="{FF2B5EF4-FFF2-40B4-BE49-F238E27FC236}">
                <a16:creationId xmlns:a16="http://schemas.microsoft.com/office/drawing/2014/main" id="{B4653BE8-395B-4367-9A78-DAF4A1309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924" y="2592278"/>
            <a:ext cx="2101338" cy="57233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ctr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en-US" altLang="ko-K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RDC</a:t>
            </a:r>
            <a:r>
              <a:rPr kumimoji="0"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전략에 따른 </a:t>
            </a:r>
            <a:br>
              <a:rPr kumimoji="0" lang="en-US" altLang="ko-K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수송 간선</a:t>
            </a:r>
            <a:r>
              <a:rPr kumimoji="0" lang="en-US" altLang="ko-KR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(X-Docking) </a:t>
            </a:r>
            <a:r>
              <a:rPr kumimoji="0"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효과분석</a:t>
            </a:r>
            <a:endParaRPr kumimoji="0" lang="en-US" altLang="ko-KR" sz="105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2" name="Rectangle 16">
            <a:extLst>
              <a:ext uri="{FF2B5EF4-FFF2-40B4-BE49-F238E27FC236}">
                <a16:creationId xmlns:a16="http://schemas.microsoft.com/office/drawing/2014/main" id="{60006338-11FC-4A42-88F5-C3A0F6C4B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926" y="3293885"/>
            <a:ext cx="2101338" cy="225425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93663" marR="0" lvl="0" indent="-93663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결과 리포트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93" name="Rectangle 16">
            <a:extLst>
              <a:ext uri="{FF2B5EF4-FFF2-40B4-BE49-F238E27FC236}">
                <a16:creationId xmlns:a16="http://schemas.microsoft.com/office/drawing/2014/main" id="{CB74EE12-3A5D-4C09-85FB-3E59E9128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925" y="3541082"/>
            <a:ext cx="2101338" cy="572335"/>
          </a:xfrm>
          <a:prstGeom prst="rect">
            <a:avLst/>
          </a:prstGeom>
          <a:solidFill>
            <a:srgbClr val="EAEAEA"/>
          </a:solidFill>
          <a:ln w="15875" algn="ctr">
            <a:solidFill>
              <a:srgbClr val="5F5F5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93663" indent="-93663" algn="l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이전에 따른 효과분석</a:t>
            </a:r>
            <a:endParaRPr kumimoji="0" lang="en-US" altLang="ko-KR" sz="105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93663" indent="-93663" algn="l" fontAlgn="auto" latinLnBrk="0">
              <a:spcBef>
                <a:spcPct val="50000"/>
              </a:spcBef>
              <a:spcAft>
                <a:spcPts val="0"/>
              </a:spcAft>
              <a:buFont typeface="Wingdings" pitchFamily="2" charset="2"/>
              <a:buNone/>
            </a:pPr>
            <a:r>
              <a:rPr kumimoji="0" lang="ko-KR" altLang="en-US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 추가에 따른 비용분석</a:t>
            </a:r>
            <a:endParaRPr kumimoji="0" lang="en-US" altLang="ko-KR" sz="105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CC013F5F-4FC7-473F-8C84-665968DA4D93}"/>
              </a:ext>
            </a:extLst>
          </p:cNvPr>
          <p:cNvCxnSpPr>
            <a:cxnSpLocks/>
            <a:stCxn id="82" idx="3"/>
            <a:endCxn id="91" idx="1"/>
          </p:cNvCxnSpPr>
          <p:nvPr/>
        </p:nvCxnSpPr>
        <p:spPr>
          <a:xfrm>
            <a:off x="4728974" y="2600902"/>
            <a:ext cx="490950" cy="277544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61F173A3-F182-4E4F-B76F-DAA0FD12E816}"/>
              </a:ext>
            </a:extLst>
          </p:cNvPr>
          <p:cNvCxnSpPr>
            <a:cxnSpLocks/>
            <a:stCxn id="82" idx="3"/>
            <a:endCxn id="93" idx="1"/>
          </p:cNvCxnSpPr>
          <p:nvPr/>
        </p:nvCxnSpPr>
        <p:spPr>
          <a:xfrm>
            <a:off x="4728974" y="2600902"/>
            <a:ext cx="498951" cy="122634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7F5DED5F-E090-4F29-B6DE-EA1030842132}"/>
              </a:ext>
            </a:extLst>
          </p:cNvPr>
          <p:cNvCxnSpPr>
            <a:cxnSpLocks/>
            <a:stCxn id="83" idx="3"/>
            <a:endCxn id="91" idx="1"/>
          </p:cNvCxnSpPr>
          <p:nvPr/>
        </p:nvCxnSpPr>
        <p:spPr>
          <a:xfrm flipV="1">
            <a:off x="4728974" y="2878446"/>
            <a:ext cx="490950" cy="25451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7" name="직선 화살표 연결선 96">
            <a:extLst>
              <a:ext uri="{FF2B5EF4-FFF2-40B4-BE49-F238E27FC236}">
                <a16:creationId xmlns:a16="http://schemas.microsoft.com/office/drawing/2014/main" id="{A54AFDFE-8A1D-4827-B566-518D38FE9A18}"/>
              </a:ext>
            </a:extLst>
          </p:cNvPr>
          <p:cNvCxnSpPr>
            <a:cxnSpLocks/>
            <a:stCxn id="83" idx="3"/>
            <a:endCxn id="93" idx="1"/>
          </p:cNvCxnSpPr>
          <p:nvPr/>
        </p:nvCxnSpPr>
        <p:spPr>
          <a:xfrm>
            <a:off x="4728974" y="3132961"/>
            <a:ext cx="498951" cy="694289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1CDD0E54-7475-47B7-8AEE-FB8850C116A2}"/>
              </a:ext>
            </a:extLst>
          </p:cNvPr>
          <p:cNvCxnSpPr>
            <a:cxnSpLocks/>
            <a:stCxn id="84" idx="3"/>
            <a:endCxn id="91" idx="1"/>
          </p:cNvCxnSpPr>
          <p:nvPr/>
        </p:nvCxnSpPr>
        <p:spPr>
          <a:xfrm flipV="1">
            <a:off x="4728974" y="2878446"/>
            <a:ext cx="490950" cy="777621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9" name="직선 화살표 연결선 98">
            <a:extLst>
              <a:ext uri="{FF2B5EF4-FFF2-40B4-BE49-F238E27FC236}">
                <a16:creationId xmlns:a16="http://schemas.microsoft.com/office/drawing/2014/main" id="{213DEE63-40C2-4048-B75A-4EA9B60F66A4}"/>
              </a:ext>
            </a:extLst>
          </p:cNvPr>
          <p:cNvCxnSpPr>
            <a:cxnSpLocks/>
            <a:stCxn id="85" idx="3"/>
            <a:endCxn id="91" idx="1"/>
          </p:cNvCxnSpPr>
          <p:nvPr/>
        </p:nvCxnSpPr>
        <p:spPr>
          <a:xfrm flipV="1">
            <a:off x="4728974" y="2878446"/>
            <a:ext cx="490950" cy="1510013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496D833D-D846-4010-9E8C-CB3282D555F5}"/>
              </a:ext>
            </a:extLst>
          </p:cNvPr>
          <p:cNvCxnSpPr>
            <a:cxnSpLocks/>
            <a:stCxn id="85" idx="3"/>
            <a:endCxn id="93" idx="1"/>
          </p:cNvCxnSpPr>
          <p:nvPr/>
        </p:nvCxnSpPr>
        <p:spPr>
          <a:xfrm flipV="1">
            <a:off x="4728974" y="3827250"/>
            <a:ext cx="498951" cy="561209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7FCC3B8B-7079-4653-B8BD-19E864B379B6}"/>
              </a:ext>
            </a:extLst>
          </p:cNvPr>
          <p:cNvCxnSpPr>
            <a:cxnSpLocks/>
          </p:cNvCxnSpPr>
          <p:nvPr/>
        </p:nvCxnSpPr>
        <p:spPr>
          <a:xfrm>
            <a:off x="2360712" y="2345081"/>
            <a:ext cx="0" cy="248110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02" name="Rectangle 75">
            <a:extLst>
              <a:ext uri="{FF2B5EF4-FFF2-40B4-BE49-F238E27FC236}">
                <a16:creationId xmlns:a16="http://schemas.microsoft.com/office/drawing/2014/main" id="{DE4BC556-E729-47D8-B3E1-E2EA8BAED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06" y="2391689"/>
            <a:ext cx="1728191" cy="461082"/>
          </a:xfrm>
          <a:prstGeom prst="rect">
            <a:avLst/>
          </a:prstGeom>
          <a:pattFill prst="pct5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AS-IS </a:t>
            </a:r>
            <a:r>
              <a:rPr kumimoji="0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라우트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분석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Rectangle 75">
            <a:extLst>
              <a:ext uri="{FF2B5EF4-FFF2-40B4-BE49-F238E27FC236}">
                <a16:creationId xmlns:a16="http://schemas.microsoft.com/office/drawing/2014/main" id="{0FEF2430-25B3-4A85-9F7E-CEF0717F2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06" y="3049494"/>
            <a:ext cx="1728191" cy="461082"/>
          </a:xfrm>
          <a:prstGeom prst="rect">
            <a:avLst/>
          </a:prstGeom>
          <a:pattFill prst="pct5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RDC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운송권역 최적화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Rectangle 75">
            <a:extLst>
              <a:ext uri="{FF2B5EF4-FFF2-40B4-BE49-F238E27FC236}">
                <a16:creationId xmlns:a16="http://schemas.microsoft.com/office/drawing/2014/main" id="{9EB25F4A-BACC-4174-A7C4-C7880ECA6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06" y="3707299"/>
            <a:ext cx="1728191" cy="461082"/>
          </a:xfrm>
          <a:prstGeom prst="rect">
            <a:avLst/>
          </a:prstGeom>
          <a:pattFill prst="pct5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RDC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신규센터 최적 후보지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추천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5" name="Rectangle 75">
            <a:extLst>
              <a:ext uri="{FF2B5EF4-FFF2-40B4-BE49-F238E27FC236}">
                <a16:creationId xmlns:a16="http://schemas.microsoft.com/office/drawing/2014/main" id="{1FD1C034-7A24-4D7E-B325-BE8AA1919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06" y="4365104"/>
            <a:ext cx="1728191" cy="461082"/>
          </a:xfrm>
          <a:prstGeom prst="rect">
            <a:avLst/>
          </a:prstGeom>
          <a:pattFill prst="pct5">
            <a:fgClr>
              <a:sysClr val="window" lastClr="FFFFFF">
                <a:lumMod val="75000"/>
              </a:sysClr>
            </a:fgClr>
            <a:bgClr>
              <a:sysClr val="window" lastClr="FFFFFF"/>
            </a:bgClr>
          </a:pattFill>
          <a:ln w="12700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/>
        </p:spPr>
        <p:txBody>
          <a:bodyPr wrap="none" lIns="82550" tIns="41275" rIns="82550" bIns="41275" anchor="ctr"/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센터 규모에 따른 비용분석</a:t>
            </a:r>
            <a:endParaRPr kumimoji="0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6" name="Rectangle 73">
            <a:extLst>
              <a:ext uri="{FF2B5EF4-FFF2-40B4-BE49-F238E27FC236}">
                <a16:creationId xmlns:a16="http://schemas.microsoft.com/office/drawing/2014/main" id="{CBCC217B-211F-44F8-9292-CFD00C5EC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41" y="2002584"/>
            <a:ext cx="2030972" cy="31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kumimoji="0" lang="en-US" altLang="ko-K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kumimoji="0" lang="ko-KR" altLang="en-US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 제공 기능 </a:t>
            </a:r>
            <a:r>
              <a:rPr kumimoji="0" lang="en-US" altLang="ko-K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kumimoji="0" lang="ko-KR" altLang="en-US" sz="110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7" name="Rectangle 73">
            <a:extLst>
              <a:ext uri="{FF2B5EF4-FFF2-40B4-BE49-F238E27FC236}">
                <a16:creationId xmlns:a16="http://schemas.microsoft.com/office/drawing/2014/main" id="{AA796699-90C2-4356-B17A-218F94F9E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504" y="1993059"/>
            <a:ext cx="2030972" cy="31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</a:pPr>
            <a:r>
              <a:rPr kumimoji="0" lang="en-US" altLang="ko-K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 </a:t>
            </a:r>
            <a:r>
              <a:rPr kumimoji="0" lang="ko-KR" altLang="en-US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업그레이드 기능 </a:t>
            </a:r>
            <a:r>
              <a:rPr kumimoji="0" lang="en-US" altLang="ko-KR" sz="11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endParaRPr kumimoji="0" lang="ko-KR" altLang="en-US" sz="110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8" name="Rectangle 20">
            <a:extLst>
              <a:ext uri="{FF2B5EF4-FFF2-40B4-BE49-F238E27FC236}">
                <a16:creationId xmlns:a16="http://schemas.microsoft.com/office/drawing/2014/main" id="{7A11704D-725E-430F-A801-1C1E60F1E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5696" y="4149080"/>
            <a:ext cx="2358798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fontAlgn="auto" latinLnBrk="0">
              <a:spcBef>
                <a:spcPct val="30000"/>
              </a:spcBef>
              <a:spcAft>
                <a:spcPts val="0"/>
              </a:spcAft>
            </a:pP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▷ 센터변경방안 및 </a:t>
            </a: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Itinerary</a:t>
            </a: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</a:t>
            </a:r>
            <a:b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State, City</a:t>
            </a:r>
            <a:r>
              <a:rPr kumimoji="0" lang="ko-KR" altLang="en-US" sz="10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코드별</a:t>
            </a:r>
            <a:endParaRPr kumimoji="0" lang="en-US" altLang="ko-KR" sz="1000" b="1" dirty="0">
              <a:solidFill>
                <a:prstClr val="black">
                  <a:lumMod val="65000"/>
                  <a:lumOff val="3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l" fontAlgn="auto" latinLnBrk="0">
              <a:spcBef>
                <a:spcPct val="30000"/>
              </a:spcBef>
              <a:spcAft>
                <a:spcPts val="0"/>
              </a:spcAft>
            </a:pP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</a:t>
            </a: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우편번호지정</a:t>
            </a: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우편번호마스터</a:t>
            </a: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en-US" altLang="ko-KR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* T-MAP Geofencing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D6440B7-698A-4352-941C-75D09C19391A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362668472"/>
      </p:ext>
    </p:extLst>
  </p:cSld>
  <p:clrMapOvr>
    <a:masterClrMapping/>
  </p:clrMapOvr>
  <p:transition>
    <p:pull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291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8. Case Study : </a:t>
            </a:r>
            <a:r>
              <a:rPr lang="en-US" altLang="ko-KR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C7CAB5B-72BC-482F-BCA3-026204942FFA}"/>
              </a:ext>
            </a:extLst>
          </p:cNvPr>
          <p:cNvGrpSpPr/>
          <p:nvPr/>
        </p:nvGrpSpPr>
        <p:grpSpPr>
          <a:xfrm>
            <a:off x="647295" y="1991722"/>
            <a:ext cx="3156588" cy="4389606"/>
            <a:chOff x="485369" y="1744880"/>
            <a:chExt cx="3309391" cy="4636448"/>
          </a:xfrm>
        </p:grpSpPr>
        <p:sp>
          <p:nvSpPr>
            <p:cNvPr id="144" name="Rectangle 75">
              <a:extLst>
                <a:ext uri="{FF2B5EF4-FFF2-40B4-BE49-F238E27FC236}">
                  <a16:creationId xmlns:a16="http://schemas.microsoft.com/office/drawing/2014/main" id="{03C364D0-8E63-47A9-852F-DF3DE71AB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69" y="1744880"/>
              <a:ext cx="1617558" cy="422898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</p:spPr>
          <p:txBody>
            <a:bodyPr wrap="none" lIns="82550" tIns="41275" rIns="82550" bIns="41275" anchor="ctr"/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Initialize Population</a:t>
              </a:r>
            </a:p>
          </p:txBody>
        </p:sp>
        <p:sp>
          <p:nvSpPr>
            <p:cNvPr id="145" name="Rectangle 75">
              <a:extLst>
                <a:ext uri="{FF2B5EF4-FFF2-40B4-BE49-F238E27FC236}">
                  <a16:creationId xmlns:a16="http://schemas.microsoft.com/office/drawing/2014/main" id="{BF7314C8-765C-41DD-AF6A-F24EFBF6C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69" y="2345861"/>
              <a:ext cx="1617558" cy="422898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</p:spPr>
          <p:txBody>
            <a:bodyPr wrap="none" lIns="82550" tIns="41275" rIns="82550" bIns="41275" anchor="ctr"/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Fitness Calculation</a:t>
              </a:r>
            </a:p>
          </p:txBody>
        </p:sp>
        <p:sp>
          <p:nvSpPr>
            <p:cNvPr id="146" name="Rectangle 75">
              <a:extLst>
                <a:ext uri="{FF2B5EF4-FFF2-40B4-BE49-F238E27FC236}">
                  <a16:creationId xmlns:a16="http://schemas.microsoft.com/office/drawing/2014/main" id="{84B42D54-1E6F-4D1A-BF19-FE54686B3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69" y="3966949"/>
              <a:ext cx="1617558" cy="422898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</p:spPr>
          <p:txBody>
            <a:bodyPr wrap="none" lIns="82550" tIns="41275" rIns="82550" bIns="41275" anchor="ctr"/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Selection</a:t>
              </a:r>
            </a:p>
          </p:txBody>
        </p:sp>
        <p:sp>
          <p:nvSpPr>
            <p:cNvPr id="148" name="Rectangle 75">
              <a:extLst>
                <a:ext uri="{FF2B5EF4-FFF2-40B4-BE49-F238E27FC236}">
                  <a16:creationId xmlns:a16="http://schemas.microsoft.com/office/drawing/2014/main" id="{B796F04D-2577-4804-88CE-F2C4DBE33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69" y="5251831"/>
              <a:ext cx="1617558" cy="422898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</p:spPr>
          <p:txBody>
            <a:bodyPr wrap="none" lIns="82550" tIns="41275" rIns="82550" bIns="41275" anchor="ctr"/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Mutation</a:t>
              </a:r>
            </a:p>
          </p:txBody>
        </p:sp>
        <p:sp>
          <p:nvSpPr>
            <p:cNvPr id="154" name="Rectangle 75">
              <a:extLst>
                <a:ext uri="{FF2B5EF4-FFF2-40B4-BE49-F238E27FC236}">
                  <a16:creationId xmlns:a16="http://schemas.microsoft.com/office/drawing/2014/main" id="{09B064D3-5C1E-43C6-A6EC-457409E63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369" y="4587982"/>
              <a:ext cx="1617558" cy="422898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</p:spPr>
          <p:txBody>
            <a:bodyPr wrap="none" lIns="82550" tIns="41275" rIns="82550" bIns="41275" anchor="ctr"/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Crossover</a:t>
              </a:r>
            </a:p>
          </p:txBody>
        </p:sp>
        <p:sp>
          <p:nvSpPr>
            <p:cNvPr id="155" name="Rectangle 75">
              <a:extLst>
                <a:ext uri="{FF2B5EF4-FFF2-40B4-BE49-F238E27FC236}">
                  <a16:creationId xmlns:a16="http://schemas.microsoft.com/office/drawing/2014/main" id="{4AFAD3CC-78C6-4B69-A0FD-DD5ED3E4E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5847" y="3151925"/>
              <a:ext cx="1208913" cy="422898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</p:spPr>
          <p:txBody>
            <a:bodyPr wrap="none" lIns="82550" tIns="41275" rIns="82550" bIns="41275" anchor="ctr"/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Results</a:t>
              </a:r>
            </a:p>
          </p:txBody>
        </p:sp>
        <p:sp>
          <p:nvSpPr>
            <p:cNvPr id="156" name="다이아몬드 155">
              <a:extLst>
                <a:ext uri="{FF2B5EF4-FFF2-40B4-BE49-F238E27FC236}">
                  <a16:creationId xmlns:a16="http://schemas.microsoft.com/office/drawing/2014/main" id="{3B793A1B-357F-4CA0-98A7-FCD9B7B8D4F0}"/>
                </a:ext>
              </a:extLst>
            </p:cNvPr>
            <p:cNvSpPr/>
            <p:nvPr/>
          </p:nvSpPr>
          <p:spPr>
            <a:xfrm>
              <a:off x="655154" y="3045724"/>
              <a:ext cx="1272465" cy="621033"/>
            </a:xfrm>
            <a:prstGeom prst="diamond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</p:spPr>
          <p:txBody>
            <a:bodyPr wrap="none" lIns="82550" tIns="41275" rIns="82550" bIns="41275" anchor="ctr"/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Terminate?</a:t>
              </a:r>
            </a:p>
          </p:txBody>
        </p:sp>
        <p:cxnSp>
          <p:nvCxnSpPr>
            <p:cNvPr id="157" name="직선 화살표 연결선 156">
              <a:extLst>
                <a:ext uri="{FF2B5EF4-FFF2-40B4-BE49-F238E27FC236}">
                  <a16:creationId xmlns:a16="http://schemas.microsoft.com/office/drawing/2014/main" id="{EBDEF481-F5E6-4BF3-97B0-6DEE708347CF}"/>
                </a:ext>
              </a:extLst>
            </p:cNvPr>
            <p:cNvCxnSpPr>
              <a:cxnSpLocks/>
              <a:stCxn id="144" idx="2"/>
              <a:endCxn id="145" idx="0"/>
            </p:cNvCxnSpPr>
            <p:nvPr/>
          </p:nvCxnSpPr>
          <p:spPr>
            <a:xfrm>
              <a:off x="1294149" y="2167779"/>
              <a:ext cx="0" cy="17808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58" name="직선 화살표 연결선 157">
              <a:extLst>
                <a:ext uri="{FF2B5EF4-FFF2-40B4-BE49-F238E27FC236}">
                  <a16:creationId xmlns:a16="http://schemas.microsoft.com/office/drawing/2014/main" id="{022E45EB-F982-4E6D-A7B2-C1B6C228765D}"/>
                </a:ext>
              </a:extLst>
            </p:cNvPr>
            <p:cNvCxnSpPr>
              <a:cxnSpLocks/>
              <a:stCxn id="145" idx="2"/>
              <a:endCxn id="156" idx="0"/>
            </p:cNvCxnSpPr>
            <p:nvPr/>
          </p:nvCxnSpPr>
          <p:spPr>
            <a:xfrm flipH="1">
              <a:off x="1291387" y="2768759"/>
              <a:ext cx="2761" cy="276965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59" name="직선 화살표 연결선 158">
              <a:extLst>
                <a:ext uri="{FF2B5EF4-FFF2-40B4-BE49-F238E27FC236}">
                  <a16:creationId xmlns:a16="http://schemas.microsoft.com/office/drawing/2014/main" id="{C7E833AC-B84C-48FD-903B-6F9D0C4CFCF8}"/>
                </a:ext>
              </a:extLst>
            </p:cNvPr>
            <p:cNvCxnSpPr>
              <a:cxnSpLocks/>
              <a:stCxn id="156" idx="3"/>
              <a:endCxn id="155" idx="1"/>
            </p:cNvCxnSpPr>
            <p:nvPr/>
          </p:nvCxnSpPr>
          <p:spPr>
            <a:xfrm>
              <a:off x="1927619" y="3356241"/>
              <a:ext cx="658228" cy="7133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60" name="직선 화살표 연결선 159">
              <a:extLst>
                <a:ext uri="{FF2B5EF4-FFF2-40B4-BE49-F238E27FC236}">
                  <a16:creationId xmlns:a16="http://schemas.microsoft.com/office/drawing/2014/main" id="{093FB2FD-8653-4ABC-97A0-C6F3C3BF2330}"/>
                </a:ext>
              </a:extLst>
            </p:cNvPr>
            <p:cNvCxnSpPr>
              <a:cxnSpLocks/>
              <a:stCxn id="156" idx="2"/>
              <a:endCxn id="146" idx="0"/>
            </p:cNvCxnSpPr>
            <p:nvPr/>
          </p:nvCxnSpPr>
          <p:spPr>
            <a:xfrm>
              <a:off x="1291387" y="3666756"/>
              <a:ext cx="2761" cy="300193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61" name="직선 화살표 연결선 160">
              <a:extLst>
                <a:ext uri="{FF2B5EF4-FFF2-40B4-BE49-F238E27FC236}">
                  <a16:creationId xmlns:a16="http://schemas.microsoft.com/office/drawing/2014/main" id="{FBD8F104-C929-445F-9AF7-215FB1DA6964}"/>
                </a:ext>
              </a:extLst>
            </p:cNvPr>
            <p:cNvCxnSpPr>
              <a:cxnSpLocks/>
              <a:stCxn id="146" idx="2"/>
              <a:endCxn id="154" idx="0"/>
            </p:cNvCxnSpPr>
            <p:nvPr/>
          </p:nvCxnSpPr>
          <p:spPr>
            <a:xfrm>
              <a:off x="1294149" y="4389847"/>
              <a:ext cx="0" cy="198134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62" name="직선 화살표 연결선 161">
              <a:extLst>
                <a:ext uri="{FF2B5EF4-FFF2-40B4-BE49-F238E27FC236}">
                  <a16:creationId xmlns:a16="http://schemas.microsoft.com/office/drawing/2014/main" id="{B6ED1A10-BCA3-4057-8E51-C6C9CBABF823}"/>
                </a:ext>
              </a:extLst>
            </p:cNvPr>
            <p:cNvCxnSpPr>
              <a:cxnSpLocks/>
              <a:stCxn id="154" idx="2"/>
              <a:endCxn id="148" idx="0"/>
            </p:cNvCxnSpPr>
            <p:nvPr/>
          </p:nvCxnSpPr>
          <p:spPr>
            <a:xfrm>
              <a:off x="1294149" y="5010880"/>
              <a:ext cx="0" cy="240951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63" name="연결선: 꺾임 162">
              <a:extLst>
                <a:ext uri="{FF2B5EF4-FFF2-40B4-BE49-F238E27FC236}">
                  <a16:creationId xmlns:a16="http://schemas.microsoft.com/office/drawing/2014/main" id="{71663829-9F56-4E78-BB04-9DB7D55BE398}"/>
                </a:ext>
              </a:extLst>
            </p:cNvPr>
            <p:cNvCxnSpPr>
              <a:cxnSpLocks/>
              <a:stCxn id="166" idx="1"/>
              <a:endCxn id="145" idx="1"/>
            </p:cNvCxnSpPr>
            <p:nvPr/>
          </p:nvCxnSpPr>
          <p:spPr>
            <a:xfrm rot="10800000">
              <a:off x="485370" y="2557311"/>
              <a:ext cx="5109" cy="3612569"/>
            </a:xfrm>
            <a:prstGeom prst="bentConnector3">
              <a:avLst>
                <a:gd name="adj1" fmla="val 4478472"/>
              </a:avLst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0132611-D6E2-458C-9224-917E347F7086}"/>
                </a:ext>
              </a:extLst>
            </p:cNvPr>
            <p:cNvSpPr txBox="1"/>
            <p:nvPr/>
          </p:nvSpPr>
          <p:spPr>
            <a:xfrm>
              <a:off x="1869531" y="3133877"/>
              <a:ext cx="490387" cy="254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1200" dirty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Yes</a:t>
              </a:r>
              <a:endParaRPr kumimoji="0" lang="ko-KR" altLang="en-US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4F4E895B-BE0C-49CA-B616-8F165F138502}"/>
                </a:ext>
              </a:extLst>
            </p:cNvPr>
            <p:cNvSpPr txBox="1"/>
            <p:nvPr/>
          </p:nvSpPr>
          <p:spPr>
            <a:xfrm>
              <a:off x="1350311" y="3598967"/>
              <a:ext cx="453990" cy="254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1200" dirty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No</a:t>
              </a:r>
              <a:endParaRPr kumimoji="0" lang="ko-KR" altLang="en-US" sz="120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66" name="Rectangle 75">
              <a:extLst>
                <a:ext uri="{FF2B5EF4-FFF2-40B4-BE49-F238E27FC236}">
                  <a16:creationId xmlns:a16="http://schemas.microsoft.com/office/drawing/2014/main" id="{EA39F15D-DF87-4F80-87EF-DD4646F65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478" y="5958430"/>
              <a:ext cx="1617558" cy="422898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2700" algn="ctr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</p:spPr>
          <p:txBody>
            <a:bodyPr wrap="none" lIns="82550" tIns="41275" rIns="82550" bIns="41275" anchor="ctr"/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rPr>
                <a:t>Generate Population</a:t>
              </a:r>
            </a:p>
          </p:txBody>
        </p:sp>
        <p:cxnSp>
          <p:nvCxnSpPr>
            <p:cNvPr id="167" name="직선 화살표 연결선 166">
              <a:extLst>
                <a:ext uri="{FF2B5EF4-FFF2-40B4-BE49-F238E27FC236}">
                  <a16:creationId xmlns:a16="http://schemas.microsoft.com/office/drawing/2014/main" id="{7D0155FA-4DB0-4001-BC42-F27C4A1B3C53}"/>
                </a:ext>
              </a:extLst>
            </p:cNvPr>
            <p:cNvCxnSpPr>
              <a:cxnSpLocks/>
              <a:stCxn id="148" idx="2"/>
              <a:endCxn id="166" idx="0"/>
            </p:cNvCxnSpPr>
            <p:nvPr/>
          </p:nvCxnSpPr>
          <p:spPr>
            <a:xfrm>
              <a:off x="1294149" y="5674730"/>
              <a:ext cx="5109" cy="28370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sp>
          <p:nvSpPr>
            <p:cNvPr id="168" name="순서도: 자기 디스크 167">
              <a:extLst>
                <a:ext uri="{FF2B5EF4-FFF2-40B4-BE49-F238E27FC236}">
                  <a16:creationId xmlns:a16="http://schemas.microsoft.com/office/drawing/2014/main" id="{FEB15122-5BB3-4E2E-B513-7E22AE9A605A}"/>
                </a:ext>
              </a:extLst>
            </p:cNvPr>
            <p:cNvSpPr/>
            <p:nvPr/>
          </p:nvSpPr>
          <p:spPr>
            <a:xfrm>
              <a:off x="2585846" y="3831679"/>
              <a:ext cx="1208907" cy="710109"/>
            </a:xfrm>
            <a:prstGeom prst="flowChartMagneticDisk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F4AB8276-1400-4FF1-B225-1E045C0593DE}"/>
                </a:ext>
              </a:extLst>
            </p:cNvPr>
            <p:cNvSpPr txBox="1"/>
            <p:nvPr/>
          </p:nvSpPr>
          <p:spPr>
            <a:xfrm>
              <a:off x="2667847" y="3867822"/>
              <a:ext cx="1037594" cy="609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1050" b="1" dirty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Save minimum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1050" b="1" dirty="0">
                  <a:solidFill>
                    <a:prstClr val="black"/>
                  </a:solidFill>
                  <a:latin typeface="맑은 고딕"/>
                  <a:ea typeface="맑은 고딕" panose="020B0503020000020004" pitchFamily="50" charset="-127"/>
                </a:rPr>
                <a:t> value set</a:t>
              </a:r>
              <a:endParaRPr kumimoji="0" lang="ko-KR" altLang="en-US" sz="1050" b="1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endParaRPr>
            </a:p>
          </p:txBody>
        </p:sp>
        <p:cxnSp>
          <p:nvCxnSpPr>
            <p:cNvPr id="171" name="직선 화살표 연결선 170">
              <a:extLst>
                <a:ext uri="{FF2B5EF4-FFF2-40B4-BE49-F238E27FC236}">
                  <a16:creationId xmlns:a16="http://schemas.microsoft.com/office/drawing/2014/main" id="{520318C7-7D71-4195-A963-3723EE7753F3}"/>
                </a:ext>
              </a:extLst>
            </p:cNvPr>
            <p:cNvCxnSpPr>
              <a:cxnSpLocks/>
              <a:stCxn id="146" idx="3"/>
              <a:endCxn id="168" idx="2"/>
            </p:cNvCxnSpPr>
            <p:nvPr/>
          </p:nvCxnSpPr>
          <p:spPr>
            <a:xfrm>
              <a:off x="2102927" y="4178398"/>
              <a:ext cx="482919" cy="8336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  <p:grpSp>
        <p:nvGrpSpPr>
          <p:cNvPr id="178" name="그룹 177">
            <a:extLst>
              <a:ext uri="{FF2B5EF4-FFF2-40B4-BE49-F238E27FC236}">
                <a16:creationId xmlns:a16="http://schemas.microsoft.com/office/drawing/2014/main" id="{1B71DEAF-844C-4474-9BD4-CAAD3177D5E6}"/>
              </a:ext>
            </a:extLst>
          </p:cNvPr>
          <p:cNvGrpSpPr/>
          <p:nvPr/>
        </p:nvGrpSpPr>
        <p:grpSpPr>
          <a:xfrm>
            <a:off x="6204095" y="2788302"/>
            <a:ext cx="3824415" cy="1198800"/>
            <a:chOff x="6445485" y="1746144"/>
            <a:chExt cx="3502254" cy="1505138"/>
          </a:xfrm>
        </p:grpSpPr>
        <p:cxnSp>
          <p:nvCxnSpPr>
            <p:cNvPr id="179" name="직선 연결선 178">
              <a:extLst>
                <a:ext uri="{FF2B5EF4-FFF2-40B4-BE49-F238E27FC236}">
                  <a16:creationId xmlns:a16="http://schemas.microsoft.com/office/drawing/2014/main" id="{DD3E6B71-DBCC-4FAB-AB88-0E605C87FC9B}"/>
                </a:ext>
              </a:extLst>
            </p:cNvPr>
            <p:cNvCxnSpPr/>
            <p:nvPr/>
          </p:nvCxnSpPr>
          <p:spPr>
            <a:xfrm>
              <a:off x="6859891" y="1853866"/>
              <a:ext cx="1944216" cy="0"/>
            </a:xfrm>
            <a:prstGeom prst="line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80" name="직선 연결선 179">
              <a:extLst>
                <a:ext uri="{FF2B5EF4-FFF2-40B4-BE49-F238E27FC236}">
                  <a16:creationId xmlns:a16="http://schemas.microsoft.com/office/drawing/2014/main" id="{041CC85B-2CC4-4BE4-A52B-830D0AF6C6F0}"/>
                </a:ext>
              </a:extLst>
            </p:cNvPr>
            <p:cNvCxnSpPr/>
            <p:nvPr/>
          </p:nvCxnSpPr>
          <p:spPr>
            <a:xfrm>
              <a:off x="6859891" y="2165806"/>
              <a:ext cx="1944216" cy="0"/>
            </a:xfrm>
            <a:prstGeom prst="line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181" name="직사각형 180">
              <a:extLst>
                <a:ext uri="{FF2B5EF4-FFF2-40B4-BE49-F238E27FC236}">
                  <a16:creationId xmlns:a16="http://schemas.microsoft.com/office/drawing/2014/main" id="{31768739-7748-4185-A080-1722F55F801A}"/>
                </a:ext>
              </a:extLst>
            </p:cNvPr>
            <p:cNvSpPr/>
            <p:nvPr/>
          </p:nvSpPr>
          <p:spPr>
            <a:xfrm>
              <a:off x="7041551" y="1753641"/>
              <a:ext cx="288010" cy="200450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DB0F0234-D6B7-4C79-AB76-F3B42B211597}"/>
                </a:ext>
              </a:extLst>
            </p:cNvPr>
            <p:cNvSpPr/>
            <p:nvPr/>
          </p:nvSpPr>
          <p:spPr>
            <a:xfrm>
              <a:off x="7440889" y="1753641"/>
              <a:ext cx="288010" cy="200450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3" name="직사각형 182">
              <a:extLst>
                <a:ext uri="{FF2B5EF4-FFF2-40B4-BE49-F238E27FC236}">
                  <a16:creationId xmlns:a16="http://schemas.microsoft.com/office/drawing/2014/main" id="{3CA36999-1A3D-4E4A-976F-50A8711DBC1E}"/>
                </a:ext>
              </a:extLst>
            </p:cNvPr>
            <p:cNvSpPr/>
            <p:nvPr/>
          </p:nvSpPr>
          <p:spPr>
            <a:xfrm>
              <a:off x="7870008" y="1754911"/>
              <a:ext cx="288010" cy="200450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4" name="직사각형 183">
              <a:extLst>
                <a:ext uri="{FF2B5EF4-FFF2-40B4-BE49-F238E27FC236}">
                  <a16:creationId xmlns:a16="http://schemas.microsoft.com/office/drawing/2014/main" id="{3A3ED751-7B48-4EA2-AB2C-45D094E492D2}"/>
                </a:ext>
              </a:extLst>
            </p:cNvPr>
            <p:cNvSpPr/>
            <p:nvPr/>
          </p:nvSpPr>
          <p:spPr>
            <a:xfrm>
              <a:off x="8333765" y="1754911"/>
              <a:ext cx="288010" cy="200450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5" name="직사각형 184">
              <a:extLst>
                <a:ext uri="{FF2B5EF4-FFF2-40B4-BE49-F238E27FC236}">
                  <a16:creationId xmlns:a16="http://schemas.microsoft.com/office/drawing/2014/main" id="{807F572E-409E-468E-8C07-219241A15926}"/>
                </a:ext>
              </a:extLst>
            </p:cNvPr>
            <p:cNvSpPr/>
            <p:nvPr/>
          </p:nvSpPr>
          <p:spPr>
            <a:xfrm>
              <a:off x="7039153" y="2053046"/>
              <a:ext cx="399338" cy="200445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AA1037DC-E0D0-4912-BB5C-7D8E604BEC9E}"/>
                </a:ext>
              </a:extLst>
            </p:cNvPr>
            <p:cNvSpPr/>
            <p:nvPr/>
          </p:nvSpPr>
          <p:spPr>
            <a:xfrm>
              <a:off x="7546247" y="2053047"/>
              <a:ext cx="288010" cy="200444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7" name="직사각형 186">
              <a:extLst>
                <a:ext uri="{FF2B5EF4-FFF2-40B4-BE49-F238E27FC236}">
                  <a16:creationId xmlns:a16="http://schemas.microsoft.com/office/drawing/2014/main" id="{D2909D0B-3D23-4B7C-B7A6-F537B9540DF9}"/>
                </a:ext>
              </a:extLst>
            </p:cNvPr>
            <p:cNvSpPr/>
            <p:nvPr/>
          </p:nvSpPr>
          <p:spPr>
            <a:xfrm>
              <a:off x="7947983" y="2053047"/>
              <a:ext cx="288010" cy="200444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8" name="직사각형 187">
              <a:extLst>
                <a:ext uri="{FF2B5EF4-FFF2-40B4-BE49-F238E27FC236}">
                  <a16:creationId xmlns:a16="http://schemas.microsoft.com/office/drawing/2014/main" id="{0B9FEF8C-ADE3-4574-B5BB-F5EC5A7FACB5}"/>
                </a:ext>
              </a:extLst>
            </p:cNvPr>
            <p:cNvSpPr/>
            <p:nvPr/>
          </p:nvSpPr>
          <p:spPr>
            <a:xfrm>
              <a:off x="8376045" y="2051056"/>
              <a:ext cx="288010" cy="200450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F35BA66-77DB-4D0F-BF2B-748BC878F39C}"/>
                </a:ext>
              </a:extLst>
            </p:cNvPr>
            <p:cNvSpPr txBox="1"/>
            <p:nvPr/>
          </p:nvSpPr>
          <p:spPr>
            <a:xfrm>
              <a:off x="6445485" y="1751620"/>
              <a:ext cx="4975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marR="0" lvl="0" indent="-85725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0501</a:t>
              </a:r>
              <a:endPara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CAE8CD0-84C5-413F-817F-569DFD67A990}"/>
                </a:ext>
              </a:extLst>
            </p:cNvPr>
            <p:cNvSpPr txBox="1"/>
            <p:nvPr/>
          </p:nvSpPr>
          <p:spPr>
            <a:xfrm>
              <a:off x="8687777" y="1746144"/>
              <a:ext cx="12599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1T(14),</a:t>
              </a: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2.5T(12),</a:t>
              </a: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5T(20)</a:t>
              </a:r>
              <a:endPara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cxnSp>
          <p:nvCxnSpPr>
            <p:cNvPr id="191" name="직선 연결선 190">
              <a:extLst>
                <a:ext uri="{FF2B5EF4-FFF2-40B4-BE49-F238E27FC236}">
                  <a16:creationId xmlns:a16="http://schemas.microsoft.com/office/drawing/2014/main" id="{BB2D4EDE-90F2-4A51-9BCC-F48E3EAC6A20}"/>
                </a:ext>
              </a:extLst>
            </p:cNvPr>
            <p:cNvCxnSpPr/>
            <p:nvPr/>
          </p:nvCxnSpPr>
          <p:spPr>
            <a:xfrm>
              <a:off x="6845459" y="2490283"/>
              <a:ext cx="1944216" cy="0"/>
            </a:xfrm>
            <a:prstGeom prst="line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35E1BBB4-4067-462A-8FCD-A2CCB4CD7CEB}"/>
                </a:ext>
              </a:extLst>
            </p:cNvPr>
            <p:cNvSpPr/>
            <p:nvPr/>
          </p:nvSpPr>
          <p:spPr>
            <a:xfrm>
              <a:off x="7024721" y="2377523"/>
              <a:ext cx="399338" cy="200445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3" name="직사각형 192">
              <a:extLst>
                <a:ext uri="{FF2B5EF4-FFF2-40B4-BE49-F238E27FC236}">
                  <a16:creationId xmlns:a16="http://schemas.microsoft.com/office/drawing/2014/main" id="{163C87EA-A8EB-4EF2-A56B-95A836288455}"/>
                </a:ext>
              </a:extLst>
            </p:cNvPr>
            <p:cNvSpPr/>
            <p:nvPr/>
          </p:nvSpPr>
          <p:spPr>
            <a:xfrm>
              <a:off x="7531815" y="2377524"/>
              <a:ext cx="288010" cy="200444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4" name="직사각형 193">
              <a:extLst>
                <a:ext uri="{FF2B5EF4-FFF2-40B4-BE49-F238E27FC236}">
                  <a16:creationId xmlns:a16="http://schemas.microsoft.com/office/drawing/2014/main" id="{92667A20-91E0-4751-B117-830047F4C1C2}"/>
                </a:ext>
              </a:extLst>
            </p:cNvPr>
            <p:cNvSpPr/>
            <p:nvPr/>
          </p:nvSpPr>
          <p:spPr>
            <a:xfrm>
              <a:off x="7933551" y="2377524"/>
              <a:ext cx="288010" cy="200444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86F89825-C5ED-4C01-B638-1C45A28FCE84}"/>
                </a:ext>
              </a:extLst>
            </p:cNvPr>
            <p:cNvSpPr/>
            <p:nvPr/>
          </p:nvSpPr>
          <p:spPr>
            <a:xfrm>
              <a:off x="8361613" y="2375533"/>
              <a:ext cx="288010" cy="200450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cxnSp>
          <p:nvCxnSpPr>
            <p:cNvPr id="196" name="직선 연결선 195">
              <a:extLst>
                <a:ext uri="{FF2B5EF4-FFF2-40B4-BE49-F238E27FC236}">
                  <a16:creationId xmlns:a16="http://schemas.microsoft.com/office/drawing/2014/main" id="{39A83F04-0C61-472E-AC85-00C7E954A873}"/>
                </a:ext>
              </a:extLst>
            </p:cNvPr>
            <p:cNvCxnSpPr/>
            <p:nvPr/>
          </p:nvCxnSpPr>
          <p:spPr>
            <a:xfrm>
              <a:off x="6831754" y="3143560"/>
              <a:ext cx="1944216" cy="0"/>
            </a:xfrm>
            <a:prstGeom prst="line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197" name="직사각형 196">
              <a:extLst>
                <a:ext uri="{FF2B5EF4-FFF2-40B4-BE49-F238E27FC236}">
                  <a16:creationId xmlns:a16="http://schemas.microsoft.com/office/drawing/2014/main" id="{B4030228-41F1-4AAA-9C3D-F3A5D48643A3}"/>
                </a:ext>
              </a:extLst>
            </p:cNvPr>
            <p:cNvSpPr/>
            <p:nvPr/>
          </p:nvSpPr>
          <p:spPr>
            <a:xfrm>
              <a:off x="7011016" y="3030800"/>
              <a:ext cx="399338" cy="200445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8" name="직사각형 197">
              <a:extLst>
                <a:ext uri="{FF2B5EF4-FFF2-40B4-BE49-F238E27FC236}">
                  <a16:creationId xmlns:a16="http://schemas.microsoft.com/office/drawing/2014/main" id="{250DDF3A-7D4C-49B5-A428-E13C717F4754}"/>
                </a:ext>
              </a:extLst>
            </p:cNvPr>
            <p:cNvSpPr/>
            <p:nvPr/>
          </p:nvSpPr>
          <p:spPr>
            <a:xfrm>
              <a:off x="7518110" y="3030801"/>
              <a:ext cx="288010" cy="200444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9" name="직사각형 198">
              <a:extLst>
                <a:ext uri="{FF2B5EF4-FFF2-40B4-BE49-F238E27FC236}">
                  <a16:creationId xmlns:a16="http://schemas.microsoft.com/office/drawing/2014/main" id="{E4A17BFA-9237-47FA-BD40-FF42A2CA552A}"/>
                </a:ext>
              </a:extLst>
            </p:cNvPr>
            <p:cNvSpPr/>
            <p:nvPr/>
          </p:nvSpPr>
          <p:spPr>
            <a:xfrm>
              <a:off x="7919846" y="3030801"/>
              <a:ext cx="288010" cy="200444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0" name="직사각형 199">
              <a:extLst>
                <a:ext uri="{FF2B5EF4-FFF2-40B4-BE49-F238E27FC236}">
                  <a16:creationId xmlns:a16="http://schemas.microsoft.com/office/drawing/2014/main" id="{0FBED87F-970F-46BD-A856-25E0F0461F84}"/>
                </a:ext>
              </a:extLst>
            </p:cNvPr>
            <p:cNvSpPr/>
            <p:nvPr/>
          </p:nvSpPr>
          <p:spPr>
            <a:xfrm>
              <a:off x="8347908" y="3028810"/>
              <a:ext cx="288010" cy="200450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7FAAEC4E-9B3D-4F2A-9106-F25C4D37EFF0}"/>
                </a:ext>
              </a:extLst>
            </p:cNvPr>
            <p:cNvSpPr txBox="1"/>
            <p:nvPr/>
          </p:nvSpPr>
          <p:spPr>
            <a:xfrm>
              <a:off x="6445485" y="2036062"/>
              <a:ext cx="4975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marR="0" lvl="0" indent="-85725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0502</a:t>
              </a:r>
              <a:endPara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616A0346-6DD8-4EEB-BD85-4EF83123CF2D}"/>
                </a:ext>
              </a:extLst>
            </p:cNvPr>
            <p:cNvSpPr txBox="1"/>
            <p:nvPr/>
          </p:nvSpPr>
          <p:spPr>
            <a:xfrm>
              <a:off x="6445485" y="2379139"/>
              <a:ext cx="4975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marR="0" lvl="0" indent="-85725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0503</a:t>
              </a:r>
              <a:endPara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C75BC314-9BA4-4025-948D-AC2D6967EE5B}"/>
                </a:ext>
              </a:extLst>
            </p:cNvPr>
            <p:cNvSpPr txBox="1"/>
            <p:nvPr/>
          </p:nvSpPr>
          <p:spPr>
            <a:xfrm>
              <a:off x="6445485" y="3035838"/>
              <a:ext cx="4975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marR="0" lvl="0" indent="-85725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0731</a:t>
              </a:r>
              <a:endPara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4848ADA-FB3F-4407-8D7C-3DD11D9523BC}"/>
                </a:ext>
              </a:extLst>
            </p:cNvPr>
            <p:cNvSpPr txBox="1"/>
            <p:nvPr/>
          </p:nvSpPr>
          <p:spPr>
            <a:xfrm>
              <a:off x="8687777" y="2051056"/>
              <a:ext cx="12599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1T(10),</a:t>
              </a: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2.5T(15),</a:t>
              </a: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5T(22)</a:t>
              </a:r>
              <a:endPara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2AC59B35-CAC1-47FB-8692-AA4EBD238971}"/>
                </a:ext>
              </a:extLst>
            </p:cNvPr>
            <p:cNvSpPr txBox="1"/>
            <p:nvPr/>
          </p:nvSpPr>
          <p:spPr>
            <a:xfrm>
              <a:off x="8687777" y="2391854"/>
              <a:ext cx="12599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1T(7),</a:t>
              </a: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2.5T(18),</a:t>
              </a: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5T(25)</a:t>
              </a:r>
              <a:endPara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8D268374-3A94-492C-8A16-4D7F56FA7AAD}"/>
                </a:ext>
              </a:extLst>
            </p:cNvPr>
            <p:cNvSpPr txBox="1"/>
            <p:nvPr/>
          </p:nvSpPr>
          <p:spPr>
            <a:xfrm>
              <a:off x="8687777" y="3035838"/>
              <a:ext cx="12599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1T(10),</a:t>
              </a: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2.5T(17),</a:t>
              </a:r>
              <a:r>
                <a:rPr kumimoji="0" lang="ko-KR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 </a:t>
              </a: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5T(20)</a:t>
              </a:r>
              <a:endParaRPr kumimoji="0" lang="ko-KR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20A8A46B-ED14-476F-96EF-B31DAF3CAA74}"/>
                </a:ext>
              </a:extLst>
            </p:cNvPr>
            <p:cNvSpPr txBox="1"/>
            <p:nvPr/>
          </p:nvSpPr>
          <p:spPr>
            <a:xfrm>
              <a:off x="6966741" y="2682026"/>
              <a:ext cx="12599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rPr>
                <a:t>………………………………</a:t>
              </a:r>
              <a:endParaRPr kumimoji="0" lang="ko-KR" alt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</a:endParaRPr>
            </a:p>
          </p:txBody>
        </p:sp>
      </p:grpSp>
      <p:sp>
        <p:nvSpPr>
          <p:cNvPr id="208" name="왼쪽 중괄호 207">
            <a:extLst>
              <a:ext uri="{FF2B5EF4-FFF2-40B4-BE49-F238E27FC236}">
                <a16:creationId xmlns:a16="http://schemas.microsoft.com/office/drawing/2014/main" id="{47FBAF4A-A4F0-4F80-BC07-47002359E226}"/>
              </a:ext>
            </a:extLst>
          </p:cNvPr>
          <p:cNvSpPr/>
          <p:nvPr/>
        </p:nvSpPr>
        <p:spPr>
          <a:xfrm>
            <a:off x="6056612" y="2888371"/>
            <a:ext cx="206001" cy="1044000"/>
          </a:xfrm>
          <a:prstGeom prst="leftBrace">
            <a:avLst>
              <a:gd name="adj1" fmla="val 8333"/>
              <a:gd name="adj2" fmla="val 49769"/>
            </a:avLst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67" name="왼쪽 중괄호 266">
            <a:extLst>
              <a:ext uri="{FF2B5EF4-FFF2-40B4-BE49-F238E27FC236}">
                <a16:creationId xmlns:a16="http://schemas.microsoft.com/office/drawing/2014/main" id="{0ED741CE-3513-46D9-9819-AB60862B0D69}"/>
              </a:ext>
            </a:extLst>
          </p:cNvPr>
          <p:cNvSpPr/>
          <p:nvPr/>
        </p:nvSpPr>
        <p:spPr>
          <a:xfrm>
            <a:off x="6109004" y="4696651"/>
            <a:ext cx="172493" cy="1574328"/>
          </a:xfrm>
          <a:prstGeom prst="leftBrace">
            <a:avLst>
              <a:gd name="adj1" fmla="val 8333"/>
              <a:gd name="adj2" fmla="val 49769"/>
            </a:avLst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72CE69B-F622-46EC-B71F-8551627BD6A5}"/>
              </a:ext>
            </a:extLst>
          </p:cNvPr>
          <p:cNvGrpSpPr/>
          <p:nvPr/>
        </p:nvGrpSpPr>
        <p:grpSpPr>
          <a:xfrm>
            <a:off x="6338467" y="4462571"/>
            <a:ext cx="3099500" cy="1777565"/>
            <a:chOff x="6824414" y="4106673"/>
            <a:chExt cx="3099500" cy="2107876"/>
          </a:xfrm>
        </p:grpSpPr>
        <p:grpSp>
          <p:nvGrpSpPr>
            <p:cNvPr id="209" name="그룹 208">
              <a:extLst>
                <a:ext uri="{FF2B5EF4-FFF2-40B4-BE49-F238E27FC236}">
                  <a16:creationId xmlns:a16="http://schemas.microsoft.com/office/drawing/2014/main" id="{B1FED00A-E602-4834-BD8C-F3CAD013B438}"/>
                </a:ext>
              </a:extLst>
            </p:cNvPr>
            <p:cNvGrpSpPr/>
            <p:nvPr/>
          </p:nvGrpSpPr>
          <p:grpSpPr>
            <a:xfrm>
              <a:off x="6824414" y="4106673"/>
              <a:ext cx="2812331" cy="2107876"/>
              <a:chOff x="6368489" y="3758543"/>
              <a:chExt cx="2874057" cy="2298197"/>
            </a:xfrm>
          </p:grpSpPr>
          <p:cxnSp>
            <p:nvCxnSpPr>
              <p:cNvPr id="210" name="직선 연결선 209">
                <a:extLst>
                  <a:ext uri="{FF2B5EF4-FFF2-40B4-BE49-F238E27FC236}">
                    <a16:creationId xmlns:a16="http://schemas.microsoft.com/office/drawing/2014/main" id="{2F19FC10-DAE3-4AA0-B94B-AF1EBCC83436}"/>
                  </a:ext>
                </a:extLst>
              </p:cNvPr>
              <p:cNvCxnSpPr/>
              <p:nvPr/>
            </p:nvCxnSpPr>
            <p:spPr>
              <a:xfrm>
                <a:off x="7115646" y="4035542"/>
                <a:ext cx="0" cy="1955268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11" name="직선 연결선 210">
                <a:extLst>
                  <a:ext uri="{FF2B5EF4-FFF2-40B4-BE49-F238E27FC236}">
                    <a16:creationId xmlns:a16="http://schemas.microsoft.com/office/drawing/2014/main" id="{C91CD0A1-C629-420D-8AE5-BDA71F2712B6}"/>
                  </a:ext>
                </a:extLst>
              </p:cNvPr>
              <p:cNvCxnSpPr/>
              <p:nvPr/>
            </p:nvCxnSpPr>
            <p:spPr>
              <a:xfrm>
                <a:off x="8045524" y="4035542"/>
                <a:ext cx="0" cy="1955268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12" name="직선 연결선 211">
                <a:extLst>
                  <a:ext uri="{FF2B5EF4-FFF2-40B4-BE49-F238E27FC236}">
                    <a16:creationId xmlns:a16="http://schemas.microsoft.com/office/drawing/2014/main" id="{27614707-3406-4D25-AE17-8A209A67C7C7}"/>
                  </a:ext>
                </a:extLst>
              </p:cNvPr>
              <p:cNvCxnSpPr/>
              <p:nvPr/>
            </p:nvCxnSpPr>
            <p:spPr>
              <a:xfrm>
                <a:off x="8913440" y="4035542"/>
                <a:ext cx="0" cy="1955268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937A4BB4-6983-46D7-8717-4860AF712690}"/>
                  </a:ext>
                </a:extLst>
              </p:cNvPr>
              <p:cNvSpPr txBox="1"/>
              <p:nvPr/>
            </p:nvSpPr>
            <p:spPr>
              <a:xfrm>
                <a:off x="7057309" y="3758543"/>
                <a:ext cx="5011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1T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1F182EAC-7EDC-4F26-8CC2-39F181170B84}"/>
                  </a:ext>
                </a:extLst>
              </p:cNvPr>
              <p:cNvSpPr txBox="1"/>
              <p:nvPr/>
            </p:nvSpPr>
            <p:spPr>
              <a:xfrm>
                <a:off x="7885520" y="3758543"/>
                <a:ext cx="5011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2.5T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1A1D904C-226B-41B3-8D4A-BFB57B494F7B}"/>
                  </a:ext>
                </a:extLst>
              </p:cNvPr>
              <p:cNvSpPr txBox="1"/>
              <p:nvPr/>
            </p:nvSpPr>
            <p:spPr>
              <a:xfrm>
                <a:off x="8741396" y="3758543"/>
                <a:ext cx="5011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5T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D33E493C-1560-4341-A38C-35F06379855E}"/>
                  </a:ext>
                </a:extLst>
              </p:cNvPr>
              <p:cNvSpPr txBox="1"/>
              <p:nvPr/>
            </p:nvSpPr>
            <p:spPr>
              <a:xfrm>
                <a:off x="6368489" y="5779741"/>
                <a:ext cx="5011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min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081F251C-2135-42EB-9301-C39BBA4CA91B}"/>
                  </a:ext>
                </a:extLst>
              </p:cNvPr>
              <p:cNvSpPr txBox="1"/>
              <p:nvPr/>
            </p:nvSpPr>
            <p:spPr>
              <a:xfrm>
                <a:off x="6396862" y="3883414"/>
                <a:ext cx="5011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max</a:t>
                </a:r>
                <a:endPara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8E228B67-1C77-40CC-AA36-AE531171EC51}"/>
                  </a:ext>
                </a:extLst>
              </p:cNvPr>
              <p:cNvSpPr txBox="1"/>
              <p:nvPr/>
            </p:nvSpPr>
            <p:spPr>
              <a:xfrm>
                <a:off x="6826873" y="3886487"/>
                <a:ext cx="397802" cy="2031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30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…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11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10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9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8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7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6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5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4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3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2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1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0</a:t>
                </a:r>
                <a:endPara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19" name="그룹 218">
                <a:extLst>
                  <a:ext uri="{FF2B5EF4-FFF2-40B4-BE49-F238E27FC236}">
                    <a16:creationId xmlns:a16="http://schemas.microsoft.com/office/drawing/2014/main" id="{D54B1801-2CF3-4F24-AB17-EE767780BBAD}"/>
                  </a:ext>
                </a:extLst>
              </p:cNvPr>
              <p:cNvGrpSpPr/>
              <p:nvPr/>
            </p:nvGrpSpPr>
            <p:grpSpPr>
              <a:xfrm>
                <a:off x="7109296" y="4202553"/>
                <a:ext cx="1819999" cy="45719"/>
                <a:chOff x="7119659" y="4202553"/>
                <a:chExt cx="1819999" cy="45719"/>
              </a:xfrm>
            </p:grpSpPr>
            <p:sp>
              <p:nvSpPr>
                <p:cNvPr id="264" name="타원 263">
                  <a:extLst>
                    <a:ext uri="{FF2B5EF4-FFF2-40B4-BE49-F238E27FC236}">
                      <a16:creationId xmlns:a16="http://schemas.microsoft.com/office/drawing/2014/main" id="{52E7B1E4-5925-4EE0-A010-7DF34BBF6883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65" name="타원 264">
                  <a:extLst>
                    <a:ext uri="{FF2B5EF4-FFF2-40B4-BE49-F238E27FC236}">
                      <a16:creationId xmlns:a16="http://schemas.microsoft.com/office/drawing/2014/main" id="{B3185E07-C639-46DE-AB61-E3C88E1F00FC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66" name="타원 265">
                  <a:extLst>
                    <a:ext uri="{FF2B5EF4-FFF2-40B4-BE49-F238E27FC236}">
                      <a16:creationId xmlns:a16="http://schemas.microsoft.com/office/drawing/2014/main" id="{1823ACF0-0AB9-4D74-8F39-FC879741DCD0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0" name="그룹 219">
                <a:extLst>
                  <a:ext uri="{FF2B5EF4-FFF2-40B4-BE49-F238E27FC236}">
                    <a16:creationId xmlns:a16="http://schemas.microsoft.com/office/drawing/2014/main" id="{8A6FE637-EBC4-4FCB-BC7D-B402D7D62CF6}"/>
                  </a:ext>
                </a:extLst>
              </p:cNvPr>
              <p:cNvGrpSpPr/>
              <p:nvPr/>
            </p:nvGrpSpPr>
            <p:grpSpPr>
              <a:xfrm>
                <a:off x="7109296" y="4384525"/>
                <a:ext cx="1819999" cy="45719"/>
                <a:chOff x="7119659" y="4202553"/>
                <a:chExt cx="1819999" cy="45719"/>
              </a:xfrm>
            </p:grpSpPr>
            <p:sp>
              <p:nvSpPr>
                <p:cNvPr id="261" name="타원 260">
                  <a:extLst>
                    <a:ext uri="{FF2B5EF4-FFF2-40B4-BE49-F238E27FC236}">
                      <a16:creationId xmlns:a16="http://schemas.microsoft.com/office/drawing/2014/main" id="{81C16726-F2C4-4EA5-AC54-8BAB2824DBB1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62" name="타원 261">
                  <a:extLst>
                    <a:ext uri="{FF2B5EF4-FFF2-40B4-BE49-F238E27FC236}">
                      <a16:creationId xmlns:a16="http://schemas.microsoft.com/office/drawing/2014/main" id="{9B235897-3B92-4C20-BEC9-CB4506F99638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63" name="타원 262">
                  <a:extLst>
                    <a:ext uri="{FF2B5EF4-FFF2-40B4-BE49-F238E27FC236}">
                      <a16:creationId xmlns:a16="http://schemas.microsoft.com/office/drawing/2014/main" id="{20F47052-FF29-497A-A249-F6B6EC3E5A3D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1" name="그룹 220">
                <a:extLst>
                  <a:ext uri="{FF2B5EF4-FFF2-40B4-BE49-F238E27FC236}">
                    <a16:creationId xmlns:a16="http://schemas.microsoft.com/office/drawing/2014/main" id="{6E437EE1-3016-4238-B096-52FC147C503C}"/>
                  </a:ext>
                </a:extLst>
              </p:cNvPr>
              <p:cNvGrpSpPr/>
              <p:nvPr/>
            </p:nvGrpSpPr>
            <p:grpSpPr>
              <a:xfrm>
                <a:off x="7109296" y="4748469"/>
                <a:ext cx="1819999" cy="45719"/>
                <a:chOff x="7119659" y="4202553"/>
                <a:chExt cx="1819999" cy="45719"/>
              </a:xfrm>
            </p:grpSpPr>
            <p:sp>
              <p:nvSpPr>
                <p:cNvPr id="258" name="타원 257">
                  <a:extLst>
                    <a:ext uri="{FF2B5EF4-FFF2-40B4-BE49-F238E27FC236}">
                      <a16:creationId xmlns:a16="http://schemas.microsoft.com/office/drawing/2014/main" id="{3286BBAB-0A82-453C-B79B-E8CB77BF20C8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59" name="타원 258">
                  <a:extLst>
                    <a:ext uri="{FF2B5EF4-FFF2-40B4-BE49-F238E27FC236}">
                      <a16:creationId xmlns:a16="http://schemas.microsoft.com/office/drawing/2014/main" id="{84C0AE64-07C2-411D-8663-70B3066D3BB5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60" name="타원 259">
                  <a:extLst>
                    <a:ext uri="{FF2B5EF4-FFF2-40B4-BE49-F238E27FC236}">
                      <a16:creationId xmlns:a16="http://schemas.microsoft.com/office/drawing/2014/main" id="{B7582EAB-53BC-470B-9FA2-A169FFD0AC2C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2" name="그룹 221">
                <a:extLst>
                  <a:ext uri="{FF2B5EF4-FFF2-40B4-BE49-F238E27FC236}">
                    <a16:creationId xmlns:a16="http://schemas.microsoft.com/office/drawing/2014/main" id="{28A0B20B-FFD8-4B46-9F05-433767CBC82B}"/>
                  </a:ext>
                </a:extLst>
              </p:cNvPr>
              <p:cNvGrpSpPr/>
              <p:nvPr/>
            </p:nvGrpSpPr>
            <p:grpSpPr>
              <a:xfrm>
                <a:off x="7109296" y="4566497"/>
                <a:ext cx="1819999" cy="45719"/>
                <a:chOff x="7119659" y="4202553"/>
                <a:chExt cx="1819999" cy="45719"/>
              </a:xfrm>
            </p:grpSpPr>
            <p:sp>
              <p:nvSpPr>
                <p:cNvPr id="255" name="타원 254">
                  <a:extLst>
                    <a:ext uri="{FF2B5EF4-FFF2-40B4-BE49-F238E27FC236}">
                      <a16:creationId xmlns:a16="http://schemas.microsoft.com/office/drawing/2014/main" id="{517BB64E-7060-40DB-8673-6DE3326E30E7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56" name="타원 255">
                  <a:extLst>
                    <a:ext uri="{FF2B5EF4-FFF2-40B4-BE49-F238E27FC236}">
                      <a16:creationId xmlns:a16="http://schemas.microsoft.com/office/drawing/2014/main" id="{1D91696B-C21A-4D6A-8ACF-3577B9C0E839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57" name="타원 256">
                  <a:extLst>
                    <a:ext uri="{FF2B5EF4-FFF2-40B4-BE49-F238E27FC236}">
                      <a16:creationId xmlns:a16="http://schemas.microsoft.com/office/drawing/2014/main" id="{B1D21F84-B434-4BB9-93C9-3DF937E7AC0D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3" name="그룹 222">
                <a:extLst>
                  <a:ext uri="{FF2B5EF4-FFF2-40B4-BE49-F238E27FC236}">
                    <a16:creationId xmlns:a16="http://schemas.microsoft.com/office/drawing/2014/main" id="{9A028B7D-A0C9-4334-B068-0B82390CC0A4}"/>
                  </a:ext>
                </a:extLst>
              </p:cNvPr>
              <p:cNvGrpSpPr/>
              <p:nvPr/>
            </p:nvGrpSpPr>
            <p:grpSpPr>
              <a:xfrm>
                <a:off x="7109296" y="4930441"/>
                <a:ext cx="1819999" cy="45719"/>
                <a:chOff x="7119659" y="4202553"/>
                <a:chExt cx="1819999" cy="45719"/>
              </a:xfrm>
            </p:grpSpPr>
            <p:sp>
              <p:nvSpPr>
                <p:cNvPr id="252" name="타원 251">
                  <a:extLst>
                    <a:ext uri="{FF2B5EF4-FFF2-40B4-BE49-F238E27FC236}">
                      <a16:creationId xmlns:a16="http://schemas.microsoft.com/office/drawing/2014/main" id="{2E1686E7-7F94-4E4B-8464-E625E726563D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53" name="타원 252">
                  <a:extLst>
                    <a:ext uri="{FF2B5EF4-FFF2-40B4-BE49-F238E27FC236}">
                      <a16:creationId xmlns:a16="http://schemas.microsoft.com/office/drawing/2014/main" id="{10CE368C-BA6C-425E-BC70-8514C0B62971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54" name="타원 253">
                  <a:extLst>
                    <a:ext uri="{FF2B5EF4-FFF2-40B4-BE49-F238E27FC236}">
                      <a16:creationId xmlns:a16="http://schemas.microsoft.com/office/drawing/2014/main" id="{CBA0340D-5C3F-4213-BCF9-C9B673EC24C4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4" name="그룹 223">
                <a:extLst>
                  <a:ext uri="{FF2B5EF4-FFF2-40B4-BE49-F238E27FC236}">
                    <a16:creationId xmlns:a16="http://schemas.microsoft.com/office/drawing/2014/main" id="{DF69A1B0-DC1D-41B3-92D0-6DB865A474C9}"/>
                  </a:ext>
                </a:extLst>
              </p:cNvPr>
              <p:cNvGrpSpPr/>
              <p:nvPr/>
            </p:nvGrpSpPr>
            <p:grpSpPr>
              <a:xfrm>
                <a:off x="7109296" y="5112413"/>
                <a:ext cx="1819999" cy="45719"/>
                <a:chOff x="7119659" y="4202553"/>
                <a:chExt cx="1819999" cy="45719"/>
              </a:xfrm>
            </p:grpSpPr>
            <p:sp>
              <p:nvSpPr>
                <p:cNvPr id="249" name="타원 248">
                  <a:extLst>
                    <a:ext uri="{FF2B5EF4-FFF2-40B4-BE49-F238E27FC236}">
                      <a16:creationId xmlns:a16="http://schemas.microsoft.com/office/drawing/2014/main" id="{22CD7CC3-9ABC-46E2-B5B2-6DD0E4DE0E50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50" name="타원 249">
                  <a:extLst>
                    <a:ext uri="{FF2B5EF4-FFF2-40B4-BE49-F238E27FC236}">
                      <a16:creationId xmlns:a16="http://schemas.microsoft.com/office/drawing/2014/main" id="{EC2EE700-4EBA-4083-A0D2-FAF52F149C89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51" name="타원 250">
                  <a:extLst>
                    <a:ext uri="{FF2B5EF4-FFF2-40B4-BE49-F238E27FC236}">
                      <a16:creationId xmlns:a16="http://schemas.microsoft.com/office/drawing/2014/main" id="{97E99089-78A3-4D1D-817C-6FC518E89370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5" name="그룹 224">
                <a:extLst>
                  <a:ext uri="{FF2B5EF4-FFF2-40B4-BE49-F238E27FC236}">
                    <a16:creationId xmlns:a16="http://schemas.microsoft.com/office/drawing/2014/main" id="{CEE8BF01-92D2-478B-80F9-ABA963B85DD7}"/>
                  </a:ext>
                </a:extLst>
              </p:cNvPr>
              <p:cNvGrpSpPr/>
              <p:nvPr/>
            </p:nvGrpSpPr>
            <p:grpSpPr>
              <a:xfrm>
                <a:off x="7109296" y="5294385"/>
                <a:ext cx="1819999" cy="45719"/>
                <a:chOff x="7119659" y="4202553"/>
                <a:chExt cx="1819999" cy="45719"/>
              </a:xfrm>
            </p:grpSpPr>
            <p:sp>
              <p:nvSpPr>
                <p:cNvPr id="246" name="타원 245">
                  <a:extLst>
                    <a:ext uri="{FF2B5EF4-FFF2-40B4-BE49-F238E27FC236}">
                      <a16:creationId xmlns:a16="http://schemas.microsoft.com/office/drawing/2014/main" id="{A995A666-04F1-4CC6-9849-7B2BCC3BF0BB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47" name="타원 246">
                  <a:extLst>
                    <a:ext uri="{FF2B5EF4-FFF2-40B4-BE49-F238E27FC236}">
                      <a16:creationId xmlns:a16="http://schemas.microsoft.com/office/drawing/2014/main" id="{CB798ED3-E7D0-46E3-8F92-A4D1E3C2F331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48" name="타원 247">
                  <a:extLst>
                    <a:ext uri="{FF2B5EF4-FFF2-40B4-BE49-F238E27FC236}">
                      <a16:creationId xmlns:a16="http://schemas.microsoft.com/office/drawing/2014/main" id="{6076D912-D6AB-4A8B-BF5E-013DB0A347FA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6" name="그룹 225">
                <a:extLst>
                  <a:ext uri="{FF2B5EF4-FFF2-40B4-BE49-F238E27FC236}">
                    <a16:creationId xmlns:a16="http://schemas.microsoft.com/office/drawing/2014/main" id="{E46CAA6B-6713-44BD-8D17-27565340B734}"/>
                  </a:ext>
                </a:extLst>
              </p:cNvPr>
              <p:cNvGrpSpPr/>
              <p:nvPr/>
            </p:nvGrpSpPr>
            <p:grpSpPr>
              <a:xfrm>
                <a:off x="7109296" y="5476357"/>
                <a:ext cx="1819999" cy="45719"/>
                <a:chOff x="7119659" y="4202553"/>
                <a:chExt cx="1819999" cy="45719"/>
              </a:xfrm>
            </p:grpSpPr>
            <p:sp>
              <p:nvSpPr>
                <p:cNvPr id="243" name="타원 242">
                  <a:extLst>
                    <a:ext uri="{FF2B5EF4-FFF2-40B4-BE49-F238E27FC236}">
                      <a16:creationId xmlns:a16="http://schemas.microsoft.com/office/drawing/2014/main" id="{DC3A9D20-8366-4C93-A89D-6B7E39F4AC5C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44" name="타원 243">
                  <a:extLst>
                    <a:ext uri="{FF2B5EF4-FFF2-40B4-BE49-F238E27FC236}">
                      <a16:creationId xmlns:a16="http://schemas.microsoft.com/office/drawing/2014/main" id="{5250910A-4D8A-451A-8146-B93EACC19442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45" name="타원 244">
                  <a:extLst>
                    <a:ext uri="{FF2B5EF4-FFF2-40B4-BE49-F238E27FC236}">
                      <a16:creationId xmlns:a16="http://schemas.microsoft.com/office/drawing/2014/main" id="{5CB71E56-F3DE-44C5-814E-02937238018F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7" name="그룹 226">
                <a:extLst>
                  <a:ext uri="{FF2B5EF4-FFF2-40B4-BE49-F238E27FC236}">
                    <a16:creationId xmlns:a16="http://schemas.microsoft.com/office/drawing/2014/main" id="{CD7B0E2D-89E8-4B15-9F06-92872A21F986}"/>
                  </a:ext>
                </a:extLst>
              </p:cNvPr>
              <p:cNvGrpSpPr/>
              <p:nvPr/>
            </p:nvGrpSpPr>
            <p:grpSpPr>
              <a:xfrm>
                <a:off x="7109296" y="5658329"/>
                <a:ext cx="1819999" cy="45719"/>
                <a:chOff x="7119659" y="4202553"/>
                <a:chExt cx="1819999" cy="45719"/>
              </a:xfrm>
            </p:grpSpPr>
            <p:sp>
              <p:nvSpPr>
                <p:cNvPr id="240" name="타원 239">
                  <a:extLst>
                    <a:ext uri="{FF2B5EF4-FFF2-40B4-BE49-F238E27FC236}">
                      <a16:creationId xmlns:a16="http://schemas.microsoft.com/office/drawing/2014/main" id="{8B271C16-9544-48A5-9D7A-58CB3BBCCE76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41" name="타원 240">
                  <a:extLst>
                    <a:ext uri="{FF2B5EF4-FFF2-40B4-BE49-F238E27FC236}">
                      <a16:creationId xmlns:a16="http://schemas.microsoft.com/office/drawing/2014/main" id="{CB4A59F6-5CDF-4A2E-8129-AA37765659E2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42" name="타원 241">
                  <a:extLst>
                    <a:ext uri="{FF2B5EF4-FFF2-40B4-BE49-F238E27FC236}">
                      <a16:creationId xmlns:a16="http://schemas.microsoft.com/office/drawing/2014/main" id="{A6B95A1D-8D18-4E67-8120-E1602709A250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grpSp>
            <p:nvGrpSpPr>
              <p:cNvPr id="228" name="그룹 227">
                <a:extLst>
                  <a:ext uri="{FF2B5EF4-FFF2-40B4-BE49-F238E27FC236}">
                    <a16:creationId xmlns:a16="http://schemas.microsoft.com/office/drawing/2014/main" id="{AF432D3B-808E-4427-A116-5E1B3B02206B}"/>
                  </a:ext>
                </a:extLst>
              </p:cNvPr>
              <p:cNvGrpSpPr/>
              <p:nvPr/>
            </p:nvGrpSpPr>
            <p:grpSpPr>
              <a:xfrm>
                <a:off x="7109296" y="5840302"/>
                <a:ext cx="1819999" cy="45719"/>
                <a:chOff x="7119659" y="4202553"/>
                <a:chExt cx="1819999" cy="45719"/>
              </a:xfrm>
            </p:grpSpPr>
            <p:sp>
              <p:nvSpPr>
                <p:cNvPr id="237" name="타원 236">
                  <a:extLst>
                    <a:ext uri="{FF2B5EF4-FFF2-40B4-BE49-F238E27FC236}">
                      <a16:creationId xmlns:a16="http://schemas.microsoft.com/office/drawing/2014/main" id="{AF52FF8E-59DF-4E4A-9F7B-A752F68EDB3A}"/>
                    </a:ext>
                  </a:extLst>
                </p:cNvPr>
                <p:cNvSpPr/>
                <p:nvPr/>
              </p:nvSpPr>
              <p:spPr>
                <a:xfrm>
                  <a:off x="711965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38" name="타원 237">
                  <a:extLst>
                    <a:ext uri="{FF2B5EF4-FFF2-40B4-BE49-F238E27FC236}">
                      <a16:creationId xmlns:a16="http://schemas.microsoft.com/office/drawing/2014/main" id="{474E09A6-966D-42BA-8735-A6D79EEF5171}"/>
                    </a:ext>
                  </a:extLst>
                </p:cNvPr>
                <p:cNvSpPr/>
                <p:nvPr/>
              </p:nvSpPr>
              <p:spPr>
                <a:xfrm>
                  <a:off x="8893939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  <p:sp>
              <p:nvSpPr>
                <p:cNvPr id="239" name="타원 238">
                  <a:extLst>
                    <a:ext uri="{FF2B5EF4-FFF2-40B4-BE49-F238E27FC236}">
                      <a16:creationId xmlns:a16="http://schemas.microsoft.com/office/drawing/2014/main" id="{8D57AB27-F191-467C-A848-52F544BCAAA5}"/>
                    </a:ext>
                  </a:extLst>
                </p:cNvPr>
                <p:cNvSpPr/>
                <p:nvPr/>
              </p:nvSpPr>
              <p:spPr>
                <a:xfrm>
                  <a:off x="8022664" y="4202553"/>
                  <a:ext cx="45719" cy="4571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  <a:cs typeface="+mn-cs"/>
                  </a:endParaRPr>
                </a:p>
              </p:txBody>
            </p:sp>
          </p:grpSp>
          <p:cxnSp>
            <p:nvCxnSpPr>
              <p:cNvPr id="229" name="직선 연결선 228">
                <a:extLst>
                  <a:ext uri="{FF2B5EF4-FFF2-40B4-BE49-F238E27FC236}">
                    <a16:creationId xmlns:a16="http://schemas.microsoft.com/office/drawing/2014/main" id="{B570767D-F093-4318-9EA6-4D094CE12425}"/>
                  </a:ext>
                </a:extLst>
              </p:cNvPr>
              <p:cNvCxnSpPr>
                <a:endCxn id="263" idx="5"/>
              </p:cNvCxnSpPr>
              <p:nvPr/>
            </p:nvCxnSpPr>
            <p:spPr>
              <a:xfrm>
                <a:off x="7155015" y="4225412"/>
                <a:ext cx="896310" cy="198137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0" name="직선 연결선 229">
                <a:extLst>
                  <a:ext uri="{FF2B5EF4-FFF2-40B4-BE49-F238E27FC236}">
                    <a16:creationId xmlns:a16="http://schemas.microsoft.com/office/drawing/2014/main" id="{6D322694-8543-4F64-B22E-91A9EC6D4644}"/>
                  </a:ext>
                </a:extLst>
              </p:cNvPr>
              <p:cNvCxnSpPr>
                <a:cxnSpLocks/>
                <a:stCxn id="263" idx="7"/>
                <a:endCxn id="265" idx="2"/>
              </p:cNvCxnSpPr>
              <p:nvPr/>
            </p:nvCxnSpPr>
            <p:spPr>
              <a:xfrm flipV="1">
                <a:off x="8051325" y="4225413"/>
                <a:ext cx="832251" cy="165807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1" name="직선 연결선 230">
                <a:extLst>
                  <a:ext uri="{FF2B5EF4-FFF2-40B4-BE49-F238E27FC236}">
                    <a16:creationId xmlns:a16="http://schemas.microsoft.com/office/drawing/2014/main" id="{22DEA0EE-BFC5-452E-8C1C-2BD2E1A94F60}"/>
                  </a:ext>
                </a:extLst>
              </p:cNvPr>
              <p:cNvCxnSpPr>
                <a:cxnSpLocks/>
                <a:stCxn id="243" idx="7"/>
                <a:endCxn id="254" idx="2"/>
              </p:cNvCxnSpPr>
              <p:nvPr/>
            </p:nvCxnSpPr>
            <p:spPr>
              <a:xfrm flipV="1">
                <a:off x="7148320" y="4953301"/>
                <a:ext cx="863981" cy="529751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2" name="직선 연결선 231">
                <a:extLst>
                  <a:ext uri="{FF2B5EF4-FFF2-40B4-BE49-F238E27FC236}">
                    <a16:creationId xmlns:a16="http://schemas.microsoft.com/office/drawing/2014/main" id="{CA4F4BA7-1EED-4FD8-868D-F8B4CBD56D86}"/>
                  </a:ext>
                </a:extLst>
              </p:cNvPr>
              <p:cNvCxnSpPr>
                <a:cxnSpLocks/>
                <a:stCxn id="254" idx="7"/>
                <a:endCxn id="244" idx="4"/>
              </p:cNvCxnSpPr>
              <p:nvPr/>
            </p:nvCxnSpPr>
            <p:spPr>
              <a:xfrm>
                <a:off x="8051325" y="4937136"/>
                <a:ext cx="855111" cy="584940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3" name="직선 연결선 232">
                <a:extLst>
                  <a:ext uri="{FF2B5EF4-FFF2-40B4-BE49-F238E27FC236}">
                    <a16:creationId xmlns:a16="http://schemas.microsoft.com/office/drawing/2014/main" id="{A7DB9301-EB93-45CA-A0F9-2FC7B7EC3164}"/>
                  </a:ext>
                </a:extLst>
              </p:cNvPr>
              <p:cNvCxnSpPr>
                <a:cxnSpLocks/>
                <a:stCxn id="258" idx="5"/>
                <a:endCxn id="257" idx="2"/>
              </p:cNvCxnSpPr>
              <p:nvPr/>
            </p:nvCxnSpPr>
            <p:spPr>
              <a:xfrm flipV="1">
                <a:off x="7148320" y="4589357"/>
                <a:ext cx="863981" cy="198136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4" name="직선 연결선 233">
                <a:extLst>
                  <a:ext uri="{FF2B5EF4-FFF2-40B4-BE49-F238E27FC236}">
                    <a16:creationId xmlns:a16="http://schemas.microsoft.com/office/drawing/2014/main" id="{2AF18227-DE32-46C6-A437-F9A34782EB8B}"/>
                  </a:ext>
                </a:extLst>
              </p:cNvPr>
              <p:cNvCxnSpPr>
                <a:cxnSpLocks/>
                <a:stCxn id="257" idx="6"/>
                <a:endCxn id="262" idx="2"/>
              </p:cNvCxnSpPr>
              <p:nvPr/>
            </p:nvCxnSpPr>
            <p:spPr>
              <a:xfrm flipV="1">
                <a:off x="8058020" y="4407385"/>
                <a:ext cx="825556" cy="181972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5" name="직선 연결선 234">
                <a:extLst>
                  <a:ext uri="{FF2B5EF4-FFF2-40B4-BE49-F238E27FC236}">
                    <a16:creationId xmlns:a16="http://schemas.microsoft.com/office/drawing/2014/main" id="{347DC32C-3D40-4280-8507-C51FE065FBE5}"/>
                  </a:ext>
                </a:extLst>
              </p:cNvPr>
              <p:cNvCxnSpPr>
                <a:cxnSpLocks/>
                <a:stCxn id="252" idx="3"/>
                <a:endCxn id="242" idx="5"/>
              </p:cNvCxnSpPr>
              <p:nvPr/>
            </p:nvCxnSpPr>
            <p:spPr>
              <a:xfrm>
                <a:off x="7115991" y="4969465"/>
                <a:ext cx="935334" cy="727888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6" name="직선 연결선 235">
                <a:extLst>
                  <a:ext uri="{FF2B5EF4-FFF2-40B4-BE49-F238E27FC236}">
                    <a16:creationId xmlns:a16="http://schemas.microsoft.com/office/drawing/2014/main" id="{337DCCF5-8BD4-4592-A55F-32EC58ED95F3}"/>
                  </a:ext>
                </a:extLst>
              </p:cNvPr>
              <p:cNvCxnSpPr>
                <a:cxnSpLocks/>
                <a:stCxn id="242" idx="6"/>
                <a:endCxn id="250" idx="2"/>
              </p:cNvCxnSpPr>
              <p:nvPr/>
            </p:nvCxnSpPr>
            <p:spPr>
              <a:xfrm flipV="1">
                <a:off x="8058020" y="5135273"/>
                <a:ext cx="825556" cy="545916"/>
              </a:xfrm>
              <a:prstGeom prst="line">
                <a:avLst/>
              </a:prstGeom>
              <a:noFill/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</p:grpSp>
        <p:grpSp>
          <p:nvGrpSpPr>
            <p:cNvPr id="268" name="그룹 267">
              <a:extLst>
                <a:ext uri="{FF2B5EF4-FFF2-40B4-BE49-F238E27FC236}">
                  <a16:creationId xmlns:a16="http://schemas.microsoft.com/office/drawing/2014/main" id="{EC1C07D9-481D-481B-99AE-1E252D783B97}"/>
                </a:ext>
              </a:extLst>
            </p:cNvPr>
            <p:cNvGrpSpPr/>
            <p:nvPr/>
          </p:nvGrpSpPr>
          <p:grpSpPr>
            <a:xfrm>
              <a:off x="9433527" y="4407859"/>
              <a:ext cx="490387" cy="225831"/>
              <a:chOff x="9362253" y="4549087"/>
              <a:chExt cx="501150" cy="246221"/>
            </a:xfrm>
          </p:grpSpPr>
          <p:sp>
            <p:nvSpPr>
              <p:cNvPr id="269" name="직사각형 268">
                <a:extLst>
                  <a:ext uri="{FF2B5EF4-FFF2-40B4-BE49-F238E27FC236}">
                    <a16:creationId xmlns:a16="http://schemas.microsoft.com/office/drawing/2014/main" id="{B7724311-2827-4ECB-84BA-E7FCF3DEDFA2}"/>
                  </a:ext>
                </a:extLst>
              </p:cNvPr>
              <p:cNvSpPr/>
              <p:nvPr/>
            </p:nvSpPr>
            <p:spPr>
              <a:xfrm>
                <a:off x="9371331" y="4592040"/>
                <a:ext cx="380713" cy="175277"/>
              </a:xfrm>
              <a:prstGeom prst="rect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rgbClr val="F7964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409687E0-F6DB-482E-A2B5-E0CDE1A6FF59}"/>
                  </a:ext>
                </a:extLst>
              </p:cNvPr>
              <p:cNvSpPr txBox="1"/>
              <p:nvPr/>
            </p:nvSpPr>
            <p:spPr>
              <a:xfrm>
                <a:off x="9362253" y="4549087"/>
                <a:ext cx="50115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cost</a:t>
                </a: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71" name="그룹 270">
              <a:extLst>
                <a:ext uri="{FF2B5EF4-FFF2-40B4-BE49-F238E27FC236}">
                  <a16:creationId xmlns:a16="http://schemas.microsoft.com/office/drawing/2014/main" id="{94F92AC6-23BF-4574-B811-C6D1F337E069}"/>
                </a:ext>
              </a:extLst>
            </p:cNvPr>
            <p:cNvGrpSpPr/>
            <p:nvPr/>
          </p:nvGrpSpPr>
          <p:grpSpPr>
            <a:xfrm>
              <a:off x="9433527" y="4589572"/>
              <a:ext cx="490387" cy="225831"/>
              <a:chOff x="9362253" y="4549087"/>
              <a:chExt cx="501150" cy="246221"/>
            </a:xfrm>
          </p:grpSpPr>
          <p:sp>
            <p:nvSpPr>
              <p:cNvPr id="272" name="직사각형 271">
                <a:extLst>
                  <a:ext uri="{FF2B5EF4-FFF2-40B4-BE49-F238E27FC236}">
                    <a16:creationId xmlns:a16="http://schemas.microsoft.com/office/drawing/2014/main" id="{52391464-A339-4737-B5F2-644E6DD3C427}"/>
                  </a:ext>
                </a:extLst>
              </p:cNvPr>
              <p:cNvSpPr/>
              <p:nvPr/>
            </p:nvSpPr>
            <p:spPr>
              <a:xfrm>
                <a:off x="9371331" y="4592040"/>
                <a:ext cx="380713" cy="175277"/>
              </a:xfrm>
              <a:prstGeom prst="rect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rgbClr val="F7964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C880E91C-E804-4B25-8251-1AD51F67F0ED}"/>
                  </a:ext>
                </a:extLst>
              </p:cNvPr>
              <p:cNvSpPr txBox="1"/>
              <p:nvPr/>
            </p:nvSpPr>
            <p:spPr>
              <a:xfrm>
                <a:off x="9362253" y="4549087"/>
                <a:ext cx="50115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cost</a:t>
                </a: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74" name="그룹 273">
              <a:extLst>
                <a:ext uri="{FF2B5EF4-FFF2-40B4-BE49-F238E27FC236}">
                  <a16:creationId xmlns:a16="http://schemas.microsoft.com/office/drawing/2014/main" id="{D49A5E32-1358-42FF-9D5B-AFB718BC579E}"/>
                </a:ext>
              </a:extLst>
            </p:cNvPr>
            <p:cNvGrpSpPr/>
            <p:nvPr/>
          </p:nvGrpSpPr>
          <p:grpSpPr>
            <a:xfrm>
              <a:off x="9433527" y="5230039"/>
              <a:ext cx="490387" cy="225831"/>
              <a:chOff x="9362253" y="4549087"/>
              <a:chExt cx="501150" cy="246221"/>
            </a:xfrm>
          </p:grpSpPr>
          <p:sp>
            <p:nvSpPr>
              <p:cNvPr id="275" name="직사각형 274">
                <a:extLst>
                  <a:ext uri="{FF2B5EF4-FFF2-40B4-BE49-F238E27FC236}">
                    <a16:creationId xmlns:a16="http://schemas.microsoft.com/office/drawing/2014/main" id="{3AAB0BF5-F0CB-409F-AF3F-246804D32D3D}"/>
                  </a:ext>
                </a:extLst>
              </p:cNvPr>
              <p:cNvSpPr/>
              <p:nvPr/>
            </p:nvSpPr>
            <p:spPr>
              <a:xfrm>
                <a:off x="9371331" y="4592040"/>
                <a:ext cx="380713" cy="175277"/>
              </a:xfrm>
              <a:prstGeom prst="rect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rgbClr val="F7964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13A177D3-AD1A-4605-A2C5-73B912103B9B}"/>
                  </a:ext>
                </a:extLst>
              </p:cNvPr>
              <p:cNvSpPr txBox="1"/>
              <p:nvPr/>
            </p:nvSpPr>
            <p:spPr>
              <a:xfrm>
                <a:off x="9362253" y="4549087"/>
                <a:ext cx="50115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cost</a:t>
                </a: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277" name="그룹 276">
              <a:extLst>
                <a:ext uri="{FF2B5EF4-FFF2-40B4-BE49-F238E27FC236}">
                  <a16:creationId xmlns:a16="http://schemas.microsoft.com/office/drawing/2014/main" id="{C5043B90-67B3-41C0-88B1-7206B6F36A31}"/>
                </a:ext>
              </a:extLst>
            </p:cNvPr>
            <p:cNvGrpSpPr/>
            <p:nvPr/>
          </p:nvGrpSpPr>
          <p:grpSpPr>
            <a:xfrm>
              <a:off x="9433527" y="5587959"/>
              <a:ext cx="490387" cy="225831"/>
              <a:chOff x="9362253" y="4549087"/>
              <a:chExt cx="501150" cy="246221"/>
            </a:xfrm>
          </p:grpSpPr>
          <p:sp>
            <p:nvSpPr>
              <p:cNvPr id="278" name="직사각형 277">
                <a:extLst>
                  <a:ext uri="{FF2B5EF4-FFF2-40B4-BE49-F238E27FC236}">
                    <a16:creationId xmlns:a16="http://schemas.microsoft.com/office/drawing/2014/main" id="{EF42B29C-899F-40B4-9025-688697DFD3C5}"/>
                  </a:ext>
                </a:extLst>
              </p:cNvPr>
              <p:cNvSpPr/>
              <p:nvPr/>
            </p:nvSpPr>
            <p:spPr>
              <a:xfrm>
                <a:off x="9371331" y="4592040"/>
                <a:ext cx="380713" cy="175277"/>
              </a:xfrm>
              <a:prstGeom prst="rect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rgbClr val="F7964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  <a:cs typeface="+mn-cs"/>
                </a:endParaRP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DB01F952-801A-476E-8990-A15FC465FEDD}"/>
                  </a:ext>
                </a:extLst>
              </p:cNvPr>
              <p:cNvSpPr txBox="1"/>
              <p:nvPr/>
            </p:nvSpPr>
            <p:spPr>
              <a:xfrm>
                <a:off x="9362253" y="4549087"/>
                <a:ext cx="501150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맑은 고딕"/>
                    <a:ea typeface="맑은 고딕" panose="020B0503020000020004" pitchFamily="50" charset="-127"/>
                  </a:rPr>
                  <a:t>cost</a:t>
                </a: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D386873-AD11-4F3F-95D2-AD70A77016E2}"/>
              </a:ext>
            </a:extLst>
          </p:cNvPr>
          <p:cNvGrpSpPr/>
          <p:nvPr/>
        </p:nvGrpSpPr>
        <p:grpSpPr>
          <a:xfrm>
            <a:off x="3943933" y="1991722"/>
            <a:ext cx="2064857" cy="4446866"/>
            <a:chOff x="3973429" y="1384572"/>
            <a:chExt cx="2064857" cy="4708724"/>
          </a:xfrm>
        </p:grpSpPr>
        <p:sp>
          <p:nvSpPr>
            <p:cNvPr id="170" name="Rectangle 16">
              <a:extLst>
                <a:ext uri="{FF2B5EF4-FFF2-40B4-BE49-F238E27FC236}">
                  <a16:creationId xmlns:a16="http://schemas.microsoft.com/office/drawing/2014/main" id="{51CEE790-7AA2-4B9A-8043-5EA91721D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5776" y="1991723"/>
              <a:ext cx="2056207" cy="434497"/>
            </a:xfrm>
            <a:prstGeom prst="rect">
              <a:avLst/>
            </a:prstGeom>
            <a:solidFill>
              <a:srgbClr val="EAEAEA"/>
            </a:solidFill>
            <a:ln w="15875" algn="ctr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93663" indent="-93663" algn="ctr" fontAlgn="auto" latinLnBrk="0">
                <a:spcBef>
                  <a:spcPct val="50000"/>
                </a:spcBef>
                <a:spcAft>
                  <a:spcPts val="0"/>
                </a:spcAft>
                <a:buFont typeface="Wingdings" pitchFamily="2" charset="2"/>
                <a:buNone/>
              </a:pPr>
              <a:r>
                <a:rPr kumimoji="0"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3Month data</a:t>
              </a:r>
            </a:p>
          </p:txBody>
        </p:sp>
        <p:sp>
          <p:nvSpPr>
            <p:cNvPr id="172" name="Rectangle 16">
              <a:extLst>
                <a:ext uri="{FF2B5EF4-FFF2-40B4-BE49-F238E27FC236}">
                  <a16:creationId xmlns:a16="http://schemas.microsoft.com/office/drawing/2014/main" id="{0BDC5923-BFEF-4113-A407-D6064B4AB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3429" y="2723976"/>
              <a:ext cx="2056207" cy="955474"/>
            </a:xfrm>
            <a:prstGeom prst="rect">
              <a:avLst/>
            </a:prstGeom>
            <a:solidFill>
              <a:srgbClr val="EAEAEA"/>
            </a:solidFill>
            <a:ln w="15875" algn="ctr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93663" indent="-93663" algn="ctr" fontAlgn="auto" latinLnBrk="0">
                <a:spcBef>
                  <a:spcPct val="50000"/>
                </a:spcBef>
                <a:spcAft>
                  <a:spcPts val="0"/>
                </a:spcAft>
                <a:buFont typeface="Wingdings" pitchFamily="2" charset="2"/>
                <a:buNone/>
              </a:pPr>
              <a:r>
                <a:rPr kumimoji="0"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Optimization for 3month Loads</a:t>
              </a:r>
            </a:p>
          </p:txBody>
        </p:sp>
        <p:sp>
          <p:nvSpPr>
            <p:cNvPr id="173" name="Rectangle 16">
              <a:extLst>
                <a:ext uri="{FF2B5EF4-FFF2-40B4-BE49-F238E27FC236}">
                  <a16:creationId xmlns:a16="http://schemas.microsoft.com/office/drawing/2014/main" id="{BA01204B-7502-4DA5-92B1-55EECA56E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3429" y="3973826"/>
              <a:ext cx="2056207" cy="795556"/>
            </a:xfrm>
            <a:prstGeom prst="rect">
              <a:avLst/>
            </a:prstGeom>
            <a:solidFill>
              <a:srgbClr val="EAEAEA"/>
            </a:solidFill>
            <a:ln w="15875" algn="ctr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93663" indent="-93663" algn="ctr" fontAlgn="auto" latinLnBrk="0">
                <a:spcBef>
                  <a:spcPct val="50000"/>
                </a:spcBef>
                <a:spcAft>
                  <a:spcPts val="0"/>
                </a:spcAft>
                <a:buFont typeface="Wingdings" pitchFamily="2" charset="2"/>
                <a:buNone/>
              </a:pPr>
              <a:r>
                <a:rPr kumimoji="0"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Get each truck type amount</a:t>
              </a:r>
            </a:p>
            <a:p>
              <a:pPr marL="93663" indent="-93663" algn="ctr" fontAlgn="auto" latinLnBrk="0">
                <a:spcBef>
                  <a:spcPct val="50000"/>
                </a:spcBef>
                <a:spcAft>
                  <a:spcPts val="0"/>
                </a:spcAft>
                <a:buFont typeface="Wingdings" pitchFamily="2" charset="2"/>
                <a:buNone/>
              </a:pPr>
              <a:r>
                <a:rPr kumimoji="0"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(min, max)</a:t>
              </a:r>
            </a:p>
          </p:txBody>
        </p:sp>
        <p:sp>
          <p:nvSpPr>
            <p:cNvPr id="174" name="Rectangle 16">
              <a:extLst>
                <a:ext uri="{FF2B5EF4-FFF2-40B4-BE49-F238E27FC236}">
                  <a16:creationId xmlns:a16="http://schemas.microsoft.com/office/drawing/2014/main" id="{DF8ACEB6-1050-4F68-B2F3-E4158A61F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3429" y="5297740"/>
              <a:ext cx="2056207" cy="795556"/>
            </a:xfrm>
            <a:prstGeom prst="rect">
              <a:avLst/>
            </a:prstGeom>
            <a:solidFill>
              <a:srgbClr val="EAEAEA"/>
            </a:solidFill>
            <a:ln w="15875" algn="ctr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93663" indent="-93663" algn="ctr" fontAlgn="auto" latinLnBrk="0">
                <a:spcBef>
                  <a:spcPct val="50000"/>
                </a:spcBef>
                <a:spcAft>
                  <a:spcPts val="0"/>
                </a:spcAft>
                <a:buFont typeface="Wingdings" pitchFamily="2" charset="2"/>
                <a:buNone/>
              </a:pPr>
              <a:r>
                <a:rPr kumimoji="0"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Optimization get optimal dedicated truck amount</a:t>
              </a:r>
            </a:p>
          </p:txBody>
        </p:sp>
        <p:cxnSp>
          <p:nvCxnSpPr>
            <p:cNvPr id="175" name="직선 화살표 연결선 174">
              <a:extLst>
                <a:ext uri="{FF2B5EF4-FFF2-40B4-BE49-F238E27FC236}">
                  <a16:creationId xmlns:a16="http://schemas.microsoft.com/office/drawing/2014/main" id="{8A2F6DB7-E54D-4B19-B6A5-B98C19311726}"/>
                </a:ext>
              </a:extLst>
            </p:cNvPr>
            <p:cNvCxnSpPr>
              <a:cxnSpLocks/>
              <a:stCxn id="170" idx="2"/>
              <a:endCxn id="172" idx="0"/>
            </p:cNvCxnSpPr>
            <p:nvPr/>
          </p:nvCxnSpPr>
          <p:spPr>
            <a:xfrm flipH="1">
              <a:off x="5001533" y="2426220"/>
              <a:ext cx="2346" cy="297756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76" name="직선 화살표 연결선 175">
              <a:extLst>
                <a:ext uri="{FF2B5EF4-FFF2-40B4-BE49-F238E27FC236}">
                  <a16:creationId xmlns:a16="http://schemas.microsoft.com/office/drawing/2014/main" id="{6B2C3E65-D8E7-47B4-9A47-AA26889703A7}"/>
                </a:ext>
              </a:extLst>
            </p:cNvPr>
            <p:cNvCxnSpPr>
              <a:cxnSpLocks/>
              <a:stCxn id="172" idx="2"/>
              <a:endCxn id="173" idx="0"/>
            </p:cNvCxnSpPr>
            <p:nvPr/>
          </p:nvCxnSpPr>
          <p:spPr>
            <a:xfrm>
              <a:off x="5001533" y="3679450"/>
              <a:ext cx="0" cy="294376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177" name="직선 화살표 연결선 176">
              <a:extLst>
                <a:ext uri="{FF2B5EF4-FFF2-40B4-BE49-F238E27FC236}">
                  <a16:creationId xmlns:a16="http://schemas.microsoft.com/office/drawing/2014/main" id="{A94167DC-58C2-4D0F-9315-7BC703A7D73D}"/>
                </a:ext>
              </a:extLst>
            </p:cNvPr>
            <p:cNvCxnSpPr>
              <a:cxnSpLocks/>
              <a:stCxn id="173" idx="2"/>
              <a:endCxn id="174" idx="0"/>
            </p:cNvCxnSpPr>
            <p:nvPr/>
          </p:nvCxnSpPr>
          <p:spPr>
            <a:xfrm>
              <a:off x="5001533" y="4769382"/>
              <a:ext cx="0" cy="528358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sp>
          <p:nvSpPr>
            <p:cNvPr id="280" name="Rectangle 16">
              <a:extLst>
                <a:ext uri="{FF2B5EF4-FFF2-40B4-BE49-F238E27FC236}">
                  <a16:creationId xmlns:a16="http://schemas.microsoft.com/office/drawing/2014/main" id="{0CC98A1D-2C39-4FA2-9CE1-16CDFEECB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079" y="1384572"/>
              <a:ext cx="2056207" cy="410127"/>
            </a:xfrm>
            <a:prstGeom prst="rect">
              <a:avLst/>
            </a:prstGeom>
            <a:solidFill>
              <a:srgbClr val="EAEAEA"/>
            </a:solidFill>
            <a:ln w="15875" algn="ctr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93663" indent="-93663" algn="ctr" fontAlgn="auto" latinLnBrk="0">
                <a:spcBef>
                  <a:spcPct val="50000"/>
                </a:spcBef>
                <a:spcAft>
                  <a:spcPts val="0"/>
                </a:spcAft>
                <a:buFont typeface="Wingdings" pitchFamily="2" charset="2"/>
                <a:buNone/>
              </a:pPr>
              <a:r>
                <a:rPr kumimoji="0"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Master data</a:t>
              </a:r>
              <a:br>
                <a:rPr kumimoji="0"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kumimoji="0" lang="en-US" altLang="ko-KR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Configuration</a:t>
              </a:r>
            </a:p>
          </p:txBody>
        </p:sp>
        <p:cxnSp>
          <p:nvCxnSpPr>
            <p:cNvPr id="281" name="직선 화살표 연결선 280">
              <a:extLst>
                <a:ext uri="{FF2B5EF4-FFF2-40B4-BE49-F238E27FC236}">
                  <a16:creationId xmlns:a16="http://schemas.microsoft.com/office/drawing/2014/main" id="{76883CC9-98CC-489F-B42A-75039611D158}"/>
                </a:ext>
              </a:extLst>
            </p:cNvPr>
            <p:cNvCxnSpPr>
              <a:cxnSpLocks/>
              <a:stCxn id="280" idx="2"/>
              <a:endCxn id="170" idx="0"/>
            </p:cNvCxnSpPr>
            <p:nvPr/>
          </p:nvCxnSpPr>
          <p:spPr>
            <a:xfrm flipH="1">
              <a:off x="5003880" y="1794699"/>
              <a:ext cx="6303" cy="197024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  <p:sp>
        <p:nvSpPr>
          <p:cNvPr id="282" name="Text Box 2">
            <a:extLst>
              <a:ext uri="{FF2B5EF4-FFF2-40B4-BE49-F238E27FC236}">
                <a16:creationId xmlns:a16="http://schemas.microsoft.com/office/drawing/2014/main" id="{A1AEC1F0-9EDC-4405-A98B-7DEE12694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78" y="1207785"/>
            <a:ext cx="79868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거점 최적화에 따른 고정 </a:t>
            </a:r>
            <a:r>
              <a:rPr kumimoji="0" lang="ko-KR" altLang="en-US" sz="12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지입차</a:t>
            </a:r>
            <a:r>
              <a:rPr kumimoji="0" lang="ko-KR" altLang="en-US" sz="12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최적 대수 산정 알고리즘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C423B68E-32CA-48E0-8C4B-4E9660418331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2633984374"/>
      </p:ext>
    </p:extLst>
  </p:cSld>
  <p:clrMapOvr>
    <a:masterClrMapping/>
  </p:clrMapOvr>
  <p:transition>
    <p:pull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6290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8. Case Study : </a:t>
            </a:r>
            <a:r>
              <a:rPr lang="en-US" altLang="ko-KR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73ED528-FAD9-474C-B859-C62C90C69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10" y="2276872"/>
            <a:ext cx="2674454" cy="2088232"/>
          </a:xfrm>
          <a:prstGeom prst="rect">
            <a:avLst/>
          </a:prstGeom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4BD5F476-2527-4C63-9496-B2B40E8B0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12" y="4441740"/>
            <a:ext cx="2328805" cy="122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kumimoji="0"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덕평센터</a:t>
            </a:r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(9507)</a:t>
            </a: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총 노선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46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개 노선</a:t>
            </a:r>
            <a:endParaRPr lang="en-US" altLang="ko-KR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배송처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189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개 </a:t>
            </a:r>
            <a:r>
              <a:rPr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배송처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소요시간 </a:t>
            </a:r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9</a:t>
            </a: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초</a:t>
            </a:r>
            <a:endParaRPr kumimoji="0" lang="en-US" altLang="ko-KR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제약조건</a:t>
            </a:r>
            <a:b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경유지수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1~4</a:t>
            </a:r>
          </a:p>
          <a:p>
            <a:pPr lvl="0" algn="l"/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허용운행시간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6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시간</a:t>
            </a:r>
            <a:endParaRPr kumimoji="0" lang="ko-KR" altLang="en-US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6A7BC600-E323-4AF4-9D4F-820B1A398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347" y="4441740"/>
            <a:ext cx="2107319" cy="122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일죽</a:t>
            </a:r>
            <a:r>
              <a:rPr kumimoji="0"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센터</a:t>
            </a:r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(9607)</a:t>
            </a: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총 노선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47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개 노선</a:t>
            </a:r>
            <a:endParaRPr lang="en-US" altLang="ko-KR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배송처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189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개 </a:t>
            </a:r>
            <a:r>
              <a:rPr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배송처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소요시간 </a:t>
            </a:r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초</a:t>
            </a:r>
            <a:endParaRPr kumimoji="0" lang="en-US" altLang="ko-KR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제약조건</a:t>
            </a:r>
            <a:b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경유지수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1~4</a:t>
            </a:r>
          </a:p>
          <a:p>
            <a:pPr lvl="0" algn="l"/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허용운행시간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6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시간</a:t>
            </a:r>
            <a:endParaRPr kumimoji="0" lang="ko-KR" altLang="en-US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D7C2F91-AE4B-4F65-81C5-DBF317995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347" y="2276872"/>
            <a:ext cx="2674455" cy="2088233"/>
          </a:xfrm>
          <a:prstGeom prst="rect">
            <a:avLst/>
          </a:prstGeom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id="{7D609C8F-BA6E-473D-934B-0C44A90A5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224" y="4380309"/>
            <a:ext cx="2204603" cy="1223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kumimoji="0"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햐양센터</a:t>
            </a:r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(9517)</a:t>
            </a: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총 노선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10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개 노선</a:t>
            </a:r>
            <a:endParaRPr lang="en-US" altLang="ko-KR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총 </a:t>
            </a:r>
            <a:r>
              <a:rPr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배송처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44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개 </a:t>
            </a:r>
            <a:r>
              <a:rPr lang="ko-KR" altLang="en-US" sz="105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배송처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소요시간 </a:t>
            </a:r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초</a:t>
            </a:r>
            <a:endParaRPr kumimoji="0" lang="en-US" altLang="ko-KR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제약조건</a:t>
            </a:r>
            <a:b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경유지수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1~4</a:t>
            </a:r>
          </a:p>
          <a:p>
            <a:pPr lvl="0" algn="l"/>
            <a:r>
              <a:rPr kumimoji="0"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허용운행시간 </a:t>
            </a:r>
            <a:r>
              <a:rPr lang="en-US" altLang="ko-KR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6</a:t>
            </a:r>
            <a:r>
              <a:rPr lang="ko-KR" altLang="en-US" sz="105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시간</a:t>
            </a:r>
            <a:endParaRPr kumimoji="0" lang="ko-KR" altLang="en-US" sz="105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AD5D8EB-F219-4C70-851A-FAE215BE2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6224" y="2276872"/>
            <a:ext cx="2674454" cy="20882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324603-9C25-41C2-BA1B-418D420674DF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2561878412"/>
      </p:ext>
    </p:extLst>
  </p:cSld>
  <p:clrMapOvr>
    <a:masterClrMapping/>
  </p:clrMapOvr>
  <p:transition>
    <p:pull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36665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8. Case Study : </a:t>
            </a:r>
            <a:r>
              <a:rPr lang="en-US" altLang="ko-KR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0149C72-7FA9-4AEF-864A-B1C29601B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34" y="2074742"/>
            <a:ext cx="4198237" cy="261323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C601EB2-2BF5-489F-830D-AE54DCEBF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441" y="2074743"/>
            <a:ext cx="4198237" cy="2613234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BFBA4444-9ED8-439D-9B79-3E3ED0E47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958" y="4687976"/>
            <a:ext cx="4379788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출발지 센터 변경</a:t>
            </a:r>
            <a:endParaRPr lang="en-US" altLang="ko-KR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6213" lvl="0" indent="-176213" algn="l">
              <a:buFont typeface="Wingdings" panose="05000000000000000000" pitchFamily="2" charset="2"/>
              <a:buChar char="§"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기 등록된 운송 주문에 대해서 출발지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센터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를 변경하여 시뮬레이션</a:t>
            </a:r>
            <a:b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서울 동작구로 배송하는 오더에 대해서 출발지 센터를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일죽센터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덕평센터로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일괄 변경처리</a:t>
            </a:r>
            <a:endParaRPr lang="en-US" altLang="ko-KR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  <a:sym typeface="Wingdings" panose="05000000000000000000" pitchFamily="2" charset="2"/>
            </a:endParaRPr>
          </a:p>
          <a:p>
            <a:pPr lvl="0" algn="l"/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2. Cross-dock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처리를 위한 주문 분할</a:t>
            </a:r>
            <a:endParaRPr lang="en-US" altLang="ko-KR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  <a:sym typeface="Wingdings" panose="05000000000000000000" pitchFamily="2" charset="2"/>
            </a:endParaRPr>
          </a:p>
          <a:p>
            <a:pPr marL="285750" lvl="0" indent="-285750" algn="l">
              <a:buFont typeface="Wingdings" panose="05000000000000000000" pitchFamily="2" charset="2"/>
              <a:buChar char="§"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선택된 주문에 대해서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덕평센터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서울 동작구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배송처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)</a:t>
            </a:r>
          </a:p>
          <a:p>
            <a:pPr lvl="0" algn="l"/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수송과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배송오더로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일괄 분할 처리</a:t>
            </a:r>
            <a:b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</a:b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 &gt;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운송오더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1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덕평세터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일죽센터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수송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)</a:t>
            </a:r>
            <a:b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</a:b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 &gt;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운송오더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2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일죽센터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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서울 동작구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배송처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배송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734A81F-CCAB-4BB2-9BC3-776ECDE1976B}"/>
              </a:ext>
            </a:extLst>
          </p:cNvPr>
          <p:cNvSpPr/>
          <p:nvPr/>
        </p:nvSpPr>
        <p:spPr>
          <a:xfrm>
            <a:off x="1990054" y="2277852"/>
            <a:ext cx="576064" cy="7989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A0FA02E7-5D1C-4541-9216-EB3CB62B9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331" y="4766307"/>
            <a:ext cx="4126229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lvl="0" indent="-228600" algn="l">
              <a:buAutoNum type="arabicPeriod"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운송거점의 소속 센터 변경</a:t>
            </a:r>
            <a:endParaRPr lang="en-US" altLang="ko-KR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vl="0" algn="l"/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 &gt;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덕평센터에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속한 서울 동작구 배송처를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일죽센터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소속으로 일괄 변경</a:t>
            </a:r>
            <a:endParaRPr lang="en-US" altLang="ko-KR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2A8AFE9-462A-4DF6-8145-7830212D8758}"/>
              </a:ext>
            </a:extLst>
          </p:cNvPr>
          <p:cNvSpPr/>
          <p:nvPr/>
        </p:nvSpPr>
        <p:spPr>
          <a:xfrm>
            <a:off x="5420258" y="2130756"/>
            <a:ext cx="576064" cy="7989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맑은 고딕" panose="020B0503020000020004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6E297A-95A1-4735-964C-A682B9F2028F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81504939"/>
      </p:ext>
    </p:extLst>
  </p:cSld>
  <p:clrMapOvr>
    <a:masterClrMapping/>
  </p:clrMapOvr>
  <p:transition>
    <p:pull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1298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8. Case Study : </a:t>
            </a:r>
            <a:r>
              <a:rPr lang="en-US" altLang="ko-KR" sz="2000" b="1" dirty="0" err="1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i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36248EA-4F9E-4C79-9A8A-B5FBEDBA9CE0}"/>
              </a:ext>
            </a:extLst>
          </p:cNvPr>
          <p:cNvGrpSpPr/>
          <p:nvPr/>
        </p:nvGrpSpPr>
        <p:grpSpPr>
          <a:xfrm>
            <a:off x="575562" y="1728286"/>
            <a:ext cx="4791624" cy="2276778"/>
            <a:chOff x="162502" y="1447084"/>
            <a:chExt cx="5003416" cy="2666535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22232547-E680-4037-82AC-66C658DEF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502" y="1447084"/>
              <a:ext cx="5003416" cy="2666535"/>
            </a:xfrm>
            <a:prstGeom prst="rect">
              <a:avLst/>
            </a:prstGeom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6253539-69BE-4B6B-B649-0B915620D210}"/>
                </a:ext>
              </a:extLst>
            </p:cNvPr>
            <p:cNvSpPr/>
            <p:nvPr/>
          </p:nvSpPr>
          <p:spPr>
            <a:xfrm>
              <a:off x="477178" y="2091106"/>
              <a:ext cx="3600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①</a:t>
              </a: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C6F207B-673A-4E26-840C-6E3D21A14BA3}"/>
                </a:ext>
              </a:extLst>
            </p:cNvPr>
            <p:cNvSpPr/>
            <p:nvPr/>
          </p:nvSpPr>
          <p:spPr>
            <a:xfrm>
              <a:off x="2631688" y="2064514"/>
              <a:ext cx="28648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④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834F4D1-1BF8-46B9-ADFF-C1442BE353C4}"/>
                </a:ext>
              </a:extLst>
            </p:cNvPr>
            <p:cNvSpPr/>
            <p:nvPr/>
          </p:nvSpPr>
          <p:spPr>
            <a:xfrm>
              <a:off x="477178" y="2623503"/>
              <a:ext cx="31345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②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8CE5CA0-C543-4608-88EF-289F14B05FA1}"/>
                </a:ext>
              </a:extLst>
            </p:cNvPr>
            <p:cNvSpPr/>
            <p:nvPr/>
          </p:nvSpPr>
          <p:spPr>
            <a:xfrm>
              <a:off x="477178" y="3680871"/>
              <a:ext cx="21757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③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F8B8CC41-9E39-4E5D-8134-4398D9AD2107}"/>
                </a:ext>
              </a:extLst>
            </p:cNvPr>
            <p:cNvSpPr/>
            <p:nvPr/>
          </p:nvSpPr>
          <p:spPr>
            <a:xfrm>
              <a:off x="2884609" y="3249524"/>
              <a:ext cx="28648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⑤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7D851AC2-4477-4356-A4A4-4E4F656B6B1C}"/>
              </a:ext>
            </a:extLst>
          </p:cNvPr>
          <p:cNvGrpSpPr/>
          <p:nvPr/>
        </p:nvGrpSpPr>
        <p:grpSpPr>
          <a:xfrm>
            <a:off x="530198" y="4077072"/>
            <a:ext cx="4835068" cy="2276778"/>
            <a:chOff x="117138" y="4248565"/>
            <a:chExt cx="5048780" cy="2666535"/>
          </a:xfrm>
        </p:grpSpPr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C0FAA7B9-4254-46AC-9472-4BE179208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502" y="4248565"/>
              <a:ext cx="5003416" cy="2666535"/>
            </a:xfrm>
            <a:prstGeom prst="rect">
              <a:avLst/>
            </a:prstGeom>
          </p:spPr>
        </p:pic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81223314-3FE0-4BB0-B15E-EFFA3E8A9289}"/>
                </a:ext>
              </a:extLst>
            </p:cNvPr>
            <p:cNvSpPr/>
            <p:nvPr/>
          </p:nvSpPr>
          <p:spPr>
            <a:xfrm>
              <a:off x="117138" y="5992118"/>
              <a:ext cx="3600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①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F3B1710-618C-4613-BEA2-AB1C04D7B824}"/>
                </a:ext>
              </a:extLst>
            </p:cNvPr>
            <p:cNvSpPr/>
            <p:nvPr/>
          </p:nvSpPr>
          <p:spPr>
            <a:xfrm>
              <a:off x="2392358" y="5290103"/>
              <a:ext cx="31345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1200" dirty="0">
                  <a:solidFill>
                    <a:srgbClr val="FF0000"/>
                  </a:solidFill>
                  <a:latin typeface="맑은 고딕"/>
                  <a:ea typeface="맑은 고딕" panose="020B0503020000020004" pitchFamily="50" charset="-127"/>
                </a:rPr>
                <a:t>②</a:t>
              </a:r>
            </a:p>
          </p:txBody>
        </p:sp>
      </p:grp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A35EE5F-E671-4F5A-B7A6-ACDB95EF7B50}"/>
              </a:ext>
            </a:extLst>
          </p:cNvPr>
          <p:cNvSpPr/>
          <p:nvPr/>
        </p:nvSpPr>
        <p:spPr>
          <a:xfrm>
            <a:off x="5365266" y="1839155"/>
            <a:ext cx="442889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5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①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시뮬레이션 일자별로 시뮬레이션의 결과가 저장됨 </a:t>
            </a:r>
            <a:endParaRPr kumimoji="0" lang="ko-KR" altLang="en-US" sz="105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C31FA774-8D74-4F66-BBA8-A449AB05EFFE}"/>
              </a:ext>
            </a:extLst>
          </p:cNvPr>
          <p:cNvSpPr/>
          <p:nvPr/>
        </p:nvSpPr>
        <p:spPr>
          <a:xfrm>
            <a:off x="5365266" y="2285588"/>
            <a:ext cx="43128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5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②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모든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일자별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(30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일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배차최적결과를 시뮬레이션 함</a:t>
            </a:r>
            <a:r>
              <a:rPr kumimoji="0" lang="ko-KR" altLang="en-US" sz="105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  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4D7A44B-96D2-4F0C-8262-2520805A36E1}"/>
              </a:ext>
            </a:extLst>
          </p:cNvPr>
          <p:cNvSpPr/>
          <p:nvPr/>
        </p:nvSpPr>
        <p:spPr>
          <a:xfrm>
            <a:off x="5365266" y="2780928"/>
            <a:ext cx="46275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5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③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모든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일자별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(30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일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)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배차최적결과에 따른 사용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톤별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대수 값</a:t>
            </a:r>
            <a:endParaRPr kumimoji="0" lang="ko-KR" altLang="en-US" sz="105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A3A8FB3-E594-49C8-A59F-15775B38CEA2}"/>
              </a:ext>
            </a:extLst>
          </p:cNvPr>
          <p:cNvSpPr/>
          <p:nvPr/>
        </p:nvSpPr>
        <p:spPr>
          <a:xfrm>
            <a:off x="5365266" y="3237258"/>
            <a:ext cx="44154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5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④</a:t>
            </a:r>
            <a:r>
              <a:rPr kumimoji="0" lang="en-US" altLang="ko-KR" sz="105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,</a:t>
            </a:r>
            <a:r>
              <a:rPr kumimoji="0" lang="ko-KR" altLang="en-US" sz="105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 ⑤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모든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일자별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(30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일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)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배차상세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결과 내역</a:t>
            </a:r>
            <a:endParaRPr kumimoji="0" lang="ko-KR" altLang="en-US" sz="1050" dirty="0">
              <a:solidFill>
                <a:srgbClr val="FF0000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02D8320-42B2-4B82-A008-1BD3DB1FB9AA}"/>
              </a:ext>
            </a:extLst>
          </p:cNvPr>
          <p:cNvSpPr/>
          <p:nvPr/>
        </p:nvSpPr>
        <p:spPr>
          <a:xfrm>
            <a:off x="5372008" y="4170625"/>
            <a:ext cx="4415408" cy="1408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50" dirty="0">
                <a:solidFill>
                  <a:srgbClr val="FF0000"/>
                </a:solidFill>
                <a:latin typeface="맑은 고딕"/>
                <a:ea typeface="맑은 고딕" panose="020B0503020000020004" pitchFamily="50" charset="-127"/>
              </a:rPr>
              <a:t>①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최적 시뮬레이션을 통해 최소 비용의 적정 고정차량 추천</a:t>
            </a:r>
            <a:endParaRPr kumimoji="0" lang="en-US" altLang="ko-KR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kumimoji="0" lang="en-US" altLang="ko-KR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◆ 시뮬레이션 결과</a:t>
            </a:r>
            <a:endParaRPr kumimoji="0" lang="en-US" altLang="ko-KR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대상센터 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덕평센터</a:t>
            </a:r>
            <a:endParaRPr kumimoji="0" lang="en-US" altLang="ko-KR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차량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다회전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없음</a:t>
            </a:r>
            <a:endParaRPr kumimoji="0" lang="en-US" altLang="ko-KR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차량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부족시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: 3.5T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용차를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사용하기로 함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</a:t>
            </a: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kumimoji="0" lang="en-US" altLang="ko-KR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marL="171450" indent="-1714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0" lang="ko-KR" altLang="en-US" sz="1100" b="1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적정 고정차량 추천 </a:t>
            </a:r>
            <a:r>
              <a:rPr kumimoji="0" lang="en-US" altLang="ko-KR" sz="1100" b="1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: 3.5T : 11</a:t>
            </a:r>
            <a:r>
              <a:rPr kumimoji="0" lang="ko-KR" altLang="en-US" sz="1100" b="1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대</a:t>
            </a:r>
            <a:r>
              <a:rPr kumimoji="0" lang="en-US" altLang="ko-KR" sz="1100" b="1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, 5T : 37</a:t>
            </a:r>
            <a:r>
              <a:rPr kumimoji="0" lang="ko-KR" altLang="en-US" sz="1100" b="1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대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B1D485-2DF3-4CF2-AA7E-0A328D3F33F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1134999110"/>
      </p:ext>
    </p:extLst>
  </p:cSld>
  <p:clrMapOvr>
    <a:masterClrMapping/>
  </p:clrMapOvr>
  <p:transition>
    <p:pull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1298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9. Case Study : H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B1D485-2DF3-4CF2-AA7E-0A328D3F33F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39" name="Text Box 2">
            <a:extLst>
              <a:ext uri="{FF2B5EF4-FFF2-40B4-BE49-F238E27FC236}">
                <a16:creationId xmlns:a16="http://schemas.microsoft.com/office/drawing/2014/main" id="{A1AEC1F0-9EDC-4405-A98B-7DEE12694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61" y="1167135"/>
            <a:ext cx="79868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택배업체로써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C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택배물량에 대해서 개별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Picker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가 가정방문을 통해 택배물량을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피킹하여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집화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거점에 집하하고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이후 택배 프로세스를 수행하는 업무</a:t>
            </a: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317347" y="2060848"/>
            <a:ext cx="2546628" cy="3772334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fontAlgn="base" latinLnBrk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325" indent="-28575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230313" indent="-228600" algn="l" rtl="0" fontAlgn="base" latinLnBrk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38300" indent="-228600" algn="l" rtl="0" fontAlgn="base" latinLnBrk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◈ </a:t>
            </a:r>
            <a:r>
              <a:rPr lang="ko-KR" altLang="en-US" sz="1000" u="sng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 pitchFamily="50" charset="-127"/>
                <a:ea typeface="맑은 고딕" pitchFamily="50" charset="-127"/>
              </a:rPr>
              <a:t>업무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분석</a:t>
            </a:r>
            <a:endParaRPr kumimoji="1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171450" marR="0" lvl="0" indent="-1714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권역 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수도권지역 </a:t>
            </a:r>
            <a:endParaRPr lang="en-US" altLang="ko-KR" sz="1000" u="sng" kern="0" dirty="0">
              <a:solidFill>
                <a:srgbClr val="1F497D">
                  <a:lumMod val="60000"/>
                  <a:lumOff val="40000"/>
                </a:srgb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171450" marR="0" lvl="0" indent="-1714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MAX 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이동거리 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24~88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Km</a:t>
            </a:r>
          </a:p>
          <a:p>
            <a:pPr marL="171450" marR="0" lvl="0" indent="-1714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소요시간 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 </a:t>
            </a:r>
            <a:r>
              <a:rPr kumimoji="1" lang="en-US" altLang="ko-KR" sz="1000" b="1" i="0" u="sng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1h 34m ~ 6h 53m</a:t>
            </a:r>
          </a:p>
          <a:p>
            <a:pPr marL="171450" marR="0" lvl="0" indent="-1714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4. MAX </a:t>
            </a:r>
            <a:r>
              <a:rPr kumimoji="1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착지수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 7~35</a:t>
            </a:r>
          </a:p>
          <a:p>
            <a:pPr marL="171450" marR="0" lvl="0" indent="-1714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5. </a:t>
            </a:r>
            <a:r>
              <a:rPr kumimoji="1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회전수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배차수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:</a:t>
            </a:r>
            <a:b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</a:b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        - 2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회전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송파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서초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)</a:t>
            </a:r>
            <a:b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</a:b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        - 4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회전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강남</a:t>
            </a: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6. </a:t>
            </a:r>
            <a:r>
              <a:rPr kumimoji="1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평균 픽업소요시간</a:t>
            </a:r>
            <a:b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</a:br>
            <a:r>
              <a:rPr kumimoji="1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        - </a:t>
            </a:r>
            <a:r>
              <a:rPr kumimoji="1" lang="ko-KR" altLang="en-US" sz="1000" b="1" i="0" u="sng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약 </a:t>
            </a:r>
            <a:r>
              <a:rPr kumimoji="1" lang="en-US" altLang="ko-KR" sz="1000" b="1" i="0" u="sng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1" lang="ko-KR" altLang="en-US" sz="1000" b="1" i="0" u="sng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분 </a:t>
            </a:r>
            <a:r>
              <a:rPr kumimoji="1" lang="en-US" altLang="ko-KR" sz="1000" b="1" i="0" u="sng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/ 1</a:t>
            </a:r>
            <a:r>
              <a:rPr kumimoji="1" lang="ko-KR" altLang="en-US" sz="1000" b="1" i="0" u="sng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착지</a:t>
            </a:r>
            <a:endParaRPr kumimoji="1" lang="en-US" altLang="ko-KR" sz="1000" b="1" i="0" u="sng" strike="noStrike" kern="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427" y="2060848"/>
            <a:ext cx="6408712" cy="3804171"/>
          </a:xfrm>
          <a:prstGeom prst="rect">
            <a:avLst/>
          </a:prstGeom>
        </p:spPr>
      </p:pic>
      <p:sp>
        <p:nvSpPr>
          <p:cNvPr id="52" name="자유형 51"/>
          <p:cNvSpPr/>
          <p:nvPr/>
        </p:nvSpPr>
        <p:spPr>
          <a:xfrm>
            <a:off x="3222722" y="2892215"/>
            <a:ext cx="2088793" cy="2817870"/>
          </a:xfrm>
          <a:custGeom>
            <a:avLst/>
            <a:gdLst>
              <a:gd name="connsiteX0" fmla="*/ 1076761 w 2088793"/>
              <a:gd name="connsiteY0" fmla="*/ 44 h 2817870"/>
              <a:gd name="connsiteX1" fmla="*/ 429061 w 2088793"/>
              <a:gd name="connsiteY1" fmla="*/ 647744 h 2817870"/>
              <a:gd name="connsiteX2" fmla="*/ 124261 w 2088793"/>
              <a:gd name="connsiteY2" fmla="*/ 2133644 h 2817870"/>
              <a:gd name="connsiteX3" fmla="*/ 149661 w 2088793"/>
              <a:gd name="connsiteY3" fmla="*/ 2565444 h 2817870"/>
              <a:gd name="connsiteX4" fmla="*/ 1889561 w 2088793"/>
              <a:gd name="connsiteY4" fmla="*/ 2794044 h 2817870"/>
              <a:gd name="connsiteX5" fmla="*/ 2029261 w 2088793"/>
              <a:gd name="connsiteY5" fmla="*/ 1993944 h 2817870"/>
              <a:gd name="connsiteX6" fmla="*/ 1699061 w 2088793"/>
              <a:gd name="connsiteY6" fmla="*/ 673144 h 2817870"/>
              <a:gd name="connsiteX7" fmla="*/ 1076761 w 2088793"/>
              <a:gd name="connsiteY7" fmla="*/ 44 h 281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8793" h="2817870">
                <a:moveTo>
                  <a:pt x="1076761" y="44"/>
                </a:moveTo>
                <a:cubicBezTo>
                  <a:pt x="865094" y="-4189"/>
                  <a:pt x="587811" y="292144"/>
                  <a:pt x="429061" y="647744"/>
                </a:cubicBezTo>
                <a:cubicBezTo>
                  <a:pt x="270311" y="1003344"/>
                  <a:pt x="170828" y="1814027"/>
                  <a:pt x="124261" y="2133644"/>
                </a:cubicBezTo>
                <a:cubicBezTo>
                  <a:pt x="77694" y="2453261"/>
                  <a:pt x="-144556" y="2455377"/>
                  <a:pt x="149661" y="2565444"/>
                </a:cubicBezTo>
                <a:cubicBezTo>
                  <a:pt x="443878" y="2675511"/>
                  <a:pt x="1576294" y="2889294"/>
                  <a:pt x="1889561" y="2794044"/>
                </a:cubicBezTo>
                <a:cubicBezTo>
                  <a:pt x="2202828" y="2698794"/>
                  <a:pt x="2061011" y="2347427"/>
                  <a:pt x="2029261" y="1993944"/>
                </a:cubicBezTo>
                <a:cubicBezTo>
                  <a:pt x="1997511" y="1640461"/>
                  <a:pt x="1853578" y="1007577"/>
                  <a:pt x="1699061" y="673144"/>
                </a:cubicBezTo>
                <a:cubicBezTo>
                  <a:pt x="1544544" y="338711"/>
                  <a:pt x="1288428" y="4277"/>
                  <a:pt x="1076761" y="44"/>
                </a:cubicBezTo>
                <a:close/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>
            <a:off x="4499172" y="2092685"/>
            <a:ext cx="3859517" cy="3626619"/>
          </a:xfrm>
          <a:custGeom>
            <a:avLst/>
            <a:gdLst>
              <a:gd name="connsiteX0" fmla="*/ 3630695 w 3859517"/>
              <a:gd name="connsiteY0" fmla="*/ 3612754 h 3626619"/>
              <a:gd name="connsiteX1" fmla="*/ 1281195 w 3859517"/>
              <a:gd name="connsiteY1" fmla="*/ 3130154 h 3626619"/>
              <a:gd name="connsiteX2" fmla="*/ 696995 w 3859517"/>
              <a:gd name="connsiteY2" fmla="*/ 2330054 h 3626619"/>
              <a:gd name="connsiteX3" fmla="*/ 23895 w 3859517"/>
              <a:gd name="connsiteY3" fmla="*/ 920354 h 3626619"/>
              <a:gd name="connsiteX4" fmla="*/ 214395 w 3859517"/>
              <a:gd name="connsiteY4" fmla="*/ 196454 h 3626619"/>
              <a:gd name="connsiteX5" fmla="*/ 823995 w 3859517"/>
              <a:gd name="connsiteY5" fmla="*/ 69454 h 3626619"/>
              <a:gd name="connsiteX6" fmla="*/ 1992395 w 3859517"/>
              <a:gd name="connsiteY6" fmla="*/ 1148954 h 3626619"/>
              <a:gd name="connsiteX7" fmla="*/ 3313195 w 3859517"/>
              <a:gd name="connsiteY7" fmla="*/ 2266554 h 3626619"/>
              <a:gd name="connsiteX8" fmla="*/ 3732295 w 3859517"/>
              <a:gd name="connsiteY8" fmla="*/ 3384154 h 3626619"/>
              <a:gd name="connsiteX9" fmla="*/ 3630695 w 3859517"/>
              <a:gd name="connsiteY9" fmla="*/ 3612754 h 3626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9517" h="3626619">
                <a:moveTo>
                  <a:pt x="3630695" y="3612754"/>
                </a:moveTo>
                <a:cubicBezTo>
                  <a:pt x="3222178" y="3570421"/>
                  <a:pt x="1770145" y="3343937"/>
                  <a:pt x="1281195" y="3130154"/>
                </a:cubicBezTo>
                <a:cubicBezTo>
                  <a:pt x="792245" y="2916371"/>
                  <a:pt x="906545" y="2698354"/>
                  <a:pt x="696995" y="2330054"/>
                </a:cubicBezTo>
                <a:cubicBezTo>
                  <a:pt x="487445" y="1961754"/>
                  <a:pt x="104328" y="1275954"/>
                  <a:pt x="23895" y="920354"/>
                </a:cubicBezTo>
                <a:cubicBezTo>
                  <a:pt x="-56538" y="564754"/>
                  <a:pt x="81045" y="338271"/>
                  <a:pt x="214395" y="196454"/>
                </a:cubicBezTo>
                <a:cubicBezTo>
                  <a:pt x="347745" y="54637"/>
                  <a:pt x="527662" y="-89296"/>
                  <a:pt x="823995" y="69454"/>
                </a:cubicBezTo>
                <a:cubicBezTo>
                  <a:pt x="1120328" y="228204"/>
                  <a:pt x="1577528" y="782771"/>
                  <a:pt x="1992395" y="1148954"/>
                </a:cubicBezTo>
                <a:cubicBezTo>
                  <a:pt x="2407262" y="1515137"/>
                  <a:pt x="3023212" y="1894021"/>
                  <a:pt x="3313195" y="2266554"/>
                </a:cubicBezTo>
                <a:cubicBezTo>
                  <a:pt x="3603178" y="2639087"/>
                  <a:pt x="3677262" y="3161904"/>
                  <a:pt x="3732295" y="3384154"/>
                </a:cubicBezTo>
                <a:cubicBezTo>
                  <a:pt x="3787328" y="3606404"/>
                  <a:pt x="4039212" y="3655087"/>
                  <a:pt x="3630695" y="3612754"/>
                </a:cubicBezTo>
                <a:close/>
              </a:path>
            </a:pathLst>
          </a:custGeom>
          <a:noFill/>
          <a:ln w="25400" cap="flat" cmpd="sng" algn="ctr">
            <a:solidFill>
              <a:srgbClr val="FFC000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>
            <a:off x="6666414" y="2115100"/>
            <a:ext cx="2903000" cy="3126656"/>
          </a:xfrm>
          <a:custGeom>
            <a:avLst/>
            <a:gdLst>
              <a:gd name="connsiteX0" fmla="*/ 2771553 w 2903000"/>
              <a:gd name="connsiteY0" fmla="*/ 3031539 h 3126656"/>
              <a:gd name="connsiteX1" fmla="*/ 2873153 w 2903000"/>
              <a:gd name="connsiteY1" fmla="*/ 2434639 h 3126656"/>
              <a:gd name="connsiteX2" fmla="*/ 2466753 w 2903000"/>
              <a:gd name="connsiteY2" fmla="*/ 1380539 h 3126656"/>
              <a:gd name="connsiteX3" fmla="*/ 1831753 w 2903000"/>
              <a:gd name="connsiteY3" fmla="*/ 212139 h 3126656"/>
              <a:gd name="connsiteX4" fmla="*/ 1171353 w 2903000"/>
              <a:gd name="connsiteY4" fmla="*/ 47039 h 3126656"/>
              <a:gd name="connsiteX5" fmla="*/ 968153 w 2903000"/>
              <a:gd name="connsiteY5" fmla="*/ 758239 h 3126656"/>
              <a:gd name="connsiteX6" fmla="*/ 142653 w 2903000"/>
              <a:gd name="connsiteY6" fmla="*/ 974139 h 3126656"/>
              <a:gd name="connsiteX7" fmla="*/ 15653 w 2903000"/>
              <a:gd name="connsiteY7" fmla="*/ 1050339 h 3126656"/>
              <a:gd name="connsiteX8" fmla="*/ 320453 w 2903000"/>
              <a:gd name="connsiteY8" fmla="*/ 1558339 h 3126656"/>
              <a:gd name="connsiteX9" fmla="*/ 1031653 w 2903000"/>
              <a:gd name="connsiteY9" fmla="*/ 1990139 h 3126656"/>
              <a:gd name="connsiteX10" fmla="*/ 1615853 w 2903000"/>
              <a:gd name="connsiteY10" fmla="*/ 2587039 h 3126656"/>
              <a:gd name="connsiteX11" fmla="*/ 1971453 w 2903000"/>
              <a:gd name="connsiteY11" fmla="*/ 3082339 h 3126656"/>
              <a:gd name="connsiteX12" fmla="*/ 2771553 w 2903000"/>
              <a:gd name="connsiteY12" fmla="*/ 3031539 h 3126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3000" h="3126656">
                <a:moveTo>
                  <a:pt x="2771553" y="3031539"/>
                </a:moveTo>
                <a:cubicBezTo>
                  <a:pt x="2921836" y="2923589"/>
                  <a:pt x="2923953" y="2709806"/>
                  <a:pt x="2873153" y="2434639"/>
                </a:cubicBezTo>
                <a:cubicBezTo>
                  <a:pt x="2822353" y="2159472"/>
                  <a:pt x="2640320" y="1750956"/>
                  <a:pt x="2466753" y="1380539"/>
                </a:cubicBezTo>
                <a:cubicBezTo>
                  <a:pt x="2293186" y="1010122"/>
                  <a:pt x="2047653" y="434389"/>
                  <a:pt x="1831753" y="212139"/>
                </a:cubicBezTo>
                <a:cubicBezTo>
                  <a:pt x="1615853" y="-10111"/>
                  <a:pt x="1315286" y="-43978"/>
                  <a:pt x="1171353" y="47039"/>
                </a:cubicBezTo>
                <a:cubicBezTo>
                  <a:pt x="1027420" y="138056"/>
                  <a:pt x="1139603" y="603722"/>
                  <a:pt x="968153" y="758239"/>
                </a:cubicBezTo>
                <a:cubicBezTo>
                  <a:pt x="796703" y="912756"/>
                  <a:pt x="301403" y="925456"/>
                  <a:pt x="142653" y="974139"/>
                </a:cubicBezTo>
                <a:cubicBezTo>
                  <a:pt x="-16097" y="1022822"/>
                  <a:pt x="-13980" y="952972"/>
                  <a:pt x="15653" y="1050339"/>
                </a:cubicBezTo>
                <a:cubicBezTo>
                  <a:pt x="45286" y="1147706"/>
                  <a:pt x="151120" y="1401706"/>
                  <a:pt x="320453" y="1558339"/>
                </a:cubicBezTo>
                <a:cubicBezTo>
                  <a:pt x="489786" y="1714972"/>
                  <a:pt x="815753" y="1818689"/>
                  <a:pt x="1031653" y="1990139"/>
                </a:cubicBezTo>
                <a:cubicBezTo>
                  <a:pt x="1247553" y="2161589"/>
                  <a:pt x="1459220" y="2405006"/>
                  <a:pt x="1615853" y="2587039"/>
                </a:cubicBezTo>
                <a:cubicBezTo>
                  <a:pt x="1772486" y="2769072"/>
                  <a:pt x="1774603" y="3010372"/>
                  <a:pt x="1971453" y="3082339"/>
                </a:cubicBezTo>
                <a:cubicBezTo>
                  <a:pt x="2168303" y="3154306"/>
                  <a:pt x="2621270" y="3139489"/>
                  <a:pt x="2771553" y="3031539"/>
                </a:cubicBezTo>
                <a:close/>
              </a:path>
            </a:pathLst>
          </a:custGeom>
          <a:noFill/>
          <a:ln w="25400" cap="flat" cmpd="sng" algn="ctr">
            <a:solidFill>
              <a:srgbClr val="4F81BD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4306547" y="3918827"/>
            <a:ext cx="720080" cy="258886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서초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7156136" y="4228987"/>
            <a:ext cx="720080" cy="258886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강남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8358689" y="3548985"/>
            <a:ext cx="720080" cy="258886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송파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181057"/>
      </p:ext>
    </p:extLst>
  </p:cSld>
  <p:clrMapOvr>
    <a:masterClrMapping/>
  </p:clrMapOvr>
  <p:transition>
    <p:pull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1298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9. Case Study : H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B1D485-2DF3-4CF2-AA7E-0A328D3F33F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02518"/>
              </p:ext>
            </p:extLst>
          </p:nvPr>
        </p:nvGraphicFramePr>
        <p:xfrm>
          <a:off x="992132" y="1920664"/>
          <a:ext cx="3898899" cy="1885950"/>
        </p:xfrm>
        <a:graphic>
          <a:graphicData uri="http://schemas.openxmlformats.org/drawingml/2006/table">
            <a:tbl>
              <a:tblPr/>
              <a:tblGrid>
                <a:gridCol w="1052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2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3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9550">
                <a:tc gridSpan="5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강남</a:t>
                      </a:r>
                      <a:r>
                        <a:rPr lang="en-US" altLang="ko-K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권역통합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피커라우트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총경유지수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 rowSpan="6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TO-BE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5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236.91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093967"/>
              </p:ext>
            </p:extLst>
          </p:nvPr>
        </p:nvGraphicFramePr>
        <p:xfrm>
          <a:off x="5448120" y="1920664"/>
          <a:ext cx="3136899" cy="838200"/>
        </p:xfrm>
        <a:graphic>
          <a:graphicData uri="http://schemas.openxmlformats.org/drawingml/2006/table">
            <a:tbl>
              <a:tblPr/>
              <a:tblGrid>
                <a:gridCol w="523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55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총경유지수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</a:t>
                      </a: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AS-IS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468.71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TO-BE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236.91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l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감소량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231.801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083176"/>
              </p:ext>
            </p:extLst>
          </p:nvPr>
        </p:nvGraphicFramePr>
        <p:xfrm>
          <a:off x="6801758" y="2842254"/>
          <a:ext cx="1800200" cy="419100"/>
        </p:xfrm>
        <a:graphic>
          <a:graphicData uri="http://schemas.openxmlformats.org/drawingml/2006/table">
            <a:tbl>
              <a:tblPr/>
              <a:tblGrid>
                <a:gridCol w="9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55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거리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6" name="그림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59" y="4005064"/>
            <a:ext cx="3886197" cy="2333788"/>
          </a:xfrm>
          <a:prstGeom prst="rect">
            <a:avLst/>
          </a:prstGeom>
          <a:ln>
            <a:solidFill>
              <a:sysClr val="window" lastClr="FFFFFF">
                <a:lumMod val="75000"/>
              </a:sysClr>
            </a:solidFill>
          </a:ln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512" y="4005064"/>
            <a:ext cx="3901992" cy="2335992"/>
          </a:xfrm>
          <a:prstGeom prst="rect">
            <a:avLst/>
          </a:prstGeom>
          <a:ln>
            <a:solidFill>
              <a:sysClr val="window" lastClr="FFFFFF">
                <a:lumMod val="75000"/>
              </a:sysClr>
            </a:solidFill>
          </a:ln>
        </p:spPr>
      </p:pic>
      <p:cxnSp>
        <p:nvCxnSpPr>
          <p:cNvPr id="28" name="직선 화살표 연결선 27"/>
          <p:cNvCxnSpPr/>
          <p:nvPr/>
        </p:nvCxnSpPr>
        <p:spPr>
          <a:xfrm>
            <a:off x="1734184" y="5494155"/>
            <a:ext cx="0" cy="1080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29" name="직선 화살표 연결선 28"/>
          <p:cNvCxnSpPr/>
          <p:nvPr/>
        </p:nvCxnSpPr>
        <p:spPr>
          <a:xfrm>
            <a:off x="2598280" y="5421383"/>
            <a:ext cx="0" cy="1800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30" name="직선 화살표 연결선 29"/>
          <p:cNvCxnSpPr/>
          <p:nvPr/>
        </p:nvCxnSpPr>
        <p:spPr>
          <a:xfrm>
            <a:off x="3462376" y="5206123"/>
            <a:ext cx="0" cy="3600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31" name="직선 화살표 연결선 30"/>
          <p:cNvCxnSpPr/>
          <p:nvPr/>
        </p:nvCxnSpPr>
        <p:spPr>
          <a:xfrm>
            <a:off x="4311232" y="4558051"/>
            <a:ext cx="0" cy="6120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32" name="직선 화살표 연결선 31"/>
          <p:cNvCxnSpPr/>
          <p:nvPr/>
        </p:nvCxnSpPr>
        <p:spPr>
          <a:xfrm>
            <a:off x="6744264" y="4774075"/>
            <a:ext cx="1368152" cy="216024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7176312" y="4677182"/>
            <a:ext cx="1440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 panose="020B0503020000020004" pitchFamily="50" charset="-127"/>
              </a:rPr>
              <a:t>[ 32%, 11h 28m </a:t>
            </a:r>
            <a:r>
              <a:rPr kumimoji="0" lang="ko-KR" altLang="en-US" sz="8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 panose="020B0503020000020004" pitchFamily="50" charset="-127"/>
              </a:rPr>
              <a:t>감소 </a:t>
            </a:r>
            <a:r>
              <a:rPr kumimoji="0" lang="en-US" altLang="ko-KR" sz="8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 panose="020B0503020000020004" pitchFamily="50" charset="-127"/>
              </a:rPr>
              <a:t>/ </a:t>
            </a:r>
            <a:r>
              <a:rPr kumimoji="0" lang="ko-KR" altLang="en-US" sz="8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 panose="020B0503020000020004" pitchFamily="50" charset="-127"/>
              </a:rPr>
              <a:t>일</a:t>
            </a:r>
            <a:r>
              <a:rPr kumimoji="0" lang="en-US" altLang="ko-KR" sz="8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 panose="020B0503020000020004" pitchFamily="50" charset="-127"/>
              </a:rPr>
              <a:t>]</a:t>
            </a:r>
            <a:endParaRPr kumimoji="0" lang="ko-KR" altLang="en-US" sz="800" dirty="0">
              <a:solidFill>
                <a:prstClr val="white">
                  <a:lumMod val="50000"/>
                </a:prst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23000" y="4812447"/>
            <a:ext cx="9776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 panose="020B0503020000020004" pitchFamily="50" charset="-127"/>
              </a:rPr>
              <a:t>[ 49%, 232km/</a:t>
            </a:r>
            <a:r>
              <a:rPr kumimoji="0" lang="ko-KR" altLang="en-US" sz="8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 panose="020B0503020000020004" pitchFamily="50" charset="-127"/>
              </a:rPr>
              <a:t>일</a:t>
            </a:r>
            <a:r>
              <a:rPr kumimoji="0" lang="en-US" altLang="ko-KR" sz="800" dirty="0">
                <a:solidFill>
                  <a:prstClr val="white">
                    <a:lumMod val="50000"/>
                  </a:prstClr>
                </a:solidFill>
                <a:latin typeface="맑은 고딕"/>
                <a:ea typeface="맑은 고딕" panose="020B0503020000020004" pitchFamily="50" charset="-127"/>
              </a:rPr>
              <a:t>]</a:t>
            </a:r>
            <a:endParaRPr kumimoji="0" lang="ko-KR" altLang="en-US" sz="800" dirty="0">
              <a:solidFill>
                <a:prstClr val="white">
                  <a:lumMod val="50000"/>
                </a:prstClr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35" name="Text Box 2">
            <a:extLst>
              <a:ext uri="{FF2B5EF4-FFF2-40B4-BE49-F238E27FC236}">
                <a16:creationId xmlns:a16="http://schemas.microsoft.com/office/drawing/2014/main" id="{A1AEC1F0-9EDC-4405-A98B-7DEE12694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858" y="1167135"/>
            <a:ext cx="798688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통합권역 운영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강남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구에 대해서 고정권역을 운영하지 않고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통합권역으로 </a:t>
            </a:r>
            <a:r>
              <a:rPr kumimoji="0" lang="ko-KR" altLang="en-US" sz="1200" b="1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자동라우트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배차를 수행하여 운송효율을 증대시킴</a:t>
            </a:r>
          </a:p>
        </p:txBody>
      </p:sp>
    </p:spTree>
    <p:extLst>
      <p:ext uri="{BB962C8B-B14F-4D97-AF65-F5344CB8AC3E}">
        <p14:creationId xmlns:p14="http://schemas.microsoft.com/office/powerpoint/2010/main" val="818835910"/>
      </p:ext>
    </p:extLst>
  </p:cSld>
  <p:clrMapOvr>
    <a:masterClrMapping/>
  </p:clrMapOvr>
  <p:transition>
    <p:pull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31673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9. Case Study : H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B1D485-2DF3-4CF2-AA7E-0A328D3F33F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21" name="Text Box 2">
            <a:extLst>
              <a:ext uri="{FF2B5EF4-FFF2-40B4-BE49-F238E27FC236}">
                <a16:creationId xmlns:a16="http://schemas.microsoft.com/office/drawing/2014/main" id="{A1AEC1F0-9EDC-4405-A98B-7DEE12694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003" y="1135777"/>
            <a:ext cx="79868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오더 실시간 최적화 </a:t>
            </a:r>
            <a:r>
              <a:rPr kumimoji="0" lang="ko-KR" altLang="en-US" sz="1200" b="1" kern="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라우팅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실시간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Re-Planning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실행으로 추가 최적화 수행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597601" y="2898992"/>
            <a:ext cx="8675688" cy="840548"/>
            <a:chOff x="483301" y="2962491"/>
            <a:chExt cx="8675688" cy="1186589"/>
          </a:xfrm>
        </p:grpSpPr>
        <p:sp>
          <p:nvSpPr>
            <p:cNvPr id="110" name="Rectangle 8"/>
            <p:cNvSpPr/>
            <p:nvPr/>
          </p:nvSpPr>
          <p:spPr bwMode="auto">
            <a:xfrm>
              <a:off x="483301" y="2962491"/>
              <a:ext cx="8675688" cy="1186589"/>
            </a:xfrm>
            <a:prstGeom prst="rect">
              <a:avLst/>
            </a:prstGeom>
            <a:solidFill>
              <a:srgbClr val="FFFFFF"/>
            </a:solidFill>
            <a:ln w="31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182563" indent="-182563" algn="l" fontAlgn="auto">
                <a:lnSpc>
                  <a:spcPct val="85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endParaRPr kumimoji="0" lang="en-US" altLang="ko-KR" sz="1800" kern="0" dirty="0">
                <a:latin typeface="맑은 고딕"/>
                <a:ea typeface="맑은 고딕" pitchFamily="50" charset="-127"/>
                <a:cs typeface="Arial" charset="0"/>
              </a:endParaRPr>
            </a:p>
          </p:txBody>
        </p:sp>
        <p:grpSp>
          <p:nvGrpSpPr>
            <p:cNvPr id="111" name="그룹 110"/>
            <p:cNvGrpSpPr/>
            <p:nvPr/>
          </p:nvGrpSpPr>
          <p:grpSpPr>
            <a:xfrm>
              <a:off x="787796" y="3070551"/>
              <a:ext cx="7908775" cy="905973"/>
              <a:chOff x="556015" y="2969962"/>
              <a:chExt cx="7908775" cy="905973"/>
            </a:xfrm>
          </p:grpSpPr>
          <p:sp>
            <p:nvSpPr>
              <p:cNvPr id="112" name="타원 111">
                <a:extLst>
                  <a:ext uri="{FF2B5EF4-FFF2-40B4-BE49-F238E27FC236}">
                    <a16:creationId xmlns:a16="http://schemas.microsoft.com/office/drawing/2014/main" id="{CD476F0D-DB38-4AC6-8838-45636962CE0C}"/>
                  </a:ext>
                </a:extLst>
              </p:cNvPr>
              <p:cNvSpPr/>
              <p:nvPr/>
            </p:nvSpPr>
            <p:spPr>
              <a:xfrm>
                <a:off x="1750617" y="3138873"/>
                <a:ext cx="778254" cy="737062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3" name="타원 112">
                <a:extLst>
                  <a:ext uri="{FF2B5EF4-FFF2-40B4-BE49-F238E27FC236}">
                    <a16:creationId xmlns:a16="http://schemas.microsoft.com/office/drawing/2014/main" id="{79D37B7F-A78A-4951-B7F9-427AD6439487}"/>
                  </a:ext>
                </a:extLst>
              </p:cNvPr>
              <p:cNvSpPr/>
              <p:nvPr/>
            </p:nvSpPr>
            <p:spPr>
              <a:xfrm>
                <a:off x="1898423" y="361460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4" name="타원 113">
                <a:extLst>
                  <a:ext uri="{FF2B5EF4-FFF2-40B4-BE49-F238E27FC236}">
                    <a16:creationId xmlns:a16="http://schemas.microsoft.com/office/drawing/2014/main" id="{35CF4C0F-0152-4208-BE90-0BE510503CB9}"/>
                  </a:ext>
                </a:extLst>
              </p:cNvPr>
              <p:cNvSpPr/>
              <p:nvPr/>
            </p:nvSpPr>
            <p:spPr>
              <a:xfrm>
                <a:off x="2293352" y="3266508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5" name="타원 114">
                <a:extLst>
                  <a:ext uri="{FF2B5EF4-FFF2-40B4-BE49-F238E27FC236}">
                    <a16:creationId xmlns:a16="http://schemas.microsoft.com/office/drawing/2014/main" id="{6AFF5FAE-1A54-4BA5-98EF-2AD63AD7C8B0}"/>
                  </a:ext>
                </a:extLst>
              </p:cNvPr>
              <p:cNvSpPr/>
              <p:nvPr/>
            </p:nvSpPr>
            <p:spPr>
              <a:xfrm>
                <a:off x="2400225" y="34908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6" name="타원 115">
                <a:extLst>
                  <a:ext uri="{FF2B5EF4-FFF2-40B4-BE49-F238E27FC236}">
                    <a16:creationId xmlns:a16="http://schemas.microsoft.com/office/drawing/2014/main" id="{DDAA2EC0-0F08-421C-BBF4-77B1EA3A70C1}"/>
                  </a:ext>
                </a:extLst>
              </p:cNvPr>
              <p:cNvSpPr/>
              <p:nvPr/>
            </p:nvSpPr>
            <p:spPr>
              <a:xfrm>
                <a:off x="2128131" y="36073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7" name="타원 116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2943533" y="3515489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118" name="직선 화살표 연결선 117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13" idx="7"/>
                <a:endCxn id="116" idx="4"/>
              </p:cNvCxnSpPr>
              <p:nvPr/>
            </p:nvCxnSpPr>
            <p:spPr>
              <a:xfrm>
                <a:off x="1937447" y="3621297"/>
                <a:ext cx="213544" cy="31809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grpSp>
            <p:nvGrpSpPr>
              <p:cNvPr id="119" name="그룹 118"/>
              <p:cNvGrpSpPr/>
              <p:nvPr/>
            </p:nvGrpSpPr>
            <p:grpSpPr>
              <a:xfrm>
                <a:off x="556015" y="3308312"/>
                <a:ext cx="650615" cy="361949"/>
                <a:chOff x="1356531" y="1697019"/>
                <a:chExt cx="650615" cy="361949"/>
              </a:xfrm>
            </p:grpSpPr>
            <p:sp>
              <p:nvSpPr>
                <p:cNvPr id="183" name="Rectangle 8"/>
                <p:cNvSpPr/>
                <p:nvPr/>
              </p:nvSpPr>
              <p:spPr bwMode="auto">
                <a:xfrm>
                  <a:off x="1356531" y="1697019"/>
                  <a:ext cx="396000" cy="255587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 pitchFamily="50" charset="-127"/>
                    <a:cs typeface="Arial" charset="0"/>
                  </a:endParaRPr>
                </a:p>
              </p:txBody>
            </p:sp>
            <p:sp>
              <p:nvSpPr>
                <p:cNvPr id="184" name="한쪽 모서리가 잘린 사각형 82"/>
                <p:cNvSpPr/>
                <p:nvPr/>
              </p:nvSpPr>
              <p:spPr bwMode="auto">
                <a:xfrm>
                  <a:off x="1772196" y="1719244"/>
                  <a:ext cx="234950" cy="233362"/>
                </a:xfrm>
                <a:prstGeom prst="snip1Rect">
                  <a:avLst>
                    <a:gd name="adj" fmla="val 40833"/>
                  </a:avLst>
                </a:prstGeom>
                <a:solidFill>
                  <a:srgbClr val="FFFFFF"/>
                </a:solidFill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/>
                    <a:ea typeface="맑은 고딕" pitchFamily="50" charset="-127"/>
                    <a:cs typeface="Arial" charset="0"/>
                  </a:endParaRPr>
                </a:p>
              </p:txBody>
            </p:sp>
            <p:grpSp>
              <p:nvGrpSpPr>
                <p:cNvPr id="185" name="그룹 30"/>
                <p:cNvGrpSpPr>
                  <a:grpSpLocks/>
                </p:cNvGrpSpPr>
                <p:nvPr/>
              </p:nvGrpSpPr>
              <p:grpSpPr bwMode="auto">
                <a:xfrm>
                  <a:off x="1796008" y="1960544"/>
                  <a:ext cx="125413" cy="98424"/>
                  <a:chOff x="1714790" y="4356926"/>
                  <a:chExt cx="209351" cy="207192"/>
                </a:xfrm>
              </p:grpSpPr>
              <p:sp>
                <p:nvSpPr>
                  <p:cNvPr id="189" name="Flowchart: Connector 65"/>
                  <p:cNvSpPr/>
                  <p:nvPr/>
                </p:nvSpPr>
                <p:spPr bwMode="auto">
                  <a:xfrm>
                    <a:off x="1714790" y="4356926"/>
                    <a:ext cx="209351" cy="207192"/>
                  </a:xfrm>
                  <a:prstGeom prst="flowChartConnector">
                    <a:avLst/>
                  </a:prstGeom>
                  <a:solidFill>
                    <a:srgbClr val="FFFFFF"/>
                  </a:solidFill>
                  <a:ln w="3175" cap="flat" cmpd="sng" algn="ctr">
                    <a:solidFill>
                      <a:srgbClr val="000000">
                        <a:lumMod val="50000"/>
                        <a:lumOff val="50000"/>
                      </a:srgbClr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wrap="none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itchFamily="50" charset="-127"/>
                      <a:cs typeface="Arial" charset="0"/>
                    </a:endParaRPr>
                  </a:p>
                </p:txBody>
              </p:sp>
              <p:sp>
                <p:nvSpPr>
                  <p:cNvPr id="190" name="Flowchart: Connector 65"/>
                  <p:cNvSpPr/>
                  <p:nvPr/>
                </p:nvSpPr>
                <p:spPr bwMode="auto">
                  <a:xfrm>
                    <a:off x="1777978" y="4421192"/>
                    <a:ext cx="79378" cy="79378"/>
                  </a:xfrm>
                  <a:prstGeom prst="flowChartConnector">
                    <a:avLst/>
                  </a:prstGeom>
                  <a:solidFill>
                    <a:srgbClr val="FFFFFF"/>
                  </a:solidFill>
                  <a:ln w="3175" cap="flat" cmpd="sng" algn="ctr">
                    <a:solidFill>
                      <a:srgbClr val="000000">
                        <a:lumMod val="50000"/>
                        <a:lumOff val="50000"/>
                      </a:srgbClr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>
                    <a:innerShdw blurRad="50800" dist="12700" dir="12540000">
                      <a:prstClr val="black">
                        <a:alpha val="28000"/>
                      </a:prstClr>
                    </a:innerShdw>
                  </a:effectLst>
                </p:spPr>
                <p:txBody>
                  <a:bodyPr wrap="none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itchFamily="50" charset="-127"/>
                      <a:cs typeface="Arial" charset="0"/>
                    </a:endParaRPr>
                  </a:p>
                </p:txBody>
              </p:sp>
            </p:grpSp>
            <p:grpSp>
              <p:nvGrpSpPr>
                <p:cNvPr id="186" name="그룹 25"/>
                <p:cNvGrpSpPr>
                  <a:grpSpLocks/>
                </p:cNvGrpSpPr>
                <p:nvPr/>
              </p:nvGrpSpPr>
              <p:grpSpPr bwMode="auto">
                <a:xfrm>
                  <a:off x="1396218" y="1960544"/>
                  <a:ext cx="123825" cy="98424"/>
                  <a:chOff x="1715924" y="4356926"/>
                  <a:chExt cx="204325" cy="207192"/>
                </a:xfrm>
              </p:grpSpPr>
              <p:sp>
                <p:nvSpPr>
                  <p:cNvPr id="187" name="Flowchart: Connector 65"/>
                  <p:cNvSpPr/>
                  <p:nvPr/>
                </p:nvSpPr>
                <p:spPr bwMode="auto">
                  <a:xfrm>
                    <a:off x="1715924" y="4356926"/>
                    <a:ext cx="204325" cy="207192"/>
                  </a:xfrm>
                  <a:prstGeom prst="flowChartConnector">
                    <a:avLst/>
                  </a:prstGeom>
                  <a:solidFill>
                    <a:srgbClr val="FFFFFF"/>
                  </a:solidFill>
                  <a:ln w="3175" cap="flat" cmpd="sng" algn="ctr">
                    <a:solidFill>
                      <a:srgbClr val="000000">
                        <a:lumMod val="50000"/>
                        <a:lumOff val="50000"/>
                      </a:srgbClr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wrap="none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itchFamily="50" charset="-127"/>
                      <a:cs typeface="Arial" charset="0"/>
                    </a:endParaRPr>
                  </a:p>
                </p:txBody>
              </p:sp>
              <p:sp>
                <p:nvSpPr>
                  <p:cNvPr id="188" name="Flowchart: Connector 65"/>
                  <p:cNvSpPr/>
                  <p:nvPr/>
                </p:nvSpPr>
                <p:spPr bwMode="auto">
                  <a:xfrm>
                    <a:off x="1777978" y="4421192"/>
                    <a:ext cx="79378" cy="79378"/>
                  </a:xfrm>
                  <a:prstGeom prst="flowChartConnector">
                    <a:avLst/>
                  </a:prstGeom>
                  <a:solidFill>
                    <a:srgbClr val="FFFFFF"/>
                  </a:solidFill>
                  <a:ln w="3175" cap="flat" cmpd="sng" algn="ctr">
                    <a:solidFill>
                      <a:srgbClr val="000000">
                        <a:lumMod val="50000"/>
                        <a:lumOff val="50000"/>
                      </a:srgbClr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>
                    <a:innerShdw blurRad="50800" dist="12700" dir="12540000">
                      <a:prstClr val="black">
                        <a:alpha val="28000"/>
                      </a:prstClr>
                    </a:innerShdw>
                  </a:effectLst>
                </p:spPr>
                <p:txBody>
                  <a:bodyPr wrap="none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ko-KR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맑은 고딕"/>
                      <a:ea typeface="맑은 고딕" pitchFamily="50" charset="-127"/>
                      <a:cs typeface="Arial" charset="0"/>
                    </a:endParaRPr>
                  </a:p>
                </p:txBody>
              </p:sp>
            </p:grpSp>
          </p:grpSp>
          <p:cxnSp>
            <p:nvCxnSpPr>
              <p:cNvPr id="120" name="직선 화살표 연결선 119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46" idx="0"/>
                <a:endCxn id="138" idx="3"/>
              </p:cNvCxnSpPr>
              <p:nvPr/>
            </p:nvCxnSpPr>
            <p:spPr>
              <a:xfrm flipV="1">
                <a:off x="4192293" y="3245339"/>
                <a:ext cx="64227" cy="177000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sp>
            <p:nvSpPr>
              <p:cNvPr id="121" name="타원 120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8068968" y="3376620"/>
                <a:ext cx="45719" cy="45719"/>
              </a:xfrm>
              <a:prstGeom prst="ellipse">
                <a:avLst/>
              </a:prstGeom>
              <a:solidFill>
                <a:sysClr val="windowText" lastClr="000000">
                  <a:lumMod val="50000"/>
                  <a:lumOff val="50000"/>
                </a:sysClr>
              </a:solidFill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2" name="타원 121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2509828" y="326786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123" name="직선 화살표 연결선 122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16" idx="7"/>
                <a:endCxn id="114" idx="3"/>
              </p:cNvCxnSpPr>
              <p:nvPr/>
            </p:nvCxnSpPr>
            <p:spPr>
              <a:xfrm flipV="1">
                <a:off x="2167155" y="3305532"/>
                <a:ext cx="132892" cy="308550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24" name="직선 화살표 연결선 123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14" idx="6"/>
                <a:endCxn id="115" idx="1"/>
              </p:cNvCxnSpPr>
              <p:nvPr/>
            </p:nvCxnSpPr>
            <p:spPr>
              <a:xfrm>
                <a:off x="2339071" y="3289368"/>
                <a:ext cx="67849" cy="208216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25" name="직선 화살표 연결선 124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15" idx="4"/>
                <a:endCxn id="122" idx="3"/>
              </p:cNvCxnSpPr>
              <p:nvPr/>
            </p:nvCxnSpPr>
            <p:spPr>
              <a:xfrm flipV="1">
                <a:off x="2423085" y="3306886"/>
                <a:ext cx="93438" cy="229722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26" name="직선 화살표 연결선 125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17" idx="7"/>
                <a:endCxn id="128" idx="4"/>
              </p:cNvCxnSpPr>
              <p:nvPr/>
            </p:nvCxnSpPr>
            <p:spPr>
              <a:xfrm flipV="1">
                <a:off x="2982557" y="3393326"/>
                <a:ext cx="26729" cy="128858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27" name="직선 화살표 연결선 126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5" idx="5"/>
                <a:endCxn id="129" idx="7"/>
              </p:cNvCxnSpPr>
              <p:nvPr/>
            </p:nvCxnSpPr>
            <p:spPr>
              <a:xfrm flipH="1">
                <a:off x="3749719" y="3559660"/>
                <a:ext cx="86717" cy="183695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sp>
            <p:nvSpPr>
              <p:cNvPr id="128" name="타원 127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2986426" y="3347607"/>
                <a:ext cx="45719" cy="45719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rgbClr val="FFFF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29" name="타원 128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3710695" y="3736660"/>
                <a:ext cx="45719" cy="45719"/>
              </a:xfrm>
              <a:prstGeom prst="ellipse">
                <a:avLst/>
              </a:prstGeom>
              <a:solidFill>
                <a:srgbClr val="00B050"/>
              </a:solidFill>
              <a:ln w="12700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0" name="타원 129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3209034" y="3458873"/>
                <a:ext cx="45719" cy="45719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rgbClr val="FFFF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3486509" y="3436105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2" name="타원 131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3231893" y="3680692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3" name="타원 132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3509368" y="3641316"/>
                <a:ext cx="45719" cy="45719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rgbClr val="FFFF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4" name="타원 133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3645012" y="3370466"/>
                <a:ext cx="45719" cy="45719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rgbClr val="FFFF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5" name="타원 134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3797412" y="3520636"/>
                <a:ext cx="45719" cy="45719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rgbClr val="FFFF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6" name="타원 135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3954575" y="3653984"/>
                <a:ext cx="45719" cy="45719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rgbClr val="FFFF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7" name="타원 136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4097425" y="3592644"/>
                <a:ext cx="45719" cy="45719"/>
              </a:xfrm>
              <a:prstGeom prst="ellipse">
                <a:avLst/>
              </a:prstGeom>
              <a:solidFill>
                <a:srgbClr val="00B050"/>
              </a:solidFill>
              <a:ln w="12700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8" name="타원 137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4249825" y="3206315"/>
                <a:ext cx="45719" cy="45719"/>
              </a:xfrm>
              <a:prstGeom prst="ellipse">
                <a:avLst/>
              </a:prstGeom>
              <a:solidFill>
                <a:srgbClr val="00B050"/>
              </a:solidFill>
              <a:ln w="12700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9" name="타원 138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4402225" y="3358715"/>
                <a:ext cx="45719" cy="45719"/>
              </a:xfrm>
              <a:prstGeom prst="ellipse">
                <a:avLst/>
              </a:prstGeom>
              <a:solidFill>
                <a:srgbClr val="00B050"/>
              </a:solidFill>
              <a:ln w="12700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0" name="타원 139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5087237" y="3278323"/>
                <a:ext cx="45719" cy="45719"/>
              </a:xfrm>
              <a:prstGeom prst="ellips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 w="12700" cap="flat" cmpd="sng" algn="ctr">
                <a:solidFill>
                  <a:srgbClr val="1F497D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1" name="타원 140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5239637" y="3430723"/>
                <a:ext cx="45719" cy="45719"/>
              </a:xfrm>
              <a:prstGeom prst="ellips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 w="12700" cap="flat" cmpd="sng" algn="ctr">
                <a:solidFill>
                  <a:srgbClr val="1F497D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2" name="타원 141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4988940" y="3583123"/>
                <a:ext cx="45719" cy="45719"/>
              </a:xfrm>
              <a:prstGeom prst="ellips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 w="12700" cap="flat" cmpd="sng" algn="ctr">
                <a:solidFill>
                  <a:srgbClr val="1F497D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3" name="타원 142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5930972" y="3376620"/>
                <a:ext cx="45719" cy="45719"/>
              </a:xfrm>
              <a:prstGeom prst="ellipse">
                <a:avLst/>
              </a:prstGeom>
              <a:solidFill>
                <a:srgbClr val="8064A2">
                  <a:lumMod val="60000"/>
                  <a:lumOff val="40000"/>
                </a:srgbClr>
              </a:solidFill>
              <a:ln w="12700" cap="flat" cmpd="sng" algn="ctr">
                <a:solidFill>
                  <a:srgbClr val="8064A2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4" name="타원 143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5132956" y="3736660"/>
                <a:ext cx="45719" cy="45719"/>
              </a:xfrm>
              <a:prstGeom prst="ellipse">
                <a:avLst/>
              </a:prstGeom>
              <a:solidFill>
                <a:srgbClr val="8064A2">
                  <a:lumMod val="60000"/>
                  <a:lumOff val="40000"/>
                </a:srgbClr>
              </a:solidFill>
              <a:ln w="12700" cap="flat" cmpd="sng" algn="ctr">
                <a:solidFill>
                  <a:srgbClr val="8064A2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5" name="타원 144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7056505" y="3376620"/>
                <a:ext cx="45719" cy="45719"/>
              </a:xfrm>
              <a:prstGeom prst="ellipse">
                <a:avLst/>
              </a:prstGeom>
              <a:solidFill>
                <a:srgbClr val="F79646">
                  <a:lumMod val="75000"/>
                </a:srgbClr>
              </a:solidFill>
              <a:ln w="12700" cap="flat" cmpd="sng" algn="ctr">
                <a:solidFill>
                  <a:srgbClr val="F79646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6" name="타원 145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4169433" y="3422339"/>
                <a:ext cx="45719" cy="45719"/>
              </a:xfrm>
              <a:prstGeom prst="ellips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 w="12700" cap="flat" cmpd="sng" algn="ctr">
                <a:solidFill>
                  <a:srgbClr val="1F497D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8" name="타원 147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6146996" y="3592644"/>
                <a:ext cx="45719" cy="45719"/>
              </a:xfrm>
              <a:prstGeom prst="ellipse">
                <a:avLst/>
              </a:prstGeom>
              <a:solidFill>
                <a:srgbClr val="8064A2">
                  <a:lumMod val="60000"/>
                  <a:lumOff val="40000"/>
                </a:srgbClr>
              </a:solidFill>
              <a:ln w="12700" cap="flat" cmpd="sng" algn="ctr">
                <a:solidFill>
                  <a:srgbClr val="8064A2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4" name="타원 153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6074988" y="3134307"/>
                <a:ext cx="45719" cy="45719"/>
              </a:xfrm>
              <a:prstGeom prst="ellipse">
                <a:avLst/>
              </a:prstGeom>
              <a:solidFill>
                <a:srgbClr val="8064A2">
                  <a:lumMod val="60000"/>
                  <a:lumOff val="40000"/>
                </a:srgbClr>
              </a:solidFill>
              <a:ln w="12700" cap="flat" cmpd="sng" algn="ctr">
                <a:solidFill>
                  <a:srgbClr val="8064A2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5" name="타원 154">
                <a:extLst>
                  <a:ext uri="{FF2B5EF4-FFF2-40B4-BE49-F238E27FC236}">
                    <a16:creationId xmlns:a16="http://schemas.microsoft.com/office/drawing/2014/main" id="{FCDE64C4-3A48-4FA1-B862-6B8873A8163A}"/>
                  </a:ext>
                </a:extLst>
              </p:cNvPr>
              <p:cNvSpPr/>
              <p:nvPr/>
            </p:nvSpPr>
            <p:spPr>
              <a:xfrm>
                <a:off x="7208905" y="3304612"/>
                <a:ext cx="45719" cy="45719"/>
              </a:xfrm>
              <a:prstGeom prst="ellipse">
                <a:avLst/>
              </a:prstGeom>
              <a:solidFill>
                <a:srgbClr val="F79646">
                  <a:lumMod val="75000"/>
                </a:srgbClr>
              </a:solidFill>
              <a:ln w="12700" cap="flat" cmpd="sng" algn="ctr">
                <a:solidFill>
                  <a:srgbClr val="F79646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156" name="직선 화살표 연결선 155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28" idx="7"/>
                <a:endCxn id="130" idx="7"/>
              </p:cNvCxnSpPr>
              <p:nvPr/>
            </p:nvCxnSpPr>
            <p:spPr>
              <a:xfrm>
                <a:off x="3025450" y="3354302"/>
                <a:ext cx="222608" cy="111266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57" name="직선 화살표 연결선 156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0" idx="5"/>
                <a:endCxn id="132" idx="0"/>
              </p:cNvCxnSpPr>
              <p:nvPr/>
            </p:nvCxnSpPr>
            <p:spPr>
              <a:xfrm>
                <a:off x="3248058" y="3497897"/>
                <a:ext cx="6695" cy="182795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58" name="직선 화살표 연결선 157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2" idx="6"/>
                <a:endCxn id="131" idx="3"/>
              </p:cNvCxnSpPr>
              <p:nvPr/>
            </p:nvCxnSpPr>
            <p:spPr>
              <a:xfrm flipV="1">
                <a:off x="3277612" y="3475129"/>
                <a:ext cx="215592" cy="228423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59" name="직선 화살표 연결선 158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1" idx="6"/>
                <a:endCxn id="133" idx="7"/>
              </p:cNvCxnSpPr>
              <p:nvPr/>
            </p:nvCxnSpPr>
            <p:spPr>
              <a:xfrm>
                <a:off x="3532228" y="3458965"/>
                <a:ext cx="16164" cy="189046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60" name="직선 화살표 연결선 159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3" idx="7"/>
                <a:endCxn id="134" idx="3"/>
              </p:cNvCxnSpPr>
              <p:nvPr/>
            </p:nvCxnSpPr>
            <p:spPr>
              <a:xfrm flipV="1">
                <a:off x="3548392" y="3409490"/>
                <a:ext cx="103315" cy="238521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61" name="직선 화살표 연결선 160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4" idx="6"/>
                <a:endCxn id="135" idx="7"/>
              </p:cNvCxnSpPr>
              <p:nvPr/>
            </p:nvCxnSpPr>
            <p:spPr>
              <a:xfrm>
                <a:off x="3690731" y="3393326"/>
                <a:ext cx="145705" cy="134005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62" name="직선 화살표 연결선 161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29" idx="6"/>
                <a:endCxn id="136" idx="3"/>
              </p:cNvCxnSpPr>
              <p:nvPr/>
            </p:nvCxnSpPr>
            <p:spPr>
              <a:xfrm flipV="1">
                <a:off x="3756414" y="3693008"/>
                <a:ext cx="204856" cy="66512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63" name="직선 화살표 연결선 162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77" idx="3"/>
                <a:endCxn id="137" idx="4"/>
              </p:cNvCxnSpPr>
              <p:nvPr/>
            </p:nvCxnSpPr>
            <p:spPr>
              <a:xfrm flipV="1">
                <a:off x="3984085" y="3638363"/>
                <a:ext cx="136200" cy="34848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64" name="직선 화살표 연결선 163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7" idx="6"/>
                <a:endCxn id="146" idx="4"/>
              </p:cNvCxnSpPr>
              <p:nvPr/>
            </p:nvCxnSpPr>
            <p:spPr>
              <a:xfrm flipV="1">
                <a:off x="4143144" y="3468058"/>
                <a:ext cx="49149" cy="147446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  <p:cxnSp>
            <p:nvCxnSpPr>
              <p:cNvPr id="165" name="직선 화살표 연결선 164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8" idx="6"/>
                <a:endCxn id="139" idx="0"/>
              </p:cNvCxnSpPr>
              <p:nvPr/>
            </p:nvCxnSpPr>
            <p:spPr>
              <a:xfrm>
                <a:off x="4295544" y="3229175"/>
                <a:ext cx="129541" cy="129540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66" name="직선 화살표 연결선 165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39" idx="5"/>
                <a:endCxn id="140" idx="2"/>
              </p:cNvCxnSpPr>
              <p:nvPr/>
            </p:nvCxnSpPr>
            <p:spPr>
              <a:xfrm flipV="1">
                <a:off x="4441249" y="3301183"/>
                <a:ext cx="645988" cy="96556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67" name="직선 화살표 연결선 166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40" idx="5"/>
                <a:endCxn id="141" idx="1"/>
              </p:cNvCxnSpPr>
              <p:nvPr/>
            </p:nvCxnSpPr>
            <p:spPr>
              <a:xfrm>
                <a:off x="5126261" y="3317347"/>
                <a:ext cx="120071" cy="120071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68" name="직선 화살표 연결선 167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41" idx="4"/>
                <a:endCxn id="142" idx="6"/>
              </p:cNvCxnSpPr>
              <p:nvPr/>
            </p:nvCxnSpPr>
            <p:spPr>
              <a:xfrm flipH="1">
                <a:off x="5034659" y="3476442"/>
                <a:ext cx="227838" cy="129541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69" name="직선 화살표 연결선 168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42" idx="5"/>
                <a:endCxn id="144" idx="1"/>
              </p:cNvCxnSpPr>
              <p:nvPr/>
            </p:nvCxnSpPr>
            <p:spPr>
              <a:xfrm>
                <a:off x="5027964" y="3622147"/>
                <a:ext cx="111687" cy="121208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70" name="직선 화살표 연결선 169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44" idx="6"/>
                <a:endCxn id="143" idx="3"/>
              </p:cNvCxnSpPr>
              <p:nvPr/>
            </p:nvCxnSpPr>
            <p:spPr>
              <a:xfrm flipV="1">
                <a:off x="5178675" y="3415644"/>
                <a:ext cx="758992" cy="343876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71" name="직선 화살표 연결선 170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43" idx="6"/>
                <a:endCxn id="154" idx="3"/>
              </p:cNvCxnSpPr>
              <p:nvPr/>
            </p:nvCxnSpPr>
            <p:spPr>
              <a:xfrm flipV="1">
                <a:off x="5976691" y="3173331"/>
                <a:ext cx="104992" cy="226149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72" name="직선 화살표 연결선 171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54" idx="6"/>
                <a:endCxn id="148" idx="0"/>
              </p:cNvCxnSpPr>
              <p:nvPr/>
            </p:nvCxnSpPr>
            <p:spPr>
              <a:xfrm>
                <a:off x="6120707" y="3157167"/>
                <a:ext cx="49149" cy="435477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73" name="직선 화살표 연결선 172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48" idx="6"/>
                <a:endCxn id="145" idx="2"/>
              </p:cNvCxnSpPr>
              <p:nvPr/>
            </p:nvCxnSpPr>
            <p:spPr>
              <a:xfrm flipV="1">
                <a:off x="6192715" y="3399480"/>
                <a:ext cx="863790" cy="216024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74" name="직선 화살표 연결선 173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45" idx="6"/>
                <a:endCxn id="155" idx="2"/>
              </p:cNvCxnSpPr>
              <p:nvPr/>
            </p:nvCxnSpPr>
            <p:spPr>
              <a:xfrm flipV="1">
                <a:off x="7102224" y="3327472"/>
                <a:ext cx="106681" cy="72008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cxnSp>
            <p:nvCxnSpPr>
              <p:cNvPr id="175" name="직선 화살표 연결선 174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55" idx="6"/>
                <a:endCxn id="121" idx="3"/>
              </p:cNvCxnSpPr>
              <p:nvPr/>
            </p:nvCxnSpPr>
            <p:spPr>
              <a:xfrm>
                <a:off x="7254624" y="3327472"/>
                <a:ext cx="821039" cy="88172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/>
              </a:ln>
              <a:effectLst/>
            </p:spPr>
          </p:cxnSp>
          <p:sp>
            <p:nvSpPr>
              <p:cNvPr id="176" name="타원 175">
                <a:extLst>
                  <a:ext uri="{FF2B5EF4-FFF2-40B4-BE49-F238E27FC236}">
                    <a16:creationId xmlns:a16="http://schemas.microsoft.com/office/drawing/2014/main" id="{CD476F0D-DB38-4AC6-8838-45636962CE0C}"/>
                  </a:ext>
                </a:extLst>
              </p:cNvPr>
              <p:cNvSpPr/>
              <p:nvPr/>
            </p:nvSpPr>
            <p:spPr>
              <a:xfrm>
                <a:off x="2907186" y="3138873"/>
                <a:ext cx="778254" cy="737062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7" name="타원 176">
                <a:extLst>
                  <a:ext uri="{FF2B5EF4-FFF2-40B4-BE49-F238E27FC236}">
                    <a16:creationId xmlns:a16="http://schemas.microsoft.com/office/drawing/2014/main" id="{CD476F0D-DB38-4AC6-8838-45636962CE0C}"/>
                  </a:ext>
                </a:extLst>
              </p:cNvPr>
              <p:cNvSpPr/>
              <p:nvPr/>
            </p:nvSpPr>
            <p:spPr>
              <a:xfrm>
                <a:off x="3870112" y="3044089"/>
                <a:ext cx="778254" cy="737062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8" name="타원 177">
                <a:extLst>
                  <a:ext uri="{FF2B5EF4-FFF2-40B4-BE49-F238E27FC236}">
                    <a16:creationId xmlns:a16="http://schemas.microsoft.com/office/drawing/2014/main" id="{CD476F0D-DB38-4AC6-8838-45636962CE0C}"/>
                  </a:ext>
                </a:extLst>
              </p:cNvPr>
              <p:cNvSpPr/>
              <p:nvPr/>
            </p:nvSpPr>
            <p:spPr>
              <a:xfrm>
                <a:off x="4806216" y="3113201"/>
                <a:ext cx="778254" cy="737062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79" name="타원 178">
                <a:extLst>
                  <a:ext uri="{FF2B5EF4-FFF2-40B4-BE49-F238E27FC236}">
                    <a16:creationId xmlns:a16="http://schemas.microsoft.com/office/drawing/2014/main" id="{CD476F0D-DB38-4AC6-8838-45636962CE0C}"/>
                  </a:ext>
                </a:extLst>
              </p:cNvPr>
              <p:cNvSpPr/>
              <p:nvPr/>
            </p:nvSpPr>
            <p:spPr>
              <a:xfrm>
                <a:off x="5742320" y="2989202"/>
                <a:ext cx="778254" cy="737062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0" name="타원 179">
                <a:extLst>
                  <a:ext uri="{FF2B5EF4-FFF2-40B4-BE49-F238E27FC236}">
                    <a16:creationId xmlns:a16="http://schemas.microsoft.com/office/drawing/2014/main" id="{CD476F0D-DB38-4AC6-8838-45636962CE0C}"/>
                  </a:ext>
                </a:extLst>
              </p:cNvPr>
              <p:cNvSpPr/>
              <p:nvPr/>
            </p:nvSpPr>
            <p:spPr>
              <a:xfrm>
                <a:off x="6606416" y="2969962"/>
                <a:ext cx="778254" cy="737062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81" name="타원 180">
                <a:extLst>
                  <a:ext uri="{FF2B5EF4-FFF2-40B4-BE49-F238E27FC236}">
                    <a16:creationId xmlns:a16="http://schemas.microsoft.com/office/drawing/2014/main" id="{CD476F0D-DB38-4AC6-8838-45636962CE0C}"/>
                  </a:ext>
                </a:extLst>
              </p:cNvPr>
              <p:cNvSpPr/>
              <p:nvPr/>
            </p:nvSpPr>
            <p:spPr>
              <a:xfrm>
                <a:off x="7686536" y="3008851"/>
                <a:ext cx="778254" cy="737062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cxnSp>
            <p:nvCxnSpPr>
              <p:cNvPr id="182" name="직선 화살표 연결선 181">
                <a:extLst>
                  <a:ext uri="{FF2B5EF4-FFF2-40B4-BE49-F238E27FC236}">
                    <a16:creationId xmlns:a16="http://schemas.microsoft.com/office/drawing/2014/main" id="{8FE7138B-DB73-4D7D-B719-B49C474D82F2}"/>
                  </a:ext>
                </a:extLst>
              </p:cNvPr>
              <p:cNvCxnSpPr>
                <a:cxnSpLocks/>
                <a:stCxn id="122" idx="5"/>
                <a:endCxn id="117" idx="5"/>
              </p:cNvCxnSpPr>
              <p:nvPr/>
            </p:nvCxnSpPr>
            <p:spPr>
              <a:xfrm>
                <a:off x="2548852" y="3306886"/>
                <a:ext cx="433705" cy="247627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" lastClr="FFFFFF">
                    <a:lumMod val="65000"/>
                  </a:sysClr>
                </a:solidFill>
                <a:prstDash val="sysDot"/>
                <a:miter lim="800000"/>
                <a:tailEnd type="triangle" w="sm" len="sm"/>
              </a:ln>
              <a:effectLst/>
            </p:spPr>
          </p:cxnSp>
        </p:grpSp>
      </p:grpSp>
      <p:sp>
        <p:nvSpPr>
          <p:cNvPr id="191" name="TextBox 76"/>
          <p:cNvSpPr txBox="1"/>
          <p:nvPr/>
        </p:nvSpPr>
        <p:spPr>
          <a:xfrm>
            <a:off x="523714" y="1808674"/>
            <a:ext cx="863527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1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차 주문 마감된 내역에 대해서 </a:t>
            </a:r>
            <a:r>
              <a:rPr kumimoji="0" lang="ko-KR" altLang="en-US" sz="1050" u="sng" dirty="0" err="1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라우팅</a:t>
            </a:r>
            <a:r>
              <a:rPr kumimoji="0" lang="ko-KR" altLang="en-US" sz="1050" u="sng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 최적화를 수행하고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라우팅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정보를 해당 </a:t>
            </a:r>
            <a:r>
              <a:rPr kumimoji="0" lang="ko-KR" altLang="en-US" sz="1050" b="1" u="sng" dirty="0" err="1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피커에게</a:t>
            </a:r>
            <a:r>
              <a:rPr kumimoji="0" lang="ko-KR" altLang="en-US" sz="1050" b="1" u="sng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 전달</a:t>
            </a:r>
            <a:endParaRPr kumimoji="0" lang="en-US" altLang="ko-KR" sz="1050" b="1" u="sng" dirty="0">
              <a:solidFill>
                <a:srgbClr val="1F497D">
                  <a:lumMod val="60000"/>
                  <a:lumOff val="40000"/>
                </a:srgbClr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이후 </a:t>
            </a:r>
            <a:r>
              <a:rPr kumimoji="0" lang="ko-KR" altLang="en-US" sz="1050" b="1" u="sng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누적된 주문에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대해서 기 전송된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피커의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라우팅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정보와 함께 </a:t>
            </a:r>
            <a:r>
              <a:rPr kumimoji="0" lang="en-US" altLang="ko-KR" sz="1050" b="1" u="sng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Re-Routing</a:t>
            </a:r>
            <a:r>
              <a:rPr kumimoji="0" lang="ko-KR" altLang="en-US" sz="1050" b="1" u="sng" dirty="0">
                <a:solidFill>
                  <a:srgbClr val="1F497D">
                    <a:lumMod val="60000"/>
                    <a:lumOff val="40000"/>
                  </a:srgbClr>
                </a:solidFill>
                <a:latin typeface="맑은 고딕"/>
                <a:ea typeface="맑은 고딕" panose="020B0503020000020004" pitchFamily="50" charset="-127"/>
              </a:rPr>
              <a:t>을 처리하여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갱신된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라우팅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정보를 전달</a:t>
            </a:r>
            <a:endParaRPr kumimoji="0" lang="en-US" altLang="ko-KR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피커는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모바일에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자동 갱신된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라우팅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정보를 확인 하고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다음 픽업 지로 이동한다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endParaRPr kumimoji="0" lang="en-US" altLang="ko-KR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주문 등록 시 </a:t>
            </a:r>
            <a:r>
              <a:rPr kumimoji="0" lang="ko-KR" altLang="en-US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피커의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설정된 제약조건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(Distance, Max Capacity,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운행시간 등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)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을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고려하여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,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정책에 따른 픽업 일자를 처리한다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</a:t>
            </a:r>
          </a:p>
          <a:p>
            <a:pPr marL="228600" indent="-228600" fontAlgn="auto">
              <a:spcBef>
                <a:spcPts val="0"/>
              </a:spcBef>
              <a:spcAft>
                <a:spcPts val="0"/>
              </a:spcAft>
              <a:buFont typeface="+mj-ea"/>
              <a:buAutoNum type="circleNumDbPlain"/>
            </a:pP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거리는 </a:t>
            </a:r>
            <a:r>
              <a:rPr kumimoji="0" lang="en-US" altLang="ko-KR" sz="1050" dirty="0" err="1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Distoverride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table </a:t>
            </a:r>
            <a:r>
              <a:rPr kumimoji="0" lang="ko-KR" altLang="en-US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혹은 보정된 실 거리를 사용한다</a:t>
            </a:r>
            <a:r>
              <a:rPr kumimoji="0" lang="en-US" altLang="ko-KR" sz="105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.</a:t>
            </a:r>
            <a:endParaRPr kumimoji="0" lang="ko-KR" altLang="en-US" sz="1050" dirty="0">
              <a:solidFill>
                <a:prstClr val="black"/>
              </a:solidFill>
              <a:latin typeface="맑은 고딕"/>
              <a:ea typeface="맑은 고딕" panose="020B0503020000020004" pitchFamily="50" charset="-127"/>
            </a:endParaRPr>
          </a:p>
        </p:txBody>
      </p:sp>
      <p:sp>
        <p:nvSpPr>
          <p:cNvPr id="219" name="Rectangle 8"/>
          <p:cNvSpPr/>
          <p:nvPr/>
        </p:nvSpPr>
        <p:spPr bwMode="auto">
          <a:xfrm>
            <a:off x="597601" y="4481378"/>
            <a:ext cx="8675688" cy="1866900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182563" indent="-182563" algn="l" fontAlgn="auto">
              <a:lnSpc>
                <a:spcPct val="85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kumimoji="0" lang="en-US" altLang="ko-KR" sz="1800" kern="0" dirty="0">
              <a:latin typeface="맑은 고딕"/>
              <a:ea typeface="맑은 고딕" pitchFamily="50" charset="-127"/>
              <a:cs typeface="Arial" charset="0"/>
            </a:endParaRPr>
          </a:p>
        </p:txBody>
      </p:sp>
      <p:sp>
        <p:nvSpPr>
          <p:cNvPr id="220" name="직사각형 219"/>
          <p:cNvSpPr/>
          <p:nvPr/>
        </p:nvSpPr>
        <p:spPr bwMode="auto">
          <a:xfrm>
            <a:off x="946851" y="4735378"/>
            <a:ext cx="8147694" cy="1320800"/>
          </a:xfrm>
          <a:prstGeom prst="rect">
            <a:avLst/>
          </a:prstGeom>
          <a:solidFill>
            <a:srgbClr val="FFFFFF">
              <a:lumMod val="95000"/>
            </a:srgbClr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762000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ko-KR" altLang="en-US" sz="1800" kern="0" dirty="0">
              <a:solidFill>
                <a:sysClr val="windowText" lastClr="000000"/>
              </a:solidFill>
              <a:latin typeface="Arial" charset="0"/>
              <a:ea typeface="맑은 고딕" panose="020B0503020000020004" pitchFamily="50" charset="-127"/>
            </a:endParaRPr>
          </a:p>
        </p:txBody>
      </p:sp>
      <p:sp>
        <p:nvSpPr>
          <p:cNvPr id="221" name="TextBox 182"/>
          <p:cNvSpPr txBox="1">
            <a:spLocks noChangeArrowheads="1"/>
          </p:cNvSpPr>
          <p:nvPr/>
        </p:nvSpPr>
        <p:spPr bwMode="auto">
          <a:xfrm>
            <a:off x="756351" y="6022841"/>
            <a:ext cx="25680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~</a:t>
            </a:r>
            <a:endParaRPr kumimoji="0" lang="ko-KR" altLang="en-US" sz="800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22" name="TextBox 184"/>
          <p:cNvSpPr txBox="1">
            <a:spLocks noChangeArrowheads="1"/>
          </p:cNvSpPr>
          <p:nvPr/>
        </p:nvSpPr>
        <p:spPr bwMode="auto">
          <a:xfrm>
            <a:off x="2906049" y="6038716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10:00</a:t>
            </a:r>
            <a:endParaRPr kumimoji="0" lang="ko-KR" altLang="en-US" sz="800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23" name="TextBox 186"/>
          <p:cNvSpPr txBox="1">
            <a:spLocks noChangeArrowheads="1"/>
          </p:cNvSpPr>
          <p:nvPr/>
        </p:nvSpPr>
        <p:spPr bwMode="auto">
          <a:xfrm>
            <a:off x="8198590" y="6081877"/>
            <a:ext cx="10937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00" dirty="0">
                <a:ln w="0"/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주문 접수 시간</a:t>
            </a:r>
          </a:p>
        </p:txBody>
      </p:sp>
      <p:sp>
        <p:nvSpPr>
          <p:cNvPr id="224" name="TextBox 187"/>
          <p:cNvSpPr txBox="1">
            <a:spLocks noChangeArrowheads="1"/>
          </p:cNvSpPr>
          <p:nvPr/>
        </p:nvSpPr>
        <p:spPr bwMode="auto">
          <a:xfrm rot="5400000">
            <a:off x="448920" y="4968117"/>
            <a:ext cx="71169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00" dirty="0">
                <a:ln w="0"/>
                <a:solidFill>
                  <a:srgbClr val="4F81B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주문량</a:t>
            </a:r>
          </a:p>
        </p:txBody>
      </p:sp>
      <p:sp>
        <p:nvSpPr>
          <p:cNvPr id="225" name="TextBox 227"/>
          <p:cNvSpPr txBox="1">
            <a:spLocks noChangeArrowheads="1"/>
          </p:cNvSpPr>
          <p:nvPr/>
        </p:nvSpPr>
        <p:spPr bwMode="auto">
          <a:xfrm>
            <a:off x="7709429" y="6038716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16:00</a:t>
            </a:r>
            <a:endParaRPr kumimoji="0" lang="ko-KR" altLang="en-US" sz="800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26" name="TextBox 247"/>
          <p:cNvSpPr txBox="1">
            <a:spLocks noChangeArrowheads="1"/>
          </p:cNvSpPr>
          <p:nvPr/>
        </p:nvSpPr>
        <p:spPr bwMode="auto">
          <a:xfrm>
            <a:off x="3337256" y="4489316"/>
            <a:ext cx="497777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Re-Planning Point : </a:t>
            </a:r>
            <a:r>
              <a:rPr kumimoji="0" lang="ko-KR" altLang="en-US" sz="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기존 </a:t>
            </a:r>
            <a:r>
              <a:rPr kumimoji="0" lang="ko-KR" altLang="en-US" sz="8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라우트</a:t>
            </a:r>
            <a:r>
              <a:rPr kumimoji="0" lang="en-US" altLang="ko-KR" sz="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8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픽업전</a:t>
            </a:r>
            <a:r>
              <a:rPr kumimoji="0" lang="en-US" altLang="ko-KR" sz="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와 신규 전송되는 주문과 함께 최적화 수행</a:t>
            </a:r>
            <a:endParaRPr kumimoji="0" lang="ko-KR" altLang="en-US" sz="900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7" name="TextBox 184"/>
          <p:cNvSpPr txBox="1">
            <a:spLocks noChangeArrowheads="1"/>
          </p:cNvSpPr>
          <p:nvPr/>
        </p:nvSpPr>
        <p:spPr bwMode="auto">
          <a:xfrm>
            <a:off x="2004373" y="6038716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09:00</a:t>
            </a:r>
            <a:endParaRPr kumimoji="0" lang="ko-KR" altLang="en-US" sz="800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graphicFrame>
        <p:nvGraphicFramePr>
          <p:cNvPr id="228" name="차트 2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431375"/>
              </p:ext>
            </p:extLst>
          </p:nvPr>
        </p:nvGraphicFramePr>
        <p:xfrm>
          <a:off x="954588" y="4719503"/>
          <a:ext cx="7923933" cy="1385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9" name="TextBox 184"/>
          <p:cNvSpPr txBox="1">
            <a:spLocks noChangeArrowheads="1"/>
          </p:cNvSpPr>
          <p:nvPr/>
        </p:nvSpPr>
        <p:spPr bwMode="auto">
          <a:xfrm>
            <a:off x="4861030" y="6038716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13:00</a:t>
            </a:r>
            <a:endParaRPr kumimoji="0" lang="ko-KR" altLang="en-US" sz="800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30" name="TextBox 184"/>
          <p:cNvSpPr txBox="1">
            <a:spLocks noChangeArrowheads="1"/>
          </p:cNvSpPr>
          <p:nvPr/>
        </p:nvSpPr>
        <p:spPr bwMode="auto">
          <a:xfrm>
            <a:off x="3897269" y="6038716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11:00</a:t>
            </a:r>
            <a:endParaRPr kumimoji="0" lang="ko-KR" altLang="en-US" sz="800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31" name="TextBox 184"/>
          <p:cNvSpPr txBox="1">
            <a:spLocks noChangeArrowheads="1"/>
          </p:cNvSpPr>
          <p:nvPr/>
        </p:nvSpPr>
        <p:spPr bwMode="auto">
          <a:xfrm>
            <a:off x="6787562" y="6038716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15:00</a:t>
            </a:r>
            <a:endParaRPr kumimoji="0" lang="ko-KR" altLang="en-US" sz="800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32" name="TextBox 184"/>
          <p:cNvSpPr txBox="1">
            <a:spLocks noChangeArrowheads="1"/>
          </p:cNvSpPr>
          <p:nvPr/>
        </p:nvSpPr>
        <p:spPr bwMode="auto">
          <a:xfrm>
            <a:off x="5823801" y="6038716"/>
            <a:ext cx="431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14:00</a:t>
            </a:r>
            <a:endParaRPr kumimoji="0" lang="ko-KR" altLang="en-US" sz="800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33" name="오른쪽 화살표 232"/>
          <p:cNvSpPr/>
          <p:nvPr/>
        </p:nvSpPr>
        <p:spPr>
          <a:xfrm rot="16200000">
            <a:off x="2079825" y="4870792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34" name="오른쪽 화살표 233"/>
          <p:cNvSpPr/>
          <p:nvPr/>
        </p:nvSpPr>
        <p:spPr>
          <a:xfrm rot="16200000">
            <a:off x="2503788" y="5178651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35" name="오른쪽 화살표 234"/>
          <p:cNvSpPr/>
          <p:nvPr/>
        </p:nvSpPr>
        <p:spPr>
          <a:xfrm rot="16200000">
            <a:off x="2997073" y="5415300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36" name="오른쪽 화살표 235"/>
          <p:cNvSpPr/>
          <p:nvPr/>
        </p:nvSpPr>
        <p:spPr>
          <a:xfrm rot="16200000">
            <a:off x="3481473" y="5336333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37" name="오른쪽 화살표 236"/>
          <p:cNvSpPr/>
          <p:nvPr/>
        </p:nvSpPr>
        <p:spPr>
          <a:xfrm rot="16200000">
            <a:off x="3929262" y="5238741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38" name="오른쪽 화살표 237"/>
          <p:cNvSpPr/>
          <p:nvPr/>
        </p:nvSpPr>
        <p:spPr>
          <a:xfrm rot="16200000">
            <a:off x="5808682" y="5274988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39" name="오른쪽 화살표 238"/>
          <p:cNvSpPr/>
          <p:nvPr/>
        </p:nvSpPr>
        <p:spPr>
          <a:xfrm rot="16200000">
            <a:off x="4868972" y="4973428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40" name="오른쪽 화살표 239"/>
          <p:cNvSpPr/>
          <p:nvPr/>
        </p:nvSpPr>
        <p:spPr>
          <a:xfrm rot="16200000">
            <a:off x="6740462" y="5345626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41" name="오른쪽 화살표 240"/>
          <p:cNvSpPr/>
          <p:nvPr/>
        </p:nvSpPr>
        <p:spPr>
          <a:xfrm rot="16200000">
            <a:off x="7668041" y="5445092"/>
            <a:ext cx="280624" cy="125868"/>
          </a:xfrm>
          <a:prstGeom prst="rightArrow">
            <a:avLst/>
          </a:prstGeom>
          <a:solidFill>
            <a:sysClr val="window" lastClr="FFFFFF">
              <a:lumMod val="85000"/>
            </a:sysClr>
          </a:solidFill>
          <a:ln w="6350" cap="flat" cmpd="sng" algn="ctr">
            <a:noFill/>
            <a:prstDash val="solid"/>
          </a:ln>
          <a:effectLst/>
        </p:spPr>
        <p:txBody>
          <a:bodyPr wrap="none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grpSp>
        <p:nvGrpSpPr>
          <p:cNvPr id="242" name="그룹 241"/>
          <p:cNvGrpSpPr/>
          <p:nvPr/>
        </p:nvGrpSpPr>
        <p:grpSpPr>
          <a:xfrm>
            <a:off x="3117881" y="4515410"/>
            <a:ext cx="182571" cy="175958"/>
            <a:chOff x="4498078" y="3184525"/>
            <a:chExt cx="182571" cy="175958"/>
          </a:xfrm>
        </p:grpSpPr>
        <p:sp>
          <p:nvSpPr>
            <p:cNvPr id="243" name="오른쪽 화살표 242"/>
            <p:cNvSpPr/>
            <p:nvPr/>
          </p:nvSpPr>
          <p:spPr>
            <a:xfrm rot="16200000">
              <a:off x="4521150" y="3205034"/>
              <a:ext cx="158239" cy="125868"/>
            </a:xfrm>
            <a:prstGeom prst="rightArrow">
              <a:avLst/>
            </a:prstGeom>
            <a:solidFill>
              <a:sysClr val="window" lastClr="FFFFFF">
                <a:lumMod val="85000"/>
              </a:sysClr>
            </a:solidFill>
            <a:ln w="6350" cap="flat" cmpd="sng" algn="ctr">
              <a:noFill/>
              <a:prstDash val="solid"/>
            </a:ln>
            <a:effectLst/>
          </p:spPr>
          <p:txBody>
            <a:bodyPr wrap="none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sp>
          <p:nvSpPr>
            <p:cNvPr id="244" name="타원 243"/>
            <p:cNvSpPr/>
            <p:nvPr/>
          </p:nvSpPr>
          <p:spPr>
            <a:xfrm>
              <a:off x="4498078" y="3184525"/>
              <a:ext cx="182571" cy="175958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245" name="Picture 13" descr="10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96009" y="3809872"/>
            <a:ext cx="8896368" cy="765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4696819"/>
      </p:ext>
    </p:extLst>
  </p:cSld>
  <p:clrMapOvr>
    <a:masterClrMapping/>
  </p:clrMapOvr>
  <p:transition>
    <p:pull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55915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9. Case Study : H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사 최적화 </a:t>
            </a:r>
            <a:r>
              <a:rPr lang="en-US" altLang="ko-KR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TMS </a:t>
            </a:r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구축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523795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B1D485-2DF3-4CF2-AA7E-0A328D3F33F3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A1AEC1F0-9EDC-4405-A98B-7DEE12694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50" y="1790437"/>
            <a:ext cx="7986885" cy="3231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500" b="1" kern="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도입 효과</a:t>
            </a:r>
            <a:endParaRPr kumimoji="0" lang="ko-KR" altLang="en-US" sz="15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Rectangle 14" descr="어두운 상향 대각선"/>
          <p:cNvSpPr>
            <a:spLocks noChangeArrowheads="1"/>
          </p:cNvSpPr>
          <p:nvPr/>
        </p:nvSpPr>
        <p:spPr bwMode="auto">
          <a:xfrm>
            <a:off x="1247391" y="1669209"/>
            <a:ext cx="7717097" cy="627077"/>
          </a:xfrm>
          <a:prstGeom prst="rect">
            <a:avLst/>
          </a:prstGeom>
          <a:solidFill>
            <a:sysClr val="window" lastClr="FFFFFF"/>
          </a:solidFill>
          <a:ln w="3175" algn="ctr">
            <a:solidFill>
              <a:sysClr val="window" lastClr="FFFFFF">
                <a:lumMod val="50000"/>
              </a:sysClr>
            </a:solidFill>
            <a:round/>
            <a:headEnd/>
            <a:tailEnd/>
          </a:ln>
          <a:effectLst/>
        </p:spPr>
        <p:txBody>
          <a:bodyPr lIns="46800" rIns="46800" anchor="ctr"/>
          <a:lstStyle/>
          <a:p>
            <a:pPr marL="730250" marR="0" lvl="1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/>
            </a:pPr>
            <a:r>
              <a:rPr kumimoji="0" lang="en-US" altLang="ko-KR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N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시간 픽업약속 </a:t>
            </a: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준수율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항샹</a:t>
            </a:r>
            <a:endParaRPr kumimoji="0" lang="en-US" altLang="ko-KR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marL="730250" marR="0" lvl="1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/>
            </a:pPr>
            <a:r>
              <a:rPr kumimoji="0" lang="en-US" altLang="ko-KR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N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시간</a:t>
            </a:r>
            <a:r>
              <a:rPr kumimoji="0" lang="en-US" altLang="ko-KR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당일 </a:t>
            </a:r>
            <a:r>
              <a:rPr kumimoji="0" lang="en-US" altLang="ko-KR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, 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익일 픽업에 대한 정확한 산정</a:t>
            </a:r>
          </a:p>
        </p:txBody>
      </p:sp>
      <p:grpSp>
        <p:nvGrpSpPr>
          <p:cNvPr id="58" name="그룹 38"/>
          <p:cNvGrpSpPr>
            <a:grpSpLocks/>
          </p:cNvGrpSpPr>
          <p:nvPr/>
        </p:nvGrpSpPr>
        <p:grpSpPr bwMode="auto">
          <a:xfrm>
            <a:off x="323528" y="1674654"/>
            <a:ext cx="1315021" cy="688751"/>
            <a:chOff x="1118553" y="6386513"/>
            <a:chExt cx="1616408" cy="1495425"/>
          </a:xfrm>
        </p:grpSpPr>
        <p:sp>
          <p:nvSpPr>
            <p:cNvPr id="59" name="타원 58"/>
            <p:cNvSpPr/>
            <p:nvPr/>
          </p:nvSpPr>
          <p:spPr bwMode="auto">
            <a:xfrm>
              <a:off x="1151542" y="6386513"/>
              <a:ext cx="1497143" cy="1495425"/>
            </a:xfrm>
            <a:prstGeom prst="ellipse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32AAC8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0" name="TextBox 59"/>
            <p:cNvSpPr txBox="1"/>
            <p:nvPr/>
          </p:nvSpPr>
          <p:spPr bwMode="auto">
            <a:xfrm>
              <a:off x="1118553" y="6670555"/>
              <a:ext cx="1616408" cy="868724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  <a:t>픽업서비스</a:t>
              </a:r>
              <a:b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</a:b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  <a:t>레벨 향상</a:t>
              </a:r>
              <a:endPara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타원 60"/>
            <p:cNvSpPr/>
            <p:nvPr/>
          </p:nvSpPr>
          <p:spPr bwMode="auto">
            <a:xfrm>
              <a:off x="1237818" y="6472690"/>
              <a:ext cx="1324591" cy="1323071"/>
            </a:xfrm>
            <a:prstGeom prst="ellipse">
              <a:avLst/>
            </a:prstGeom>
            <a:noFill/>
            <a:ln w="19050" cap="flat" cmpd="sng" algn="ctr">
              <a:solidFill>
                <a:srgbClr val="32AAC8"/>
              </a:solidFill>
              <a:prstDash val="sysDot"/>
            </a:ln>
            <a:effectLst/>
          </p:spPr>
          <p:txBody>
            <a:bodyPr anchor="ctr"/>
            <a:lstStyle/>
            <a:p>
              <a:pPr marL="0" marR="0" lvl="0" indent="0" algn="l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62" name="Rectangle 14" descr="어두운 상향 대각선"/>
          <p:cNvSpPr>
            <a:spLocks noChangeArrowheads="1"/>
          </p:cNvSpPr>
          <p:nvPr/>
        </p:nvSpPr>
        <p:spPr bwMode="auto">
          <a:xfrm>
            <a:off x="1247391" y="2465572"/>
            <a:ext cx="7717097" cy="627077"/>
          </a:xfrm>
          <a:prstGeom prst="rect">
            <a:avLst/>
          </a:prstGeom>
          <a:solidFill>
            <a:sysClr val="window" lastClr="FFFFFF"/>
          </a:solidFill>
          <a:ln w="3175" algn="ctr">
            <a:solidFill>
              <a:sysClr val="window" lastClr="FFFFFF">
                <a:lumMod val="50000"/>
              </a:sysClr>
            </a:solidFill>
            <a:round/>
            <a:headEnd/>
            <a:tailEnd/>
          </a:ln>
          <a:effectLst/>
        </p:spPr>
        <p:txBody>
          <a:bodyPr lIns="46800" rIns="46800" anchor="ctr"/>
          <a:lstStyle/>
          <a:p>
            <a:pPr marL="730250" marR="0" lvl="1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/>
            </a:pP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라우트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최적화로 </a:t>
            </a: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일단위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처리 물동량 증가</a:t>
            </a:r>
            <a:endParaRPr kumimoji="0" lang="en-US" altLang="ko-KR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marL="730250" marR="0" lvl="1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사전 예측 가능으로 </a:t>
            </a: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피커의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유연한 운영관리 가능 </a:t>
            </a:r>
          </a:p>
        </p:txBody>
      </p:sp>
      <p:grpSp>
        <p:nvGrpSpPr>
          <p:cNvPr id="63" name="그룹 38"/>
          <p:cNvGrpSpPr>
            <a:grpSpLocks/>
          </p:cNvGrpSpPr>
          <p:nvPr/>
        </p:nvGrpSpPr>
        <p:grpSpPr bwMode="auto">
          <a:xfrm>
            <a:off x="323528" y="2476592"/>
            <a:ext cx="1315021" cy="688751"/>
            <a:chOff x="1118553" y="6386513"/>
            <a:chExt cx="1616408" cy="1495425"/>
          </a:xfrm>
        </p:grpSpPr>
        <p:sp>
          <p:nvSpPr>
            <p:cNvPr id="64" name="타원 63"/>
            <p:cNvSpPr/>
            <p:nvPr/>
          </p:nvSpPr>
          <p:spPr bwMode="auto">
            <a:xfrm>
              <a:off x="1151542" y="6386513"/>
              <a:ext cx="1497143" cy="1495425"/>
            </a:xfrm>
            <a:prstGeom prst="ellipse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32AAC8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5" name="TextBox 64"/>
            <p:cNvSpPr txBox="1"/>
            <p:nvPr/>
          </p:nvSpPr>
          <p:spPr bwMode="auto">
            <a:xfrm>
              <a:off x="1118553" y="6580939"/>
              <a:ext cx="1616408" cy="1002373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  <a:t>당일 처리</a:t>
              </a:r>
              <a:br>
                <a:rPr kumimoji="0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</a:br>
              <a:r>
                <a:rPr kumimoji="0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  <a:t>물동량 증가</a:t>
              </a: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타원 65"/>
            <p:cNvSpPr/>
            <p:nvPr/>
          </p:nvSpPr>
          <p:spPr bwMode="auto">
            <a:xfrm>
              <a:off x="1237818" y="6472690"/>
              <a:ext cx="1324591" cy="1323071"/>
            </a:xfrm>
            <a:prstGeom prst="ellipse">
              <a:avLst/>
            </a:prstGeom>
            <a:noFill/>
            <a:ln w="19050" cap="flat" cmpd="sng" algn="ctr">
              <a:solidFill>
                <a:srgbClr val="32AAC8"/>
              </a:solidFill>
              <a:prstDash val="sysDot"/>
            </a:ln>
            <a:effectLst/>
          </p:spPr>
          <p:txBody>
            <a:bodyPr anchor="ctr"/>
            <a:lstStyle/>
            <a:p>
              <a:pPr marL="0" marR="0" lvl="0" indent="0" algn="l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67" name="Rectangle 14" descr="어두운 상향 대각선"/>
          <p:cNvSpPr>
            <a:spLocks noChangeArrowheads="1"/>
          </p:cNvSpPr>
          <p:nvPr/>
        </p:nvSpPr>
        <p:spPr bwMode="auto">
          <a:xfrm>
            <a:off x="1247391" y="4066802"/>
            <a:ext cx="7717097" cy="2242518"/>
          </a:xfrm>
          <a:prstGeom prst="rect">
            <a:avLst/>
          </a:prstGeom>
          <a:solidFill>
            <a:sysClr val="window" lastClr="FFFFFF"/>
          </a:solidFill>
          <a:ln w="3175" algn="ctr">
            <a:solidFill>
              <a:sysClr val="window" lastClr="FFFFFF">
                <a:lumMod val="50000"/>
              </a:sysClr>
            </a:solidFill>
            <a:round/>
            <a:headEnd/>
            <a:tailEnd/>
          </a:ln>
          <a:effectLst/>
        </p:spPr>
        <p:txBody>
          <a:bodyPr lIns="46800" rIns="46800" anchor="t"/>
          <a:lstStyle/>
          <a:p>
            <a:pPr marL="730250" marR="0" lvl="1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최적 </a:t>
            </a: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라우트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설계로 </a:t>
            </a: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물류비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절감</a:t>
            </a:r>
          </a:p>
        </p:txBody>
      </p:sp>
      <p:sp>
        <p:nvSpPr>
          <p:cNvPr id="68" name="Rectangle 14" descr="어두운 상향 대각선"/>
          <p:cNvSpPr>
            <a:spLocks noChangeArrowheads="1"/>
          </p:cNvSpPr>
          <p:nvPr/>
        </p:nvSpPr>
        <p:spPr bwMode="auto">
          <a:xfrm>
            <a:off x="1247391" y="3249193"/>
            <a:ext cx="7717097" cy="627077"/>
          </a:xfrm>
          <a:prstGeom prst="rect">
            <a:avLst/>
          </a:prstGeom>
          <a:solidFill>
            <a:sysClr val="window" lastClr="FFFFFF"/>
          </a:solidFill>
          <a:ln w="3175" algn="ctr">
            <a:solidFill>
              <a:sysClr val="window" lastClr="FFFFFF">
                <a:lumMod val="50000"/>
              </a:sysClr>
            </a:solidFill>
            <a:round/>
            <a:headEnd/>
            <a:tailEnd/>
          </a:ln>
          <a:effectLst/>
        </p:spPr>
        <p:txBody>
          <a:bodyPr lIns="46800" rIns="46800" anchor="ctr"/>
          <a:lstStyle/>
          <a:p>
            <a:pPr marL="730250" marR="0" lvl="1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동일시간 내 처리 물동량 증가</a:t>
            </a:r>
            <a:endParaRPr kumimoji="0" lang="en-US" altLang="ko-KR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marL="730250" marR="0" lvl="1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/>
            </a:pP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라우트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최단거리 이동으로 </a:t>
            </a:r>
            <a:r>
              <a:rPr kumimoji="0" lang="ko-KR" altLang="en-US" sz="105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피커</a:t>
            </a:r>
            <a:r>
              <a:rPr kumimoji="0" lang="ko-KR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생산성 향상</a:t>
            </a:r>
          </a:p>
        </p:txBody>
      </p:sp>
      <p:grpSp>
        <p:nvGrpSpPr>
          <p:cNvPr id="69" name="그룹 38"/>
          <p:cNvGrpSpPr>
            <a:grpSpLocks/>
          </p:cNvGrpSpPr>
          <p:nvPr/>
        </p:nvGrpSpPr>
        <p:grpSpPr bwMode="auto">
          <a:xfrm>
            <a:off x="323528" y="3263547"/>
            <a:ext cx="1315021" cy="688751"/>
            <a:chOff x="1118553" y="6386513"/>
            <a:chExt cx="1616408" cy="1495425"/>
          </a:xfrm>
        </p:grpSpPr>
        <p:sp>
          <p:nvSpPr>
            <p:cNvPr id="70" name="타원 69"/>
            <p:cNvSpPr/>
            <p:nvPr/>
          </p:nvSpPr>
          <p:spPr bwMode="auto">
            <a:xfrm>
              <a:off x="1151542" y="6386513"/>
              <a:ext cx="1497143" cy="1495425"/>
            </a:xfrm>
            <a:prstGeom prst="ellipse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32AAC8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71" name="TextBox 70"/>
            <p:cNvSpPr txBox="1"/>
            <p:nvPr/>
          </p:nvSpPr>
          <p:spPr bwMode="auto">
            <a:xfrm>
              <a:off x="1118553" y="6822215"/>
              <a:ext cx="1616408" cy="568011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  <a:t>피커</a:t>
              </a:r>
              <a:r>
                <a:rPr kumimoji="0" lang="ko-KR" alt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  <a:t> 생산성 증가</a:t>
              </a:r>
              <a:endParaRPr kumimoji="0" lang="en-US" altLang="ko-KR" sz="105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타원 72"/>
            <p:cNvSpPr/>
            <p:nvPr/>
          </p:nvSpPr>
          <p:spPr bwMode="auto">
            <a:xfrm>
              <a:off x="1237818" y="6472690"/>
              <a:ext cx="1324591" cy="1323071"/>
            </a:xfrm>
            <a:prstGeom prst="ellipse">
              <a:avLst/>
            </a:prstGeom>
            <a:noFill/>
            <a:ln w="19050" cap="flat" cmpd="sng" algn="ctr">
              <a:solidFill>
                <a:srgbClr val="32AAC8"/>
              </a:solidFill>
              <a:prstDash val="sysDot"/>
            </a:ln>
            <a:effectLst/>
          </p:spPr>
          <p:txBody>
            <a:bodyPr anchor="ctr"/>
            <a:lstStyle/>
            <a:p>
              <a:pPr marL="0" marR="0" lvl="0" indent="0" algn="l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75" name="아래쪽 화살표 74"/>
          <p:cNvSpPr/>
          <p:nvPr/>
        </p:nvSpPr>
        <p:spPr>
          <a:xfrm rot="16200000">
            <a:off x="5855122" y="3135856"/>
            <a:ext cx="1728194" cy="4254502"/>
          </a:xfrm>
          <a:prstGeom prst="downArrow">
            <a:avLst>
              <a:gd name="adj1" fmla="val 55758"/>
              <a:gd name="adj2" fmla="val 74141"/>
            </a:avLst>
          </a:prstGeom>
          <a:solidFill>
            <a:sysClr val="window" lastClr="FFFFFF">
              <a:lumMod val="75000"/>
              <a:alpha val="20000"/>
            </a:sys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/>
              <a:ea typeface="맑은 고딕"/>
              <a:cs typeface="Tahoma" pitchFamily="34" charset="0"/>
            </a:endParaRPr>
          </a:p>
        </p:txBody>
      </p:sp>
      <p:sp>
        <p:nvSpPr>
          <p:cNvPr id="76" name="Rectangle 256"/>
          <p:cNvSpPr>
            <a:spLocks noChangeArrowheads="1"/>
          </p:cNvSpPr>
          <p:nvPr/>
        </p:nvSpPr>
        <p:spPr bwMode="auto">
          <a:xfrm>
            <a:off x="1403648" y="4510572"/>
            <a:ext cx="3204239" cy="165473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 algn="ctr">
            <a:solidFill>
              <a:sysClr val="window" lastClr="FFFFFF">
                <a:lumMod val="95000"/>
              </a:sys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4944373" y="4931478"/>
            <a:ext cx="1756215" cy="844658"/>
            <a:chOff x="4872365" y="5205450"/>
            <a:chExt cx="1756215" cy="844658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4872365" y="5630760"/>
              <a:ext cx="79200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grpSp>
          <p:nvGrpSpPr>
            <p:cNvPr id="79" name="그룹 78"/>
            <p:cNvGrpSpPr/>
            <p:nvPr/>
          </p:nvGrpSpPr>
          <p:grpSpPr>
            <a:xfrm>
              <a:off x="4918973" y="5205450"/>
              <a:ext cx="1709607" cy="844658"/>
              <a:chOff x="3837912" y="4285251"/>
              <a:chExt cx="2206744" cy="844658"/>
            </a:xfrm>
          </p:grpSpPr>
          <p:sp>
            <p:nvSpPr>
              <p:cNvPr id="80" name="Rectangle 256"/>
              <p:cNvSpPr>
                <a:spLocks noChangeArrowheads="1"/>
              </p:cNvSpPr>
              <p:nvPr/>
            </p:nvSpPr>
            <p:spPr bwMode="auto">
              <a:xfrm>
                <a:off x="3837912" y="4285251"/>
                <a:ext cx="936000" cy="360000"/>
              </a:xfrm>
              <a:prstGeom prst="rect">
                <a:avLst/>
              </a:prstGeom>
              <a:solidFill>
                <a:sysClr val="window" lastClr="FFFFFF">
                  <a:lumMod val="65000"/>
                </a:sysClr>
              </a:solidFill>
              <a:ln w="9525" algn="ctr">
                <a:solidFill>
                  <a:sysClr val="windowText" lastClr="000000">
                    <a:lumMod val="50000"/>
                    <a:lumOff val="50000"/>
                  </a:sys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감소 거리</a:t>
                </a:r>
                <a:endPara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1" name="Rectangle 256"/>
              <p:cNvSpPr>
                <a:spLocks noChangeArrowheads="1"/>
              </p:cNvSpPr>
              <p:nvPr/>
            </p:nvSpPr>
            <p:spPr bwMode="auto">
              <a:xfrm>
                <a:off x="5108656" y="4503085"/>
                <a:ext cx="936000" cy="360000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solidFill>
                  <a:sysClr val="windowText" lastClr="000000">
                    <a:lumMod val="50000"/>
                    <a:lumOff val="50000"/>
                  </a:sys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공시유가</a:t>
                </a:r>
                <a:endPara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2" name="Rectangle 256"/>
              <p:cNvSpPr>
                <a:spLocks noChangeArrowheads="1"/>
              </p:cNvSpPr>
              <p:nvPr/>
            </p:nvSpPr>
            <p:spPr bwMode="auto">
              <a:xfrm>
                <a:off x="3837912" y="4769909"/>
                <a:ext cx="936000" cy="360000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 w="9525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ys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평균연비</a:t>
                </a:r>
                <a:endPara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4745271" y="4517319"/>
                <a:ext cx="4320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itchFamily="34" charset="0"/>
                    <a:ea typeface="맑은 고딕" pitchFamily="50" charset="-127"/>
                    <a:cs typeface="Tahoma" pitchFamily="34" charset="0"/>
                  </a:rPr>
                  <a:t>X</a:t>
                </a:r>
                <a:endPara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맑은 고딕" pitchFamily="50" charset="-127"/>
                  <a:cs typeface="Tahoma" pitchFamily="34" charset="0"/>
                </a:endParaRPr>
              </a:p>
            </p:txBody>
          </p:sp>
        </p:grpSp>
      </p:grpSp>
      <p:sp>
        <p:nvSpPr>
          <p:cNvPr id="84" name="모서리가 둥근 직사각형 83"/>
          <p:cNvSpPr/>
          <p:nvPr/>
        </p:nvSpPr>
        <p:spPr>
          <a:xfrm>
            <a:off x="4846965" y="4859005"/>
            <a:ext cx="1866323" cy="1008112"/>
          </a:xfrm>
          <a:prstGeom prst="roundRect">
            <a:avLst>
              <a:gd name="adj" fmla="val 6834"/>
            </a:avLst>
          </a:prstGeom>
          <a:noFill/>
          <a:ln w="12700" cap="flat" cmpd="sng" algn="ctr">
            <a:solidFill>
              <a:srgbClr val="8064A2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040444"/>
              </p:ext>
            </p:extLst>
          </p:nvPr>
        </p:nvGraphicFramePr>
        <p:xfrm>
          <a:off x="1530000" y="5595565"/>
          <a:ext cx="1259957" cy="448800"/>
        </p:xfrm>
        <a:graphic>
          <a:graphicData uri="http://schemas.openxmlformats.org/drawingml/2006/table">
            <a:tbl>
              <a:tblPr/>
              <a:tblGrid>
                <a:gridCol w="459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189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일자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감소거리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189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04-27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134.5KM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6652516" y="509995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맑은 고딕" pitchFamily="50" charset="-127"/>
                <a:cs typeface="Tahoma" pitchFamily="34" charset="0"/>
              </a:rPr>
              <a:t>=</a:t>
            </a:r>
            <a:endParaRPr kumimoji="0" lang="ko-KR" altLang="en-US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맑은 고딕" pitchFamily="50" charset="-127"/>
              <a:cs typeface="Tahoma" pitchFamily="34" charset="0"/>
            </a:endParaRPr>
          </a:p>
        </p:txBody>
      </p:sp>
      <p:graphicFrame>
        <p:nvGraphicFramePr>
          <p:cNvPr id="87" name="표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645872"/>
              </p:ext>
            </p:extLst>
          </p:nvPr>
        </p:nvGraphicFramePr>
        <p:xfrm>
          <a:off x="6995970" y="5149939"/>
          <a:ext cx="1842496" cy="499314"/>
        </p:xfrm>
        <a:graphic>
          <a:graphicData uri="http://schemas.openxmlformats.org/drawingml/2006/table">
            <a:tbl>
              <a:tblPr/>
              <a:tblGrid>
                <a:gridCol w="736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657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일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300</a:t>
                      </a:r>
                      <a:r>
                        <a:rPr lang="ko-KR" altLang="en-US" sz="1100" b="1" i="0" u="none" strike="noStrike" dirty="0">
                          <a:solidFill>
                            <a:srgbClr val="FFFFFF"/>
                          </a:solidFill>
                          <a:latin typeface="맑은 고딕"/>
                        </a:rPr>
                        <a:t>일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657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\13,046.5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\3,913,950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883386"/>
              </p:ext>
            </p:extLst>
          </p:nvPr>
        </p:nvGraphicFramePr>
        <p:xfrm>
          <a:off x="6994810" y="4880678"/>
          <a:ext cx="1844445" cy="224400"/>
        </p:xfrm>
        <a:graphic>
          <a:graphicData uri="http://schemas.openxmlformats.org/drawingml/2006/table">
            <a:tbl>
              <a:tblPr/>
              <a:tblGrid>
                <a:gridCol w="1844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4410"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</a:t>
                      </a:r>
                      <a:r>
                        <a:rPr lang="ko-KR" altLang="en-US" sz="1000" b="1" i="0" u="none" strike="noStrike" dirty="0" err="1">
                          <a:solidFill>
                            <a:srgbClr val="FFFF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유류비</a:t>
                      </a:r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절감 금액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9" name="직사각형 88"/>
          <p:cNvSpPr/>
          <p:nvPr/>
        </p:nvSpPr>
        <p:spPr>
          <a:xfrm>
            <a:off x="7696706" y="5365424"/>
            <a:ext cx="1079811" cy="30581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9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4501" y="4604778"/>
            <a:ext cx="1451429" cy="57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1" name="갈매기형 수장 88"/>
          <p:cNvSpPr/>
          <p:nvPr/>
        </p:nvSpPr>
        <p:spPr>
          <a:xfrm rot="5400000">
            <a:off x="2774917" y="5115995"/>
            <a:ext cx="335823" cy="500066"/>
          </a:xfrm>
          <a:prstGeom prst="chevron">
            <a:avLst/>
          </a:prstGeom>
          <a:solidFill>
            <a:sysClr val="windowText" lastClr="000000">
              <a:lumMod val="50000"/>
              <a:lumOff val="50000"/>
            </a:sysClr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sp>
        <p:nvSpPr>
          <p:cNvPr id="92" name="Rectangle 256"/>
          <p:cNvSpPr>
            <a:spLocks noChangeArrowheads="1"/>
          </p:cNvSpPr>
          <p:nvPr/>
        </p:nvSpPr>
        <p:spPr bwMode="auto">
          <a:xfrm>
            <a:off x="1530000" y="5185566"/>
            <a:ext cx="936000" cy="315242"/>
          </a:xfrm>
          <a:prstGeom prst="rect">
            <a:avLst/>
          </a:prstGeom>
          <a:solidFill>
            <a:srgbClr val="FFFFFF"/>
          </a:solidFill>
          <a:ln w="9525" algn="ctr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권역 통합</a:t>
            </a:r>
            <a:endParaRPr kumimoji="0" lang="en-US" altLang="ko-KR" sz="9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3" name="Rectangle 256"/>
          <p:cNvSpPr>
            <a:spLocks noChangeArrowheads="1"/>
          </p:cNvSpPr>
          <p:nvPr/>
        </p:nvSpPr>
        <p:spPr bwMode="auto">
          <a:xfrm>
            <a:off x="3579780" y="5193186"/>
            <a:ext cx="936000" cy="315242"/>
          </a:xfrm>
          <a:prstGeom prst="rect">
            <a:avLst/>
          </a:prstGeom>
          <a:solidFill>
            <a:srgbClr val="FFFFFF"/>
          </a:solidFill>
          <a:ln w="9525" algn="ctr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라우트</a:t>
            </a:r>
            <a:b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최적화</a:t>
            </a:r>
            <a:endParaRPr kumimoji="0" lang="en-US" altLang="ko-KR" sz="9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4" name="덧셈 기호 93"/>
          <p:cNvSpPr/>
          <p:nvPr/>
        </p:nvSpPr>
        <p:spPr>
          <a:xfrm>
            <a:off x="2859765" y="4779964"/>
            <a:ext cx="216024" cy="216024"/>
          </a:xfrm>
          <a:prstGeom prst="mathPlus">
            <a:avLst/>
          </a:prstGeom>
          <a:solidFill>
            <a:sysClr val="windowText" lastClr="000000">
              <a:lumMod val="50000"/>
              <a:lumOff val="50000"/>
            </a:sysClr>
          </a:solidFill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Tahoma" pitchFamily="34" charset="0"/>
            </a:endParaRPr>
          </a:p>
        </p:txBody>
      </p:sp>
      <p:graphicFrame>
        <p:nvGraphicFramePr>
          <p:cNvPr id="95" name="표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340364"/>
              </p:ext>
            </p:extLst>
          </p:nvPr>
        </p:nvGraphicFramePr>
        <p:xfrm>
          <a:off x="2843850" y="5595565"/>
          <a:ext cx="826402" cy="448800"/>
        </p:xfrm>
        <a:graphic>
          <a:graphicData uri="http://schemas.openxmlformats.org/drawingml/2006/table">
            <a:tbl>
              <a:tblPr/>
              <a:tblGrid>
                <a:gridCol w="826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5030">
                <a:tc>
                  <a:txBody>
                    <a:bodyPr/>
                    <a:lstStyle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공시유가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30">
                <a:tc>
                  <a:txBody>
                    <a:bodyPr/>
                    <a:lstStyle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776</a:t>
                      </a:r>
                      <a:r>
                        <a:rPr lang="ko-KR" altLang="en-US" sz="1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6" name="표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817545"/>
              </p:ext>
            </p:extLst>
          </p:nvPr>
        </p:nvGraphicFramePr>
        <p:xfrm>
          <a:off x="3729834" y="5595565"/>
          <a:ext cx="785946" cy="448800"/>
        </p:xfrm>
        <a:graphic>
          <a:graphicData uri="http://schemas.openxmlformats.org/drawingml/2006/table">
            <a:tbl>
              <a:tblPr/>
              <a:tblGrid>
                <a:gridCol w="785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4410">
                <a:tc>
                  <a:txBody>
                    <a:bodyPr/>
                    <a:lstStyle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FFFF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평균연비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10">
                <a:tc>
                  <a:txBody>
                    <a:bodyPr/>
                    <a:lstStyle>
                      <a:lvl1pPr marL="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1" hangingPunct="1">
                        <a:defRPr kumimoji="0"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8KM</a:t>
                      </a:r>
                      <a:r>
                        <a:rPr lang="en-US" altLang="ko-KR" sz="1000" b="1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/L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7" name="그림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924" y="4619943"/>
            <a:ext cx="1318993" cy="536926"/>
          </a:xfrm>
          <a:prstGeom prst="rect">
            <a:avLst/>
          </a:prstGeom>
        </p:spPr>
      </p:pic>
      <p:grpSp>
        <p:nvGrpSpPr>
          <p:cNvPr id="98" name="그룹 38"/>
          <p:cNvGrpSpPr>
            <a:grpSpLocks/>
          </p:cNvGrpSpPr>
          <p:nvPr/>
        </p:nvGrpSpPr>
        <p:grpSpPr bwMode="auto">
          <a:xfrm>
            <a:off x="298128" y="4091213"/>
            <a:ext cx="1315021" cy="688751"/>
            <a:chOff x="1087331" y="6386513"/>
            <a:chExt cx="1616408" cy="1495425"/>
          </a:xfrm>
        </p:grpSpPr>
        <p:sp>
          <p:nvSpPr>
            <p:cNvPr id="99" name="타원 98"/>
            <p:cNvSpPr/>
            <p:nvPr/>
          </p:nvSpPr>
          <p:spPr bwMode="auto">
            <a:xfrm>
              <a:off x="1151542" y="6386513"/>
              <a:ext cx="1497143" cy="1495425"/>
            </a:xfrm>
            <a:prstGeom prst="ellipse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32AAC8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l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00" name="TextBox 99"/>
            <p:cNvSpPr txBox="1"/>
            <p:nvPr/>
          </p:nvSpPr>
          <p:spPr bwMode="auto">
            <a:xfrm>
              <a:off x="1087331" y="6670555"/>
              <a:ext cx="1616408" cy="868724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marL="0" marR="0" lvl="0" indent="0" algn="ctr" defTabSz="7620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  <a:t>물류비</a:t>
              </a:r>
              <a:b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</a:b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anose="020B0503020000020004" pitchFamily="50" charset="-127"/>
                </a:rPr>
                <a:t>절감</a:t>
              </a:r>
              <a:endPara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1" name="타원 100"/>
            <p:cNvSpPr/>
            <p:nvPr/>
          </p:nvSpPr>
          <p:spPr bwMode="auto">
            <a:xfrm>
              <a:off x="1237818" y="6472690"/>
              <a:ext cx="1324591" cy="1323071"/>
            </a:xfrm>
            <a:prstGeom prst="ellipse">
              <a:avLst/>
            </a:prstGeom>
            <a:noFill/>
            <a:ln w="19050" cap="flat" cmpd="sng" algn="ctr">
              <a:solidFill>
                <a:srgbClr val="32AAC8"/>
              </a:solidFill>
              <a:prstDash val="sysDot"/>
            </a:ln>
            <a:effectLst/>
          </p:spPr>
          <p:txBody>
            <a:bodyPr anchor="ctr"/>
            <a:lstStyle/>
            <a:p>
              <a:pPr marL="0" marR="0" lvl="0" indent="0" algn="l" defTabSz="9556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33873F1-A4F0-4FAC-94D1-4D9DFA374280}"/>
              </a:ext>
            </a:extLst>
          </p:cNvPr>
          <p:cNvSpPr/>
          <p:nvPr/>
        </p:nvSpPr>
        <p:spPr>
          <a:xfrm>
            <a:off x="7732059" y="5932650"/>
            <a:ext cx="1173561" cy="26883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sng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※ </a:t>
            </a:r>
            <a:r>
              <a:rPr kumimoji="0" lang="ko-KR" altLang="en-US" sz="1000" b="0" i="0" u="sng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강남</a:t>
            </a:r>
            <a:r>
              <a:rPr kumimoji="0" lang="en-US" altLang="ko-KR" sz="1000" b="0" i="0" u="sng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</a:t>
            </a:r>
            <a:r>
              <a:rPr kumimoji="0" lang="ko-KR" altLang="en-US" sz="1000" b="0" i="0" u="sng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구 기준</a:t>
            </a:r>
          </a:p>
        </p:txBody>
      </p:sp>
      <p:sp>
        <p:nvSpPr>
          <p:cNvPr id="103" name="Text Box 2">
            <a:extLst>
              <a:ext uri="{FF2B5EF4-FFF2-40B4-BE49-F238E27FC236}">
                <a16:creationId xmlns:a16="http://schemas.microsoft.com/office/drawing/2014/main" id="{A1AEC1F0-9EDC-4405-A98B-7DEE12694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378" y="1135777"/>
            <a:ext cx="79868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ko-KR" altLang="en-US" sz="1200" b="1" kern="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도입효과</a:t>
            </a:r>
            <a:endParaRPr kumimoji="0" lang="ko-KR" altLang="en-US" sz="12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7157033"/>
      </p:ext>
    </p:extLst>
  </p:cSld>
  <p:clrMapOvr>
    <a:masterClrMapping/>
  </p:clrMapOvr>
  <p:transition>
    <p:pull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241298" y="62068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ko-KR" altLang="en-US" sz="2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기대효과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7192640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80240" y="1135777"/>
            <a:ext cx="842968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l"/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G-TO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는 기업물류 환경에 적합한 최적화 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Function </a:t>
            </a:r>
            <a:r>
              <a:rPr kumimoji="0" lang="ko-KR" altLang="en-US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알고리즘을 제공합니다</a:t>
            </a: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119633"/>
              </p:ext>
            </p:extLst>
          </p:nvPr>
        </p:nvGraphicFramePr>
        <p:xfrm>
          <a:off x="429993" y="1985001"/>
          <a:ext cx="9074149" cy="1647930"/>
        </p:xfrm>
        <a:graphic>
          <a:graphicData uri="http://schemas.openxmlformats.org/drawingml/2006/table">
            <a:tbl>
              <a:tblPr/>
              <a:tblGrid>
                <a:gridCol w="1164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3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6570">
                <a:tc grid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Function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 hMerge="1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J ONLYONE Bold" pitchFamily="18" charset="-127"/>
                        <a:ea typeface="CJ ONLYONE Bold" pitchFamily="18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95250" marR="0" lvl="0" indent="-952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Description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맑은 고딕" pitchFamily="50" charset="-127"/>
                          <a:ea typeface="맑은 고딕" pitchFamily="50" charset="-127"/>
                        </a:rPr>
                        <a:t>R.P</a:t>
                      </a:r>
                      <a:endParaRPr lang="ko-KR" altLang="en-US" sz="10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>
                          <a:latin typeface="맑은 고딕" pitchFamily="50" charset="-127"/>
                          <a:ea typeface="맑은 고딕" pitchFamily="50" charset="-127"/>
                        </a:rPr>
                        <a:t>Route</a:t>
                      </a:r>
                      <a:r>
                        <a:rPr lang="en-US" altLang="ko-KR" sz="1000" b="1" baseline="0" dirty="0">
                          <a:latin typeface="맑은 고딕" pitchFamily="50" charset="-127"/>
                          <a:ea typeface="맑은 고딕" pitchFamily="50" charset="-127"/>
                        </a:rPr>
                        <a:t> Planning</a:t>
                      </a:r>
                      <a:endParaRPr lang="ko-KR" altLang="en-US" sz="10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전체 </a:t>
                      </a:r>
                      <a:r>
                        <a:rPr lang="ko-KR" altLang="en-US" sz="1000" b="0" kern="0" dirty="0" err="1">
                          <a:latin typeface="맑은 고딕" pitchFamily="50" charset="-127"/>
                          <a:ea typeface="맑은 고딕" pitchFamily="50" charset="-127"/>
                        </a:rPr>
                        <a:t>라우트가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 최단거리로 운행되도록 경로 </a:t>
                      </a:r>
                      <a:r>
                        <a:rPr lang="ko-KR" altLang="en-US" sz="1000" b="0" kern="0" dirty="0" err="1">
                          <a:latin typeface="맑은 고딕" pitchFamily="50" charset="-127"/>
                          <a:ea typeface="맑은 고딕" pitchFamily="50" charset="-127"/>
                        </a:rPr>
                        <a:t>최적값을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 도출하는 알고리즘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0" dirty="0">
                          <a:latin typeface="맑은 고딕" pitchFamily="50" charset="-127"/>
                          <a:ea typeface="맑은 고딕" pitchFamily="50" charset="-127"/>
                        </a:rPr>
                        <a:t>Load Build</a:t>
                      </a:r>
                      <a:endParaRPr lang="ko-KR" altLang="en-US" sz="10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latin typeface="맑은 고딕" pitchFamily="50" charset="-127"/>
                          <a:ea typeface="맑은 고딕" pitchFamily="50" charset="-127"/>
                        </a:rPr>
                        <a:t>기준마스터기반</a:t>
                      </a: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Orders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에 대한 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Load Build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구성 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( 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최단거리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최소비용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, Order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의 톤수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, CBM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고려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47" marR="91447" marT="45705" marB="45705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latin typeface="맑은 고딕" pitchFamily="50" charset="-127"/>
                          <a:ea typeface="맑은 고딕" pitchFamily="50" charset="-127"/>
                        </a:rPr>
                        <a:t>배차실적기반</a:t>
                      </a: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Orders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의 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Load Build 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구성 시 과거 배차패턴을 분석하여 수요예측기반의 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Load Build 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수행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맑은 고딕" pitchFamily="50" charset="-127"/>
                          <a:ea typeface="맑은 고딕" pitchFamily="50" charset="-127"/>
                        </a:rPr>
                        <a:t>Hybrid</a:t>
                      </a:r>
                      <a:endParaRPr lang="ko-KR" altLang="en-US" sz="10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>
                          <a:latin typeface="맑은 고딕" pitchFamily="50" charset="-127"/>
                          <a:ea typeface="맑은 고딕" pitchFamily="50" charset="-127"/>
                        </a:rPr>
                        <a:t>Static &amp; Dynamic</a:t>
                      </a:r>
                      <a:endParaRPr lang="ko-KR" altLang="en-US" sz="10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0" dirty="0" err="1">
                          <a:latin typeface="맑은 고딕" pitchFamily="50" charset="-127"/>
                          <a:ea typeface="맑은 고딕" pitchFamily="50" charset="-127"/>
                        </a:rPr>
                        <a:t>고정라우트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 기반 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Load Build 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수행 후 예외 변동상황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주문량감소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폐점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000" b="0" kern="0" dirty="0" err="1">
                          <a:latin typeface="맑은 고딕" pitchFamily="50" charset="-127"/>
                          <a:ea typeface="맑은 고딕" pitchFamily="50" charset="-127"/>
                        </a:rPr>
                        <a:t>신규점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,  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물량 증가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을 고려  최적화  </a:t>
                      </a:r>
                      <a:r>
                        <a:rPr lang="en-US" altLang="ko-KR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Load Build </a:t>
                      </a:r>
                      <a:r>
                        <a:rPr lang="ko-KR" altLang="en-US" sz="1000" b="0" kern="0" dirty="0">
                          <a:latin typeface="맑은 고딕" pitchFamily="50" charset="-127"/>
                          <a:ea typeface="맑은 고딕" pitchFamily="50" charset="-127"/>
                        </a:rPr>
                        <a:t>수행</a:t>
                      </a:r>
                      <a:endParaRPr lang="ko-KR" altLang="en-US" sz="1000" b="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맑은 고딕" pitchFamily="50" charset="-127"/>
                          <a:ea typeface="맑은 고딕" pitchFamily="50" charset="-127"/>
                        </a:rPr>
                        <a:t>N.O</a:t>
                      </a:r>
                      <a:endParaRPr lang="ko-KR" altLang="en-US" sz="10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1" dirty="0">
                          <a:latin typeface="맑은 고딕" pitchFamily="50" charset="-127"/>
                          <a:ea typeface="맑은 고딕" pitchFamily="50" charset="-127"/>
                        </a:rPr>
                        <a:t>네트워크 최적화</a:t>
                      </a:r>
                    </a:p>
                  </a:txBody>
                  <a:tcPr marL="91447" marR="91447" marT="45705" marB="45705" anchor="ctr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latin typeface="맑은 고딕" pitchFamily="50" charset="-127"/>
                          <a:ea typeface="맑은 고딕" pitchFamily="50" charset="-127"/>
                        </a:rPr>
                        <a:t>거점 설계 및 대리점의 소속 센터</a:t>
                      </a:r>
                      <a:r>
                        <a:rPr lang="en-US" altLang="ko-KR" sz="1000" b="0" dirty="0"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000" b="0" dirty="0">
                          <a:latin typeface="맑은 고딕" pitchFamily="50" charset="-127"/>
                          <a:ea typeface="맑은 고딕" pitchFamily="50" charset="-127"/>
                        </a:rPr>
                        <a:t>권역</a:t>
                      </a:r>
                      <a:r>
                        <a:rPr lang="en-US" altLang="ko-KR" sz="1000" b="0" dirty="0"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r>
                        <a:rPr lang="ko-KR" altLang="en-US" sz="1000" b="0" dirty="0">
                          <a:latin typeface="맑은 고딕" pitchFamily="50" charset="-127"/>
                          <a:ea typeface="맑은 고딕" pitchFamily="50" charset="-127"/>
                        </a:rPr>
                        <a:t>를 결정하기 위한 최적화 함수</a:t>
                      </a:r>
                    </a:p>
                  </a:txBody>
                  <a:tcPr marL="91447" marR="91447" marT="45705" marB="45705">
                    <a:lnL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5960318" y="3976316"/>
            <a:ext cx="3466076" cy="2172374"/>
            <a:chOff x="6138516" y="4157448"/>
            <a:chExt cx="3466076" cy="2172374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6138516" y="4157448"/>
              <a:ext cx="3466076" cy="217237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4F81BD">
                    <a:lumMod val="20000"/>
                    <a:lumOff val="80000"/>
                  </a:srgbClr>
                </a:gs>
                <a:gs pos="10000">
                  <a:sysClr val="window" lastClr="FFFFFF"/>
                </a:gs>
              </a:gsLst>
              <a:lin ang="16200000" scaled="1"/>
              <a:tileRect/>
            </a:gradFill>
            <a:ln w="3175" cap="flat" cmpd="sng" algn="ctr">
              <a:solidFill>
                <a:srgbClr val="1F497D">
                  <a:lumMod val="60000"/>
                  <a:lumOff val="40000"/>
                </a:srgbClr>
              </a:solidFill>
              <a:prstDash val="sysDot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13" name="그림 1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35233" y="4270144"/>
              <a:ext cx="3289005" cy="1952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그룹 21"/>
          <p:cNvGrpSpPr/>
          <p:nvPr/>
        </p:nvGrpSpPr>
        <p:grpSpPr>
          <a:xfrm>
            <a:off x="550026" y="3933014"/>
            <a:ext cx="3466076" cy="2172374"/>
            <a:chOff x="343122" y="4114146"/>
            <a:chExt cx="3466076" cy="2172374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343122" y="4114146"/>
              <a:ext cx="3466076" cy="217237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4F81BD">
                    <a:lumMod val="20000"/>
                    <a:lumOff val="80000"/>
                  </a:srgbClr>
                </a:gs>
                <a:gs pos="10000">
                  <a:sysClr val="window" lastClr="FFFFFF"/>
                </a:gs>
              </a:gsLst>
              <a:lin ang="16200000" scaled="1"/>
              <a:tileRect/>
            </a:gradFill>
            <a:ln w="3175" cap="flat" cmpd="sng" algn="ctr">
              <a:solidFill>
                <a:srgbClr val="1F497D">
                  <a:lumMod val="60000"/>
                  <a:lumOff val="40000"/>
                </a:srgbClr>
              </a:solidFill>
              <a:prstDash val="sysDot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14" name="그림 2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5680" y="4200750"/>
              <a:ext cx="3226616" cy="2008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그룹 20"/>
          <p:cNvGrpSpPr/>
          <p:nvPr/>
        </p:nvGrpSpPr>
        <p:grpSpPr>
          <a:xfrm>
            <a:off x="3323200" y="3789040"/>
            <a:ext cx="3214710" cy="2000264"/>
            <a:chOff x="3495310" y="3400864"/>
            <a:chExt cx="3214710" cy="2000264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3495310" y="3400864"/>
              <a:ext cx="3214710" cy="200026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4F81BD">
                    <a:lumMod val="20000"/>
                    <a:lumOff val="80000"/>
                  </a:srgbClr>
                </a:gs>
                <a:gs pos="10000">
                  <a:sysClr val="window" lastClr="FFFFFF"/>
                </a:gs>
              </a:gsLst>
              <a:lin ang="16200000" scaled="1"/>
              <a:tileRect/>
            </a:gradFill>
            <a:ln w="3175" cap="flat" cmpd="sng" algn="ctr">
              <a:solidFill>
                <a:srgbClr val="1F497D">
                  <a:lumMod val="60000"/>
                  <a:lumOff val="40000"/>
                </a:srgbClr>
              </a:solidFill>
              <a:prstDash val="sysDot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15" name="그림 5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94884" y="3500438"/>
              <a:ext cx="3021789" cy="1786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3982B2F-AB21-43FA-B561-D178BFDCB3C6}"/>
              </a:ext>
            </a:extLst>
          </p:cNvPr>
          <p:cNvSpPr txBox="1"/>
          <p:nvPr/>
        </p:nvSpPr>
        <p:spPr>
          <a:xfrm>
            <a:off x="154549" y="374162"/>
            <a:ext cx="857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800" b="0" kern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  <a:ea typeface="맑은 고딕" panose="020B0503020000020004" pitchFamily="50" charset="-127"/>
              </a:rPr>
              <a:t>G-TO </a:t>
            </a: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1486297" y="688628"/>
            <a:ext cx="5894801" cy="311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algn="l" latinLnBrk="0"/>
            <a:r>
              <a:rPr lang="en-US" altLang="ko-KR" sz="3000" b="1" dirty="0">
                <a:solidFill>
                  <a:srgbClr val="189DDB"/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  <a:endParaRPr lang="ko-KR" altLang="en-US" sz="3000" b="1" dirty="0">
              <a:solidFill>
                <a:srgbClr val="189DDB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423814" y="0"/>
            <a:ext cx="799288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8393018" y="0"/>
            <a:ext cx="288032" cy="43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0" name="Text Box 2"/>
          <p:cNvSpPr txBox="1">
            <a:spLocks noChangeArrowheads="1"/>
          </p:cNvSpPr>
          <p:nvPr/>
        </p:nvSpPr>
        <p:spPr bwMode="auto">
          <a:xfrm>
            <a:off x="307360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Solution</a:t>
            </a:r>
          </a:p>
        </p:txBody>
      </p: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742184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Case study</a:t>
            </a:r>
          </a:p>
        </p:txBody>
      </p:sp>
      <p:sp>
        <p:nvSpPr>
          <p:cNvPr id="152" name="Text Box 2"/>
          <p:cNvSpPr txBox="1">
            <a:spLocks noChangeArrowheads="1"/>
          </p:cNvSpPr>
          <p:nvPr/>
        </p:nvSpPr>
        <p:spPr bwMode="auto">
          <a:xfrm>
            <a:off x="6398368" y="113992"/>
            <a:ext cx="162567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Expected effect</a:t>
            </a:r>
          </a:p>
        </p:txBody>
      </p:sp>
      <p:sp>
        <p:nvSpPr>
          <p:cNvPr id="153" name="Text Box 2"/>
          <p:cNvSpPr txBox="1">
            <a:spLocks noChangeArrowheads="1"/>
          </p:cNvSpPr>
          <p:nvPr/>
        </p:nvSpPr>
        <p:spPr bwMode="auto">
          <a:xfrm>
            <a:off x="8126560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ko-KR" sz="1200" b="1" dirty="0">
                <a:solidFill>
                  <a:srgbClr val="1AA5DE"/>
                </a:solidFill>
                <a:latin typeface="맑은 고딕" pitchFamily="50" charset="-127"/>
                <a:ea typeface="맑은 고딕" pitchFamily="50" charset="-127"/>
              </a:rPr>
              <a:t>Demo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1429816" y="113992"/>
            <a:ext cx="1218134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spc="-150" dirty="0">
                <a:solidFill>
                  <a:schemeClr val="bg1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ISSUE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705826" y="1844824"/>
            <a:ext cx="3526104" cy="3311790"/>
            <a:chOff x="3088645" y="2188912"/>
            <a:chExt cx="3526104" cy="3526104"/>
          </a:xfrm>
        </p:grpSpPr>
        <p:sp>
          <p:nvSpPr>
            <p:cNvPr id="24" name="타원 23"/>
            <p:cNvSpPr/>
            <p:nvPr/>
          </p:nvSpPr>
          <p:spPr>
            <a:xfrm>
              <a:off x="3088645" y="2188912"/>
              <a:ext cx="3526104" cy="3526104"/>
            </a:xfrm>
            <a:prstGeom prst="ellipse">
              <a:avLst/>
            </a:prstGeom>
            <a:gradFill flip="none" rotWithShape="1">
              <a:gsLst>
                <a:gs pos="0">
                  <a:srgbClr val="4F81BD">
                    <a:tint val="66000"/>
                    <a:satMod val="160000"/>
                  </a:srgbClr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88900" dist="25400" dir="5400000" algn="t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3309132" y="2409399"/>
              <a:ext cx="3085130" cy="308513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innerShdw blurRad="63500" dist="25400" dir="16200000">
                <a:prstClr val="black">
                  <a:alpha val="3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8952" y="3338093"/>
              <a:ext cx="2470198" cy="1357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6" name="TextBox 55"/>
            <p:cNvSpPr txBox="1"/>
            <p:nvPr/>
          </p:nvSpPr>
          <p:spPr bwMode="auto">
            <a:xfrm>
              <a:off x="4051648" y="3436569"/>
              <a:ext cx="1785950" cy="6463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latin typeface="Arial" pitchFamily="34" charset="0"/>
                  <a:ea typeface="나눔고딕" pitchFamily="50" charset="-127"/>
                  <a:cs typeface="Arial" pitchFamily="34" charset="0"/>
                </a:rPr>
                <a:t>DEMO</a:t>
              </a:r>
              <a:endParaRPr lang="ko-KR" altLang="en-US" sz="3600" b="1" dirty="0">
                <a:solidFill>
                  <a:schemeClr val="bg1"/>
                </a:solidFill>
                <a:latin typeface="Arial" pitchFamily="34" charset="0"/>
                <a:ea typeface="나눔고딕" pitchFamily="50" charset="-127"/>
                <a:cs typeface="Arial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 bwMode="auto">
          <a:xfrm>
            <a:off x="4492040" y="2416328"/>
            <a:ext cx="5500726" cy="21159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500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  <a:hlinkClick r:id="rId4"/>
              </a:rPr>
              <a:t> 1 Network Simulation</a:t>
            </a:r>
            <a:endParaRPr lang="en-US" altLang="ko-KR" sz="15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500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  <a:hlinkClick r:id="rId5"/>
              </a:rPr>
              <a:t> 2 Add New Center</a:t>
            </a:r>
            <a:endParaRPr lang="en-US" altLang="ko-KR" sz="15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500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500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  <a:hlinkClick r:id="rId6"/>
              </a:rPr>
              <a:t>3 Modify Network</a:t>
            </a:r>
            <a:endParaRPr lang="en-US" altLang="ko-KR" sz="15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500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500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  <a:hlinkClick r:id="rId7"/>
              </a:rPr>
              <a:t>4 Route Simulation</a:t>
            </a:r>
            <a:endParaRPr lang="en-US" altLang="ko-KR" sz="15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500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  <a:hlinkClick r:id="rId8"/>
              </a:rPr>
              <a:t> 5 Load Simulation</a:t>
            </a:r>
            <a:endParaRPr lang="en-US" altLang="ko-KR" sz="15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500" dirty="0">
                <a:solidFill>
                  <a:srgbClr val="404040"/>
                </a:solidFill>
                <a:latin typeface="나눔고딕" pitchFamily="50" charset="-127"/>
                <a:ea typeface="나눔고딕" pitchFamily="50" charset="-127"/>
                <a:hlinkClick r:id="rId9"/>
              </a:rPr>
              <a:t> 6 History based Load Simulation</a:t>
            </a:r>
            <a:endParaRPr lang="ko-KR" altLang="en-US" sz="1500" dirty="0">
              <a:solidFill>
                <a:srgbClr val="40404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845475"/>
      </p:ext>
    </p:extLst>
  </p:cSld>
  <p:clrMapOvr>
    <a:masterClrMapping/>
  </p:clrMapOvr>
  <p:transition>
    <p:pull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88" y="-14288"/>
            <a:ext cx="99361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직사각형 46"/>
          <p:cNvSpPr/>
          <p:nvPr/>
        </p:nvSpPr>
        <p:spPr>
          <a:xfrm>
            <a:off x="2666190" y="2357430"/>
            <a:ext cx="4786346" cy="10715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ko-KR" alt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감사합니다</a:t>
            </a:r>
            <a:r>
              <a:rPr lang="en-US" altLang="ko-KR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6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22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023380" y="4833476"/>
            <a:ext cx="4690284" cy="697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b="1" kern="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메일주소 </a:t>
            </a:r>
            <a:r>
              <a:rPr lang="en-US" altLang="ko-KR" b="1" kern="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: </a:t>
            </a:r>
            <a:r>
              <a:rPr lang="en-US" altLang="ko-KR" b="1" kern="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Times New Roman"/>
                <a:hlinkClick r:id="rId4"/>
              </a:rPr>
              <a:t>jykim@gltkorea.com</a:t>
            </a:r>
            <a:endParaRPr lang="en-US" altLang="ko-KR" b="1" kern="100" dirty="0">
              <a:solidFill>
                <a:prstClr val="white"/>
              </a:solidFill>
              <a:latin typeface="맑은 고딕" pitchFamily="50" charset="-127"/>
              <a:ea typeface="맑은 고딕" pitchFamily="50" charset="-127"/>
              <a:cs typeface="Times New Roman"/>
            </a:endParaRPr>
          </a:p>
          <a:p>
            <a:pPr lvl="0">
              <a:lnSpc>
                <a:spcPct val="150000"/>
              </a:lnSpc>
            </a:pPr>
            <a:r>
              <a:rPr lang="ko-KR" altLang="en-US" b="1" kern="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연  </a:t>
            </a:r>
            <a:r>
              <a:rPr lang="ko-KR" altLang="en-US" b="1" kern="100" dirty="0" err="1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락</a:t>
            </a:r>
            <a:r>
              <a:rPr lang="ko-KR" altLang="en-US" b="1" kern="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 처 </a:t>
            </a:r>
            <a:r>
              <a:rPr lang="en-US" altLang="ko-KR" b="1" kern="100" dirty="0"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: 02-501-5288</a:t>
            </a:r>
          </a:p>
        </p:txBody>
      </p:sp>
    </p:spTree>
  </p:cSld>
  <p:clrMapOvr>
    <a:masterClrMapping/>
  </p:clrMapOvr>
  <p:transition advClick="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9487E-6 0.33865 L 1.79487E-6 3.7037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오렌지">
  <a:themeElements>
    <a:clrScheme name="오렌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오렌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오렌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>
    <a:txDef>
      <a:spPr bwMode="auto">
        <a:noFill/>
        <a:ln w="9525" algn="ctr">
          <a:noFill/>
          <a:miter lim="800000"/>
          <a:headEnd/>
          <a:tailEnd/>
        </a:ln>
      </a:spPr>
      <a:bodyPr wrap="square">
        <a:spAutoFit/>
      </a:bodyPr>
      <a:lstStyle>
        <a:defPPr>
          <a:defRPr sz="1500" dirty="0" smtClean="0">
            <a:solidFill>
              <a:srgbClr val="404040"/>
            </a:solidFill>
            <a:latin typeface="나눔고딕" pitchFamily="50" charset="-127"/>
            <a:ea typeface="나눔고딕" pitchFamily="50" charset="-12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62132</TotalTime>
  <Words>5136</Words>
  <Application>Microsoft Office PowerPoint</Application>
  <PresentationFormat>사용자 지정</PresentationFormat>
  <Paragraphs>1478</Paragraphs>
  <Slides>44</Slides>
  <Notes>41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44</vt:i4>
      </vt:variant>
    </vt:vector>
  </HeadingPairs>
  <TitlesOfParts>
    <vt:vector size="60" baseType="lpstr">
      <vt:lpstr>HY견고딕</vt:lpstr>
      <vt:lpstr>HY울릉도M</vt:lpstr>
      <vt:lpstr>가는각진제목체</vt:lpstr>
      <vt:lpstr>굴림</vt:lpstr>
      <vt:lpstr>나눔고딕</vt:lpstr>
      <vt:lpstr>맑은 고딕</vt:lpstr>
      <vt:lpstr>Arial</vt:lpstr>
      <vt:lpstr>Arial Narrow</vt:lpstr>
      <vt:lpstr>Calibri</vt:lpstr>
      <vt:lpstr>Century Gothic</vt:lpstr>
      <vt:lpstr>Century Schoolbook</vt:lpstr>
      <vt:lpstr>Tahoma</vt:lpstr>
      <vt:lpstr>Wingdings</vt:lpstr>
      <vt:lpstr>Wingdings 2</vt:lpstr>
      <vt:lpstr>오렌지</vt:lpstr>
      <vt:lpstr>디자인 사용자 지정</vt:lpstr>
      <vt:lpstr>PowerPoint 프레젠테이션</vt:lpstr>
      <vt:lpstr>PowerPoint 프레젠테이션</vt:lpstr>
      <vt:lpstr>PowerPoint 프레젠테이션</vt:lpstr>
      <vt:lpstr>1. 회사소개 수행실적  </vt:lpstr>
      <vt:lpstr>1. 회사소개 수행실적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jshan</dc:creator>
  <cp:lastModifiedBy>jae young kim</cp:lastModifiedBy>
  <cp:revision>4676</cp:revision>
  <dcterms:created xsi:type="dcterms:W3CDTF">2009-08-03T00:09:44Z</dcterms:created>
  <dcterms:modified xsi:type="dcterms:W3CDTF">2025-10-29T04:49:31Z</dcterms:modified>
</cp:coreProperties>
</file>